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style1.xml" ContentType="application/vnd.ms-office.chartstyle+xml"/>
  <Override PartName="/ppt/charts/colors1.xml" ContentType="application/vnd.ms-office.chartcolorstyl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style2.xml" ContentType="application/vnd.ms-office.chartstyle+xml"/>
  <Override PartName="/ppt/charts/colors2.xml" ContentType="application/vnd.ms-office.chartcolorstyle+xml"/>
  <Override PartName="/ppt/charts/chart17.xml" ContentType="application/vnd.openxmlformats-officedocument.drawingml.chart+xml"/>
  <Override PartName="/ppt/charts/style3.xml" ContentType="application/vnd.ms-office.chartstyle+xml"/>
  <Override PartName="/ppt/charts/colors3.xml" ContentType="application/vnd.ms-office.chartcolorstyl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4.xml" ContentType="application/vnd.ms-office.chartstyle+xml"/>
  <Override PartName="/ppt/charts/colors4.xml" ContentType="application/vnd.ms-office.chartcolorstyle+xml"/>
  <Override PartName="/ppt/charts/chart22.xml" ContentType="application/vnd.openxmlformats-officedocument.drawingml.chart+xml"/>
  <Override PartName="/ppt/charts/style5.xml" ContentType="application/vnd.ms-office.chartstyle+xml"/>
  <Override PartName="/ppt/charts/colors5.xml" ContentType="application/vnd.ms-office.chartcolorstyle+xml"/>
  <Override PartName="/ppt/charts/chart23.xml" ContentType="application/vnd.openxmlformats-officedocument.drawingml.chart+xml"/>
  <Override PartName="/ppt/charts/style6.xml" ContentType="application/vnd.ms-office.chartstyle+xml"/>
  <Override PartName="/ppt/charts/colors6.xml" ContentType="application/vnd.ms-office.chartcolorstyle+xml"/>
  <Override PartName="/ppt/charts/chart24.xml" ContentType="application/vnd.openxmlformats-officedocument.drawingml.chart+xml"/>
  <Override PartName="/ppt/charts/style7.xml" ContentType="application/vnd.ms-office.chartstyle+xml"/>
  <Override PartName="/ppt/charts/colors7.xml" ContentType="application/vnd.ms-office.chartcolorstyle+xml"/>
  <Override PartName="/ppt/charts/chart25.xml" ContentType="application/vnd.openxmlformats-officedocument.drawingml.chart+xml"/>
  <Override PartName="/ppt/charts/style8.xml" ContentType="application/vnd.ms-office.chartstyle+xml"/>
  <Override PartName="/ppt/charts/colors8.xml" ContentType="application/vnd.ms-office.chartcolorstyle+xml"/>
  <Override PartName="/ppt/charts/chart26.xml" ContentType="application/vnd.openxmlformats-officedocument.drawingml.chart+xml"/>
  <Override PartName="/ppt/charts/style9.xml" ContentType="application/vnd.ms-office.chartstyle+xml"/>
  <Override PartName="/ppt/charts/colors9.xml" ContentType="application/vnd.ms-office.chartcolorstyle+xml"/>
  <Override PartName="/ppt/charts/chart27.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8.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9.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0.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1.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2.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3.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4.xml" ContentType="application/vnd.openxmlformats-officedocument.drawingml.chart+xml"/>
  <Override PartName="/ppt/charts/chart3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6.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7.xml" ContentType="application/vnd.openxmlformats-officedocument.drawingml.chart+xml"/>
  <Override PartName="/ppt/charts/style19.xml" ContentType="application/vnd.ms-office.chartstyle+xml"/>
  <Override PartName="/ppt/charts/colors19.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7" r:id="rId2"/>
  </p:sldMasterIdLst>
  <p:notesMasterIdLst>
    <p:notesMasterId r:id="rId21"/>
  </p:notesMasterIdLst>
  <p:handoutMasterIdLst>
    <p:handoutMasterId r:id="rId22"/>
  </p:handoutMasterIdLst>
  <p:sldIdLst>
    <p:sldId id="280" r:id="rId3"/>
    <p:sldId id="257" r:id="rId4"/>
    <p:sldId id="264" r:id="rId5"/>
    <p:sldId id="265" r:id="rId6"/>
    <p:sldId id="266" r:id="rId7"/>
    <p:sldId id="267" r:id="rId8"/>
    <p:sldId id="268" r:id="rId9"/>
    <p:sldId id="269" r:id="rId10"/>
    <p:sldId id="270" r:id="rId11"/>
    <p:sldId id="271" r:id="rId12"/>
    <p:sldId id="272" r:id="rId13"/>
    <p:sldId id="274" r:id="rId14"/>
    <p:sldId id="282" r:id="rId15"/>
    <p:sldId id="283" r:id="rId16"/>
    <p:sldId id="284" r:id="rId17"/>
    <p:sldId id="285" r:id="rId18"/>
    <p:sldId id="286" r:id="rId19"/>
    <p:sldId id="281" r:id="rId20"/>
  </p:sldIdLst>
  <p:sldSz cx="8120063" cy="10826750" type="B4ISO"/>
  <p:notesSz cx="6858000" cy="9144000"/>
  <p:defaultTextStyle>
    <a:defPPr>
      <a:defRPr lang="en-US"/>
    </a:defPPr>
    <a:lvl1pPr marL="0" algn="l" defTabSz="1046597" rtl="0" eaLnBrk="1" latinLnBrk="0" hangingPunct="1">
      <a:defRPr sz="2059" kern="1200">
        <a:solidFill>
          <a:schemeClr val="tx1"/>
        </a:solidFill>
        <a:latin typeface="+mn-lt"/>
        <a:ea typeface="+mn-ea"/>
        <a:cs typeface="+mn-cs"/>
      </a:defRPr>
    </a:lvl1pPr>
    <a:lvl2pPr marL="523298" algn="l" defTabSz="1046597" rtl="0" eaLnBrk="1" latinLnBrk="0" hangingPunct="1">
      <a:defRPr sz="2059" kern="1200">
        <a:solidFill>
          <a:schemeClr val="tx1"/>
        </a:solidFill>
        <a:latin typeface="+mn-lt"/>
        <a:ea typeface="+mn-ea"/>
        <a:cs typeface="+mn-cs"/>
      </a:defRPr>
    </a:lvl2pPr>
    <a:lvl3pPr marL="1046597" algn="l" defTabSz="1046597" rtl="0" eaLnBrk="1" latinLnBrk="0" hangingPunct="1">
      <a:defRPr sz="2059" kern="1200">
        <a:solidFill>
          <a:schemeClr val="tx1"/>
        </a:solidFill>
        <a:latin typeface="+mn-lt"/>
        <a:ea typeface="+mn-ea"/>
        <a:cs typeface="+mn-cs"/>
      </a:defRPr>
    </a:lvl3pPr>
    <a:lvl4pPr marL="1569895" algn="l" defTabSz="1046597" rtl="0" eaLnBrk="1" latinLnBrk="0" hangingPunct="1">
      <a:defRPr sz="2059" kern="1200">
        <a:solidFill>
          <a:schemeClr val="tx1"/>
        </a:solidFill>
        <a:latin typeface="+mn-lt"/>
        <a:ea typeface="+mn-ea"/>
        <a:cs typeface="+mn-cs"/>
      </a:defRPr>
    </a:lvl4pPr>
    <a:lvl5pPr marL="2093193" algn="l" defTabSz="1046597" rtl="0" eaLnBrk="1" latinLnBrk="0" hangingPunct="1">
      <a:defRPr sz="2059" kern="1200">
        <a:solidFill>
          <a:schemeClr val="tx1"/>
        </a:solidFill>
        <a:latin typeface="+mn-lt"/>
        <a:ea typeface="+mn-ea"/>
        <a:cs typeface="+mn-cs"/>
      </a:defRPr>
    </a:lvl5pPr>
    <a:lvl6pPr marL="2616491" algn="l" defTabSz="1046597" rtl="0" eaLnBrk="1" latinLnBrk="0" hangingPunct="1">
      <a:defRPr sz="2059" kern="1200">
        <a:solidFill>
          <a:schemeClr val="tx1"/>
        </a:solidFill>
        <a:latin typeface="+mn-lt"/>
        <a:ea typeface="+mn-ea"/>
        <a:cs typeface="+mn-cs"/>
      </a:defRPr>
    </a:lvl6pPr>
    <a:lvl7pPr marL="3139789" algn="l" defTabSz="1046597" rtl="0" eaLnBrk="1" latinLnBrk="0" hangingPunct="1">
      <a:defRPr sz="2059" kern="1200">
        <a:solidFill>
          <a:schemeClr val="tx1"/>
        </a:solidFill>
        <a:latin typeface="+mn-lt"/>
        <a:ea typeface="+mn-ea"/>
        <a:cs typeface="+mn-cs"/>
      </a:defRPr>
    </a:lvl7pPr>
    <a:lvl8pPr marL="3663088" algn="l" defTabSz="1046597" rtl="0" eaLnBrk="1" latinLnBrk="0" hangingPunct="1">
      <a:defRPr sz="2059" kern="1200">
        <a:solidFill>
          <a:schemeClr val="tx1"/>
        </a:solidFill>
        <a:latin typeface="+mn-lt"/>
        <a:ea typeface="+mn-ea"/>
        <a:cs typeface="+mn-cs"/>
      </a:defRPr>
    </a:lvl8pPr>
    <a:lvl9pPr marL="4186386" algn="l" defTabSz="1046597" rtl="0" eaLnBrk="1" latinLnBrk="0" hangingPunct="1">
      <a:defRPr sz="205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10">
          <p15:clr>
            <a:srgbClr val="A4A3A4"/>
          </p15:clr>
        </p15:guide>
        <p15:guide id="2" pos="2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C5C5FF"/>
    <a:srgbClr val="9F9FFF"/>
    <a:srgbClr val="5D5DFF"/>
    <a:srgbClr val="4747FF"/>
    <a:srgbClr val="2323FF"/>
    <a:srgbClr val="3333FF"/>
    <a:srgbClr val="FFC800"/>
    <a:srgbClr val="FFE68B"/>
    <a:srgbClr val="3068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9DC916-8416-47D5-AB5E-FE242A30F27B}" v="14" dt="2023-08-04T06:47:35.9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4660"/>
  </p:normalViewPr>
  <p:slideViewPr>
    <p:cSldViewPr snapToGrid="0">
      <p:cViewPr>
        <p:scale>
          <a:sx n="84" d="100"/>
          <a:sy n="84" d="100"/>
        </p:scale>
        <p:origin x="2886" y="-222"/>
      </p:cViewPr>
      <p:guideLst>
        <p:guide orient="horz" pos="3410"/>
        <p:guide pos="255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ành Lâm" userId="92a4408bff7aa269" providerId="LiveId" clId="{739DC916-8416-47D5-AB5E-FE242A30F27B}"/>
    <pc:docChg chg="undo custSel addSld delSld modSld modMainMaster modNotesMaster">
      <pc:chgData name="Thành Lâm" userId="92a4408bff7aa269" providerId="LiveId" clId="{739DC916-8416-47D5-AB5E-FE242A30F27B}" dt="2023-08-04T06:47:35.920" v="623"/>
      <pc:docMkLst>
        <pc:docMk/>
      </pc:docMkLst>
      <pc:sldChg chg="addSp delSp modSp mod modNotes">
        <pc:chgData name="Thành Lâm" userId="92a4408bff7aa269" providerId="LiveId" clId="{739DC916-8416-47D5-AB5E-FE242A30F27B}" dt="2023-08-04T06:47:35.920" v="623"/>
        <pc:sldMkLst>
          <pc:docMk/>
          <pc:sldMk cId="250352132" sldId="256"/>
        </pc:sldMkLst>
        <pc:spChg chg="add del mod">
          <ac:chgData name="Thành Lâm" userId="92a4408bff7aa269" providerId="LiveId" clId="{739DC916-8416-47D5-AB5E-FE242A30F27B}" dt="2023-08-04T06:47:35.920" v="623"/>
          <ac:spMkLst>
            <pc:docMk/>
            <pc:sldMk cId="250352132" sldId="256"/>
            <ac:spMk id="2" creationId="{00000000-0000-0000-0000-000000000000}"/>
          </ac:spMkLst>
        </pc:spChg>
        <pc:spChg chg="del">
          <ac:chgData name="Thành Lâm" userId="92a4408bff7aa269" providerId="LiveId" clId="{739DC916-8416-47D5-AB5E-FE242A30F27B}" dt="2023-08-04T04:25:22.500" v="1" actId="478"/>
          <ac:spMkLst>
            <pc:docMk/>
            <pc:sldMk cId="250352132" sldId="256"/>
            <ac:spMk id="8" creationId="{00000000-0000-0000-0000-000000000000}"/>
          </ac:spMkLst>
        </pc:spChg>
        <pc:picChg chg="del">
          <ac:chgData name="Thành Lâm" userId="92a4408bff7aa269" providerId="LiveId" clId="{739DC916-8416-47D5-AB5E-FE242A30F27B}" dt="2023-08-04T04:25:19.613" v="0" actId="478"/>
          <ac:picMkLst>
            <pc:docMk/>
            <pc:sldMk cId="250352132" sldId="256"/>
            <ac:picMk id="3" creationId="{00000000-0000-0000-0000-000000000000}"/>
          </ac:picMkLst>
        </pc:picChg>
        <pc:picChg chg="add mod ord">
          <ac:chgData name="Thành Lâm" userId="92a4408bff7aa269" providerId="LiveId" clId="{739DC916-8416-47D5-AB5E-FE242A30F27B}" dt="2023-08-04T06:47:35.920" v="623"/>
          <ac:picMkLst>
            <pc:docMk/>
            <pc:sldMk cId="250352132" sldId="256"/>
            <ac:picMk id="4" creationId="{4FB5F151-E221-D713-F55E-7CDC5DD25973}"/>
          </ac:picMkLst>
        </pc:picChg>
      </pc:sldChg>
      <pc:sldChg chg="addSp delSp modSp mod modNotes">
        <pc:chgData name="Thành Lâm" userId="92a4408bff7aa269" providerId="LiveId" clId="{739DC916-8416-47D5-AB5E-FE242A30F27B}" dt="2023-08-04T06:47:35.920" v="623"/>
        <pc:sldMkLst>
          <pc:docMk/>
          <pc:sldMk cId="3223037057" sldId="257"/>
        </pc:sldMkLst>
        <pc:spChg chg="mod">
          <ac:chgData name="Thành Lâm" userId="92a4408bff7aa269" providerId="LiveId" clId="{739DC916-8416-47D5-AB5E-FE242A30F27B}" dt="2023-08-04T06:47:35.920" v="623"/>
          <ac:spMkLst>
            <pc:docMk/>
            <pc:sldMk cId="3223037057" sldId="257"/>
            <ac:spMk id="2" creationId="{00000000-0000-0000-0000-000000000000}"/>
          </ac:spMkLst>
        </pc:spChg>
        <pc:spChg chg="mod">
          <ac:chgData name="Thành Lâm" userId="92a4408bff7aa269" providerId="LiveId" clId="{739DC916-8416-47D5-AB5E-FE242A30F27B}" dt="2023-08-04T06:47:35.920" v="623"/>
          <ac:spMkLst>
            <pc:docMk/>
            <pc:sldMk cId="3223037057" sldId="257"/>
            <ac:spMk id="3" creationId="{00000000-0000-0000-0000-000000000000}"/>
          </ac:spMkLst>
        </pc:spChg>
        <pc:spChg chg="mod">
          <ac:chgData name="Thành Lâm" userId="92a4408bff7aa269" providerId="LiveId" clId="{739DC916-8416-47D5-AB5E-FE242A30F27B}" dt="2023-08-04T06:47:35.920" v="623"/>
          <ac:spMkLst>
            <pc:docMk/>
            <pc:sldMk cId="3223037057" sldId="257"/>
            <ac:spMk id="4" creationId="{00000000-0000-0000-0000-000000000000}"/>
          </ac:spMkLst>
        </pc:spChg>
        <pc:spChg chg="mod">
          <ac:chgData name="Thành Lâm" userId="92a4408bff7aa269" providerId="LiveId" clId="{739DC916-8416-47D5-AB5E-FE242A30F27B}" dt="2023-08-04T06:47:35.920" v="623"/>
          <ac:spMkLst>
            <pc:docMk/>
            <pc:sldMk cId="3223037057" sldId="257"/>
            <ac:spMk id="5" creationId="{00000000-0000-0000-0000-000000000000}"/>
          </ac:spMkLst>
        </pc:spChg>
        <pc:picChg chg="add del mod">
          <ac:chgData name="Thành Lâm" userId="92a4408bff7aa269" providerId="LiveId" clId="{739DC916-8416-47D5-AB5E-FE242A30F27B}" dt="2023-08-04T04:27:36.875" v="7" actId="478"/>
          <ac:picMkLst>
            <pc:docMk/>
            <pc:sldMk cId="3223037057" sldId="257"/>
            <ac:picMk id="7" creationId="{750C587A-FD97-B86E-2BB9-8234FDA13CEE}"/>
          </ac:picMkLst>
        </pc:picChg>
      </pc:sldChg>
      <pc:sldChg chg="modSp">
        <pc:chgData name="Thành Lâm" userId="92a4408bff7aa269" providerId="LiveId" clId="{739DC916-8416-47D5-AB5E-FE242A30F27B}" dt="2023-08-04T06:47:35.920" v="623"/>
        <pc:sldMkLst>
          <pc:docMk/>
          <pc:sldMk cId="492099680" sldId="263"/>
        </pc:sldMkLst>
        <pc:spChg chg="mod">
          <ac:chgData name="Thành Lâm" userId="92a4408bff7aa269" providerId="LiveId" clId="{739DC916-8416-47D5-AB5E-FE242A30F27B}" dt="2023-08-04T06:47:35.920" v="623"/>
          <ac:spMkLst>
            <pc:docMk/>
            <pc:sldMk cId="492099680" sldId="263"/>
            <ac:spMk id="4" creationId="{00000000-0000-0000-0000-000000000000}"/>
          </ac:spMkLst>
        </pc:spChg>
        <pc:spChg chg="mod">
          <ac:chgData name="Thành Lâm" userId="92a4408bff7aa269" providerId="LiveId" clId="{739DC916-8416-47D5-AB5E-FE242A30F27B}" dt="2023-08-04T06:47:35.920" v="623"/>
          <ac:spMkLst>
            <pc:docMk/>
            <pc:sldMk cId="492099680" sldId="263"/>
            <ac:spMk id="5" creationId="{00000000-0000-0000-0000-000000000000}"/>
          </ac:spMkLst>
        </pc:spChg>
        <pc:spChg chg="mod">
          <ac:chgData name="Thành Lâm" userId="92a4408bff7aa269" providerId="LiveId" clId="{739DC916-8416-47D5-AB5E-FE242A30F27B}" dt="2023-08-04T06:47:35.920" v="623"/>
          <ac:spMkLst>
            <pc:docMk/>
            <pc:sldMk cId="492099680" sldId="263"/>
            <ac:spMk id="6" creationId="{00000000-0000-0000-0000-000000000000}"/>
          </ac:spMkLst>
        </pc:spChg>
        <pc:spChg chg="mod">
          <ac:chgData name="Thành Lâm" userId="92a4408bff7aa269" providerId="LiveId" clId="{739DC916-8416-47D5-AB5E-FE242A30F27B}" dt="2023-08-04T06:47:35.920" v="623"/>
          <ac:spMkLst>
            <pc:docMk/>
            <pc:sldMk cId="492099680" sldId="263"/>
            <ac:spMk id="7" creationId="{00000000-0000-0000-0000-000000000000}"/>
          </ac:spMkLst>
        </pc:spChg>
        <pc:spChg chg="mod">
          <ac:chgData name="Thành Lâm" userId="92a4408bff7aa269" providerId="LiveId" clId="{739DC916-8416-47D5-AB5E-FE242A30F27B}" dt="2023-08-04T06:47:35.920" v="623"/>
          <ac:spMkLst>
            <pc:docMk/>
            <pc:sldMk cId="492099680" sldId="263"/>
            <ac:spMk id="8" creationId="{00000000-0000-0000-0000-000000000000}"/>
          </ac:spMkLst>
        </pc:spChg>
        <pc:spChg chg="mod">
          <ac:chgData name="Thành Lâm" userId="92a4408bff7aa269" providerId="LiveId" clId="{739DC916-8416-47D5-AB5E-FE242A30F27B}" dt="2023-08-04T06:47:35.920" v="623"/>
          <ac:spMkLst>
            <pc:docMk/>
            <pc:sldMk cId="492099680" sldId="263"/>
            <ac:spMk id="10" creationId="{00000000-0000-0000-0000-000000000000}"/>
          </ac:spMkLst>
        </pc:spChg>
        <pc:spChg chg="mod">
          <ac:chgData name="Thành Lâm" userId="92a4408bff7aa269" providerId="LiveId" clId="{739DC916-8416-47D5-AB5E-FE242A30F27B}" dt="2023-08-04T06:47:35.920" v="623"/>
          <ac:spMkLst>
            <pc:docMk/>
            <pc:sldMk cId="492099680" sldId="263"/>
            <ac:spMk id="11" creationId="{00000000-0000-0000-0000-000000000000}"/>
          </ac:spMkLst>
        </pc:spChg>
        <pc:picChg chg="mod">
          <ac:chgData name="Thành Lâm" userId="92a4408bff7aa269" providerId="LiveId" clId="{739DC916-8416-47D5-AB5E-FE242A30F27B}" dt="2023-08-04T06:47:35.920" v="623"/>
          <ac:picMkLst>
            <pc:docMk/>
            <pc:sldMk cId="492099680" sldId="263"/>
            <ac:picMk id="18" creationId="{00000000-0000-0000-0000-000000000000}"/>
          </ac:picMkLst>
        </pc:picChg>
        <pc:picChg chg="mod">
          <ac:chgData name="Thành Lâm" userId="92a4408bff7aa269" providerId="LiveId" clId="{739DC916-8416-47D5-AB5E-FE242A30F27B}" dt="2023-08-04T06:47:35.920" v="623"/>
          <ac:picMkLst>
            <pc:docMk/>
            <pc:sldMk cId="492099680" sldId="263"/>
            <ac:picMk id="19" creationId="{00000000-0000-0000-0000-000000000000}"/>
          </ac:picMkLst>
        </pc:picChg>
        <pc:cxnChg chg="mod">
          <ac:chgData name="Thành Lâm" userId="92a4408bff7aa269" providerId="LiveId" clId="{739DC916-8416-47D5-AB5E-FE242A30F27B}" dt="2023-08-04T06:47:35.920" v="623"/>
          <ac:cxnSpMkLst>
            <pc:docMk/>
            <pc:sldMk cId="492099680" sldId="263"/>
            <ac:cxnSpMk id="12" creationId="{00000000-0000-0000-0000-000000000000}"/>
          </ac:cxnSpMkLst>
        </pc:cxnChg>
        <pc:cxnChg chg="mod">
          <ac:chgData name="Thành Lâm" userId="92a4408bff7aa269" providerId="LiveId" clId="{739DC916-8416-47D5-AB5E-FE242A30F27B}" dt="2023-08-04T06:47:35.920" v="623"/>
          <ac:cxnSpMkLst>
            <pc:docMk/>
            <pc:sldMk cId="492099680" sldId="263"/>
            <ac:cxnSpMk id="13" creationId="{00000000-0000-0000-0000-000000000000}"/>
          </ac:cxnSpMkLst>
        </pc:cxnChg>
        <pc:cxnChg chg="mod">
          <ac:chgData name="Thành Lâm" userId="92a4408bff7aa269" providerId="LiveId" clId="{739DC916-8416-47D5-AB5E-FE242A30F27B}" dt="2023-08-04T06:47:35.920" v="623"/>
          <ac:cxnSpMkLst>
            <pc:docMk/>
            <pc:sldMk cId="492099680" sldId="263"/>
            <ac:cxnSpMk id="14" creationId="{00000000-0000-0000-0000-000000000000}"/>
          </ac:cxnSpMkLst>
        </pc:cxnChg>
        <pc:cxnChg chg="mod">
          <ac:chgData name="Thành Lâm" userId="92a4408bff7aa269" providerId="LiveId" clId="{739DC916-8416-47D5-AB5E-FE242A30F27B}" dt="2023-08-04T06:47:35.920" v="623"/>
          <ac:cxnSpMkLst>
            <pc:docMk/>
            <pc:sldMk cId="492099680" sldId="263"/>
            <ac:cxnSpMk id="15" creationId="{00000000-0000-0000-0000-000000000000}"/>
          </ac:cxnSpMkLst>
        </pc:cxnChg>
        <pc:cxnChg chg="mod">
          <ac:chgData name="Thành Lâm" userId="92a4408bff7aa269" providerId="LiveId" clId="{739DC916-8416-47D5-AB5E-FE242A30F27B}" dt="2023-08-04T06:47:35.920" v="623"/>
          <ac:cxnSpMkLst>
            <pc:docMk/>
            <pc:sldMk cId="492099680" sldId="263"/>
            <ac:cxnSpMk id="16" creationId="{00000000-0000-0000-0000-000000000000}"/>
          </ac:cxnSpMkLst>
        </pc:cxnChg>
        <pc:cxnChg chg="mod">
          <ac:chgData name="Thành Lâm" userId="92a4408bff7aa269" providerId="LiveId" clId="{739DC916-8416-47D5-AB5E-FE242A30F27B}" dt="2023-08-04T06:47:35.920" v="623"/>
          <ac:cxnSpMkLst>
            <pc:docMk/>
            <pc:sldMk cId="492099680" sldId="263"/>
            <ac:cxnSpMk id="17" creationId="{00000000-0000-0000-0000-000000000000}"/>
          </ac:cxnSpMkLst>
        </pc:cxnChg>
      </pc:sldChg>
      <pc:sldChg chg="modSp">
        <pc:chgData name="Thành Lâm" userId="92a4408bff7aa269" providerId="LiveId" clId="{739DC916-8416-47D5-AB5E-FE242A30F27B}" dt="2023-08-04T06:47:35.920" v="623"/>
        <pc:sldMkLst>
          <pc:docMk/>
          <pc:sldMk cId="4223339796" sldId="264"/>
        </pc:sldMkLst>
        <pc:spChg chg="mod">
          <ac:chgData name="Thành Lâm" userId="92a4408bff7aa269" providerId="LiveId" clId="{739DC916-8416-47D5-AB5E-FE242A30F27B}" dt="2023-08-04T06:47:35.920" v="623"/>
          <ac:spMkLst>
            <pc:docMk/>
            <pc:sldMk cId="4223339796" sldId="264"/>
            <ac:spMk id="2" creationId="{01FA47C2-83A2-CF14-33BC-71EA396FEB29}"/>
          </ac:spMkLst>
        </pc:spChg>
        <pc:spChg chg="mod">
          <ac:chgData name="Thành Lâm" userId="92a4408bff7aa269" providerId="LiveId" clId="{739DC916-8416-47D5-AB5E-FE242A30F27B}" dt="2023-08-04T06:47:35.920" v="623"/>
          <ac:spMkLst>
            <pc:docMk/>
            <pc:sldMk cId="4223339796" sldId="264"/>
            <ac:spMk id="3" creationId="{88049FC2-8612-B3CA-D5CD-F699E4D32F97}"/>
          </ac:spMkLst>
        </pc:spChg>
        <pc:spChg chg="mod">
          <ac:chgData name="Thành Lâm" userId="92a4408bff7aa269" providerId="LiveId" clId="{739DC916-8416-47D5-AB5E-FE242A30F27B}" dt="2023-08-04T06:47:35.920" v="623"/>
          <ac:spMkLst>
            <pc:docMk/>
            <pc:sldMk cId="4223339796" sldId="264"/>
            <ac:spMk id="5" creationId="{00000000-0000-0000-0000-000000000000}"/>
          </ac:spMkLst>
        </pc:spChg>
        <pc:spChg chg="mod">
          <ac:chgData name="Thành Lâm" userId="92a4408bff7aa269" providerId="LiveId" clId="{739DC916-8416-47D5-AB5E-FE242A30F27B}" dt="2023-08-04T06:47:35.920" v="623"/>
          <ac:spMkLst>
            <pc:docMk/>
            <pc:sldMk cId="4223339796" sldId="264"/>
            <ac:spMk id="8" creationId="{00000000-0000-0000-0000-000000000000}"/>
          </ac:spMkLst>
        </pc:spChg>
        <pc:spChg chg="mod">
          <ac:chgData name="Thành Lâm" userId="92a4408bff7aa269" providerId="LiveId" clId="{739DC916-8416-47D5-AB5E-FE242A30F27B}" dt="2023-08-04T06:47:35.920" v="623"/>
          <ac:spMkLst>
            <pc:docMk/>
            <pc:sldMk cId="4223339796" sldId="264"/>
            <ac:spMk id="9" creationId="{00000000-0000-0000-0000-000000000000}"/>
          </ac:spMkLst>
        </pc:spChg>
        <pc:spChg chg="mod">
          <ac:chgData name="Thành Lâm" userId="92a4408bff7aa269" providerId="LiveId" clId="{739DC916-8416-47D5-AB5E-FE242A30F27B}" dt="2023-08-04T06:47:35.920" v="623"/>
          <ac:spMkLst>
            <pc:docMk/>
            <pc:sldMk cId="4223339796" sldId="264"/>
            <ac:spMk id="15" creationId="{00000000-0000-0000-0000-000000000000}"/>
          </ac:spMkLst>
        </pc:spChg>
        <pc:spChg chg="mod">
          <ac:chgData name="Thành Lâm" userId="92a4408bff7aa269" providerId="LiveId" clId="{739DC916-8416-47D5-AB5E-FE242A30F27B}" dt="2023-08-04T06:47:35.920" v="623"/>
          <ac:spMkLst>
            <pc:docMk/>
            <pc:sldMk cId="4223339796" sldId="264"/>
            <ac:spMk id="20" creationId="{00000000-0000-0000-0000-000000000000}"/>
          </ac:spMkLst>
        </pc:spChg>
        <pc:spChg chg="mod">
          <ac:chgData name="Thành Lâm" userId="92a4408bff7aa269" providerId="LiveId" clId="{739DC916-8416-47D5-AB5E-FE242A30F27B}" dt="2023-08-04T06:47:35.920" v="623"/>
          <ac:spMkLst>
            <pc:docMk/>
            <pc:sldMk cId="4223339796" sldId="264"/>
            <ac:spMk id="26" creationId="{5A9AF78D-3986-4ED6-BAD9-40D50EF8784D}"/>
          </ac:spMkLst>
        </pc:spChg>
        <pc:spChg chg="mod">
          <ac:chgData name="Thành Lâm" userId="92a4408bff7aa269" providerId="LiveId" clId="{739DC916-8416-47D5-AB5E-FE242A30F27B}" dt="2023-08-04T06:47:35.920" v="623"/>
          <ac:spMkLst>
            <pc:docMk/>
            <pc:sldMk cId="4223339796" sldId="264"/>
            <ac:spMk id="27" creationId="{5A9AF78D-3986-4ED6-BAD9-40D50EF8784D}"/>
          </ac:spMkLst>
        </pc:spChg>
        <pc:spChg chg="mod">
          <ac:chgData name="Thành Lâm" userId="92a4408bff7aa269" providerId="LiveId" clId="{739DC916-8416-47D5-AB5E-FE242A30F27B}" dt="2023-08-04T06:47:35.920" v="623"/>
          <ac:spMkLst>
            <pc:docMk/>
            <pc:sldMk cId="4223339796" sldId="264"/>
            <ac:spMk id="33" creationId="{5A9AF78D-3986-4ED6-BAD9-40D50EF8784D}"/>
          </ac:spMkLst>
        </pc:spChg>
        <pc:grpChg chg="mod">
          <ac:chgData name="Thành Lâm" userId="92a4408bff7aa269" providerId="LiveId" clId="{739DC916-8416-47D5-AB5E-FE242A30F27B}" dt="2023-08-04T06:47:35.920" v="623"/>
          <ac:grpSpMkLst>
            <pc:docMk/>
            <pc:sldMk cId="4223339796" sldId="264"/>
            <ac:grpSpMk id="14" creationId="{00000000-0000-0000-0000-000000000000}"/>
          </ac:grpSpMkLst>
        </pc:grpChg>
        <pc:graphicFrameChg chg="mod">
          <ac:chgData name="Thành Lâm" userId="92a4408bff7aa269" providerId="LiveId" clId="{739DC916-8416-47D5-AB5E-FE242A30F27B}" dt="2023-08-04T06:47:35.920" v="623"/>
          <ac:graphicFrameMkLst>
            <pc:docMk/>
            <pc:sldMk cId="4223339796" sldId="264"/>
            <ac:graphicFrameMk id="17" creationId="{00000000-0008-0000-0700-00003EBDEA67}"/>
          </ac:graphicFrameMkLst>
        </pc:graphicFrameChg>
        <pc:graphicFrameChg chg="mod">
          <ac:chgData name="Thành Lâm" userId="92a4408bff7aa269" providerId="LiveId" clId="{739DC916-8416-47D5-AB5E-FE242A30F27B}" dt="2023-08-04T06:47:35.920" v="623"/>
          <ac:graphicFrameMkLst>
            <pc:docMk/>
            <pc:sldMk cId="4223339796" sldId="264"/>
            <ac:graphicFrameMk id="22" creationId="{00000000-0008-0000-0700-00000A000000}"/>
          </ac:graphicFrameMkLst>
        </pc:graphicFrameChg>
        <pc:graphicFrameChg chg="mod">
          <ac:chgData name="Thành Lâm" userId="92a4408bff7aa269" providerId="LiveId" clId="{739DC916-8416-47D5-AB5E-FE242A30F27B}" dt="2023-08-04T06:47:35.920" v="623"/>
          <ac:graphicFrameMkLst>
            <pc:docMk/>
            <pc:sldMk cId="4223339796" sldId="264"/>
            <ac:graphicFrameMk id="25" creationId="{00000000-0008-0000-0700-00000B000000}"/>
          </ac:graphicFrameMkLst>
        </pc:graphicFrameChg>
        <pc:graphicFrameChg chg="mod">
          <ac:chgData name="Thành Lâm" userId="92a4408bff7aa269" providerId="LiveId" clId="{739DC916-8416-47D5-AB5E-FE242A30F27B}" dt="2023-08-04T06:47:35.920" v="623"/>
          <ac:graphicFrameMkLst>
            <pc:docMk/>
            <pc:sldMk cId="4223339796" sldId="264"/>
            <ac:graphicFrameMk id="28" creationId="{00000000-0008-0000-0700-000004000000}"/>
          </ac:graphicFrameMkLst>
        </pc:graphicFrameChg>
      </pc:sldChg>
      <pc:sldChg chg="modSp">
        <pc:chgData name="Thành Lâm" userId="92a4408bff7aa269" providerId="LiveId" clId="{739DC916-8416-47D5-AB5E-FE242A30F27B}" dt="2023-08-04T06:47:35.920" v="623"/>
        <pc:sldMkLst>
          <pc:docMk/>
          <pc:sldMk cId="3929844060" sldId="265"/>
        </pc:sldMkLst>
        <pc:spChg chg="mod">
          <ac:chgData name="Thành Lâm" userId="92a4408bff7aa269" providerId="LiveId" clId="{739DC916-8416-47D5-AB5E-FE242A30F27B}" dt="2023-08-04T06:47:35.920" v="623"/>
          <ac:spMkLst>
            <pc:docMk/>
            <pc:sldMk cId="3929844060" sldId="265"/>
            <ac:spMk id="2" creationId="{6D80C69C-BF64-C90B-CB47-11F9237398D1}"/>
          </ac:spMkLst>
        </pc:spChg>
        <pc:spChg chg="mod">
          <ac:chgData name="Thành Lâm" userId="92a4408bff7aa269" providerId="LiveId" clId="{739DC916-8416-47D5-AB5E-FE242A30F27B}" dt="2023-08-04T06:47:35.920" v="623"/>
          <ac:spMkLst>
            <pc:docMk/>
            <pc:sldMk cId="3929844060" sldId="265"/>
            <ac:spMk id="3" creationId="{A640A526-0B6F-5927-495F-F45657695599}"/>
          </ac:spMkLst>
        </pc:spChg>
        <pc:spChg chg="mod">
          <ac:chgData name="Thành Lâm" userId="92a4408bff7aa269" providerId="LiveId" clId="{739DC916-8416-47D5-AB5E-FE242A30F27B}" dt="2023-08-04T06:47:35.920" v="623"/>
          <ac:spMkLst>
            <pc:docMk/>
            <pc:sldMk cId="3929844060" sldId="265"/>
            <ac:spMk id="5" creationId="{00000000-0000-0000-0000-000000000000}"/>
          </ac:spMkLst>
        </pc:spChg>
        <pc:spChg chg="mod">
          <ac:chgData name="Thành Lâm" userId="92a4408bff7aa269" providerId="LiveId" clId="{739DC916-8416-47D5-AB5E-FE242A30F27B}" dt="2023-08-04T06:47:35.920" v="623"/>
          <ac:spMkLst>
            <pc:docMk/>
            <pc:sldMk cId="3929844060" sldId="265"/>
            <ac:spMk id="6" creationId="{9AD1A77E-0855-E005-CE3B-63F590415745}"/>
          </ac:spMkLst>
        </pc:spChg>
        <pc:spChg chg="mod">
          <ac:chgData name="Thành Lâm" userId="92a4408bff7aa269" providerId="LiveId" clId="{739DC916-8416-47D5-AB5E-FE242A30F27B}" dt="2023-08-04T06:47:35.920" v="623"/>
          <ac:spMkLst>
            <pc:docMk/>
            <pc:sldMk cId="3929844060" sldId="265"/>
            <ac:spMk id="18" creationId="{5A9AF78D-3986-4ED6-BAD9-40D50EF8784D}"/>
          </ac:spMkLst>
        </pc:spChg>
        <pc:spChg chg="mod">
          <ac:chgData name="Thành Lâm" userId="92a4408bff7aa269" providerId="LiveId" clId="{739DC916-8416-47D5-AB5E-FE242A30F27B}" dt="2023-08-04T06:47:35.920" v="623"/>
          <ac:spMkLst>
            <pc:docMk/>
            <pc:sldMk cId="3929844060" sldId="265"/>
            <ac:spMk id="19" creationId="{5A9AF78D-3986-4ED6-BAD9-40D50EF8784D}"/>
          </ac:spMkLst>
        </pc:spChg>
        <pc:spChg chg="mod">
          <ac:chgData name="Thành Lâm" userId="92a4408bff7aa269" providerId="LiveId" clId="{739DC916-8416-47D5-AB5E-FE242A30F27B}" dt="2023-08-04T06:47:35.920" v="623"/>
          <ac:spMkLst>
            <pc:docMk/>
            <pc:sldMk cId="3929844060" sldId="265"/>
            <ac:spMk id="20" creationId="{00000000-0000-0000-0000-000000000000}"/>
          </ac:spMkLst>
        </pc:spChg>
        <pc:spChg chg="mod">
          <ac:chgData name="Thành Lâm" userId="92a4408bff7aa269" providerId="LiveId" clId="{739DC916-8416-47D5-AB5E-FE242A30F27B}" dt="2023-08-04T06:47:35.920" v="623"/>
          <ac:spMkLst>
            <pc:docMk/>
            <pc:sldMk cId="3929844060" sldId="265"/>
            <ac:spMk id="21" creationId="{00000000-0000-0000-0000-000000000000}"/>
          </ac:spMkLst>
        </pc:spChg>
        <pc:spChg chg="mod">
          <ac:chgData name="Thành Lâm" userId="92a4408bff7aa269" providerId="LiveId" clId="{739DC916-8416-47D5-AB5E-FE242A30F27B}" dt="2023-08-04T06:47:35.920" v="623"/>
          <ac:spMkLst>
            <pc:docMk/>
            <pc:sldMk cId="3929844060" sldId="265"/>
            <ac:spMk id="26" creationId="{5A9AF78D-3986-4ED6-BAD9-40D50EF8784D}"/>
          </ac:spMkLst>
        </pc:spChg>
        <pc:spChg chg="mod">
          <ac:chgData name="Thành Lâm" userId="92a4408bff7aa269" providerId="LiveId" clId="{739DC916-8416-47D5-AB5E-FE242A30F27B}" dt="2023-08-04T06:47:35.920" v="623"/>
          <ac:spMkLst>
            <pc:docMk/>
            <pc:sldMk cId="3929844060" sldId="265"/>
            <ac:spMk id="27" creationId="{5A9AF78D-3986-4ED6-BAD9-40D50EF8784D}"/>
          </ac:spMkLst>
        </pc:spChg>
        <pc:grpChg chg="mod">
          <ac:chgData name="Thành Lâm" userId="92a4408bff7aa269" providerId="LiveId" clId="{739DC916-8416-47D5-AB5E-FE242A30F27B}" dt="2023-08-04T06:47:35.920" v="623"/>
          <ac:grpSpMkLst>
            <pc:docMk/>
            <pc:sldMk cId="3929844060" sldId="265"/>
            <ac:grpSpMk id="16" creationId="{00000000-0000-0000-0000-000000000000}"/>
          </ac:grpSpMkLst>
        </pc:grpChg>
        <pc:graphicFrameChg chg="mod">
          <ac:chgData name="Thành Lâm" userId="92a4408bff7aa269" providerId="LiveId" clId="{739DC916-8416-47D5-AB5E-FE242A30F27B}" dt="2023-08-04T06:47:35.920" v="623"/>
          <ac:graphicFrameMkLst>
            <pc:docMk/>
            <pc:sldMk cId="3929844060" sldId="265"/>
            <ac:graphicFrameMk id="29" creationId="{00000000-0000-0000-0000-000000000000}"/>
          </ac:graphicFrameMkLst>
        </pc:graphicFrameChg>
        <pc:graphicFrameChg chg="mod">
          <ac:chgData name="Thành Lâm" userId="92a4408bff7aa269" providerId="LiveId" clId="{739DC916-8416-47D5-AB5E-FE242A30F27B}" dt="2023-08-04T06:47:35.920" v="623"/>
          <ac:graphicFrameMkLst>
            <pc:docMk/>
            <pc:sldMk cId="3929844060" sldId="265"/>
            <ac:graphicFrameMk id="30" creationId="{00000000-0008-0000-0B00-000005000000}"/>
          </ac:graphicFrameMkLst>
        </pc:graphicFrameChg>
        <pc:graphicFrameChg chg="mod">
          <ac:chgData name="Thành Lâm" userId="92a4408bff7aa269" providerId="LiveId" clId="{739DC916-8416-47D5-AB5E-FE242A30F27B}" dt="2023-08-04T06:47:35.920" v="623"/>
          <ac:graphicFrameMkLst>
            <pc:docMk/>
            <pc:sldMk cId="3929844060" sldId="265"/>
            <ac:graphicFrameMk id="32" creationId="{00000000-0008-0000-0E00-0000C00BE731}"/>
          </ac:graphicFrameMkLst>
        </pc:graphicFrameChg>
      </pc:sldChg>
      <pc:sldChg chg="modSp">
        <pc:chgData name="Thành Lâm" userId="92a4408bff7aa269" providerId="LiveId" clId="{739DC916-8416-47D5-AB5E-FE242A30F27B}" dt="2023-08-04T06:47:35.920" v="623"/>
        <pc:sldMkLst>
          <pc:docMk/>
          <pc:sldMk cId="3475746047" sldId="266"/>
        </pc:sldMkLst>
        <pc:spChg chg="mod">
          <ac:chgData name="Thành Lâm" userId="92a4408bff7aa269" providerId="LiveId" clId="{739DC916-8416-47D5-AB5E-FE242A30F27B}" dt="2023-08-04T06:47:35.920" v="623"/>
          <ac:spMkLst>
            <pc:docMk/>
            <pc:sldMk cId="3475746047" sldId="266"/>
            <ac:spMk id="5" creationId="{00000000-0000-0000-0000-000000000000}"/>
          </ac:spMkLst>
        </pc:spChg>
        <pc:spChg chg="mod">
          <ac:chgData name="Thành Lâm" userId="92a4408bff7aa269" providerId="LiveId" clId="{739DC916-8416-47D5-AB5E-FE242A30F27B}" dt="2023-08-04T06:47:35.920" v="623"/>
          <ac:spMkLst>
            <pc:docMk/>
            <pc:sldMk cId="3475746047" sldId="266"/>
            <ac:spMk id="12" creationId="{5A9AF78D-3986-4ED6-BAD9-40D50EF8784D}"/>
          </ac:spMkLst>
        </pc:spChg>
        <pc:spChg chg="mod">
          <ac:chgData name="Thành Lâm" userId="92a4408bff7aa269" providerId="LiveId" clId="{739DC916-8416-47D5-AB5E-FE242A30F27B}" dt="2023-08-04T06:47:35.920" v="623"/>
          <ac:spMkLst>
            <pc:docMk/>
            <pc:sldMk cId="3475746047" sldId="266"/>
            <ac:spMk id="14" creationId="{00000000-0000-0000-0000-000000000000}"/>
          </ac:spMkLst>
        </pc:spChg>
        <pc:spChg chg="mod">
          <ac:chgData name="Thành Lâm" userId="92a4408bff7aa269" providerId="LiveId" clId="{739DC916-8416-47D5-AB5E-FE242A30F27B}" dt="2023-08-04T06:47:35.920" v="623"/>
          <ac:spMkLst>
            <pc:docMk/>
            <pc:sldMk cId="3475746047" sldId="266"/>
            <ac:spMk id="18" creationId="{00000000-0000-0000-0000-000000000000}"/>
          </ac:spMkLst>
        </pc:spChg>
        <pc:spChg chg="mod">
          <ac:chgData name="Thành Lâm" userId="92a4408bff7aa269" providerId="LiveId" clId="{739DC916-8416-47D5-AB5E-FE242A30F27B}" dt="2023-08-04T06:47:35.920" v="623"/>
          <ac:spMkLst>
            <pc:docMk/>
            <pc:sldMk cId="3475746047" sldId="266"/>
            <ac:spMk id="19" creationId="{00000000-0000-0000-0000-000000000000}"/>
          </ac:spMkLst>
        </pc:spChg>
        <pc:spChg chg="mod">
          <ac:chgData name="Thành Lâm" userId="92a4408bff7aa269" providerId="LiveId" clId="{739DC916-8416-47D5-AB5E-FE242A30F27B}" dt="2023-08-04T06:47:35.920" v="623"/>
          <ac:spMkLst>
            <pc:docMk/>
            <pc:sldMk cId="3475746047" sldId="266"/>
            <ac:spMk id="23" creationId="{A640A526-0B6F-5927-495F-F45657695599}"/>
          </ac:spMkLst>
        </pc:spChg>
        <pc:spChg chg="mod">
          <ac:chgData name="Thành Lâm" userId="92a4408bff7aa269" providerId="LiveId" clId="{739DC916-8416-47D5-AB5E-FE242A30F27B}" dt="2023-08-04T06:47:35.920" v="623"/>
          <ac:spMkLst>
            <pc:docMk/>
            <pc:sldMk cId="3475746047" sldId="266"/>
            <ac:spMk id="24" creationId="{A640A526-0B6F-5927-495F-F45657695599}"/>
          </ac:spMkLst>
        </pc:spChg>
        <pc:spChg chg="mod">
          <ac:chgData name="Thành Lâm" userId="92a4408bff7aa269" providerId="LiveId" clId="{739DC916-8416-47D5-AB5E-FE242A30F27B}" dt="2023-08-04T06:47:35.920" v="623"/>
          <ac:spMkLst>
            <pc:docMk/>
            <pc:sldMk cId="3475746047" sldId="266"/>
            <ac:spMk id="26" creationId="{5A9AF78D-3986-4ED6-BAD9-40D50EF8784D}"/>
          </ac:spMkLst>
        </pc:spChg>
        <pc:spChg chg="mod">
          <ac:chgData name="Thành Lâm" userId="92a4408bff7aa269" providerId="LiveId" clId="{739DC916-8416-47D5-AB5E-FE242A30F27B}" dt="2023-08-04T06:47:35.920" v="623"/>
          <ac:spMkLst>
            <pc:docMk/>
            <pc:sldMk cId="3475746047" sldId="266"/>
            <ac:spMk id="27" creationId="{5A9AF78D-3986-4ED6-BAD9-40D50EF8784D}"/>
          </ac:spMkLst>
        </pc:spChg>
        <pc:spChg chg="mod">
          <ac:chgData name="Thành Lâm" userId="92a4408bff7aa269" providerId="LiveId" clId="{739DC916-8416-47D5-AB5E-FE242A30F27B}" dt="2023-08-04T06:47:35.920" v="623"/>
          <ac:spMkLst>
            <pc:docMk/>
            <pc:sldMk cId="3475746047" sldId="266"/>
            <ac:spMk id="33" creationId="{5A9AF78D-3986-4ED6-BAD9-40D50EF8784D}"/>
          </ac:spMkLst>
        </pc:spChg>
        <pc:grpChg chg="mod">
          <ac:chgData name="Thành Lâm" userId="92a4408bff7aa269" providerId="LiveId" clId="{739DC916-8416-47D5-AB5E-FE242A30F27B}" dt="2023-08-04T06:47:35.920" v="623"/>
          <ac:grpSpMkLst>
            <pc:docMk/>
            <pc:sldMk cId="3475746047" sldId="266"/>
            <ac:grpSpMk id="17" creationId="{00000000-0000-0000-0000-000000000000}"/>
          </ac:grpSpMkLst>
        </pc:grpChg>
        <pc:graphicFrameChg chg="mod">
          <ac:chgData name="Thành Lâm" userId="92a4408bff7aa269" providerId="LiveId" clId="{739DC916-8416-47D5-AB5E-FE242A30F27B}" dt="2023-08-04T06:47:35.920" v="623"/>
          <ac:graphicFrameMkLst>
            <pc:docMk/>
            <pc:sldMk cId="3475746047" sldId="266"/>
            <ac:graphicFrameMk id="16" creationId="{00000000-0008-0000-0D00-000000A25D48}"/>
          </ac:graphicFrameMkLst>
        </pc:graphicFrameChg>
        <pc:graphicFrameChg chg="mod">
          <ac:chgData name="Thành Lâm" userId="92a4408bff7aa269" providerId="LiveId" clId="{739DC916-8416-47D5-AB5E-FE242A30F27B}" dt="2023-08-04T06:47:35.920" v="623"/>
          <ac:graphicFrameMkLst>
            <pc:docMk/>
            <pc:sldMk cId="3475746047" sldId="266"/>
            <ac:graphicFrameMk id="20" creationId="{00000000-0008-0000-0C00-000005000000}"/>
          </ac:graphicFrameMkLst>
        </pc:graphicFrameChg>
        <pc:graphicFrameChg chg="mod">
          <ac:chgData name="Thành Lâm" userId="92a4408bff7aa269" providerId="LiveId" clId="{739DC916-8416-47D5-AB5E-FE242A30F27B}" dt="2023-08-04T06:47:35.920" v="623"/>
          <ac:graphicFrameMkLst>
            <pc:docMk/>
            <pc:sldMk cId="3475746047" sldId="266"/>
            <ac:graphicFrameMk id="22" creationId="{00000000-0008-0000-0D00-000094BD0330}"/>
          </ac:graphicFrameMkLst>
        </pc:graphicFrameChg>
      </pc:sldChg>
      <pc:sldChg chg="modSp">
        <pc:chgData name="Thành Lâm" userId="92a4408bff7aa269" providerId="LiveId" clId="{739DC916-8416-47D5-AB5E-FE242A30F27B}" dt="2023-08-04T06:47:35.920" v="623"/>
        <pc:sldMkLst>
          <pc:docMk/>
          <pc:sldMk cId="783733344" sldId="267"/>
        </pc:sldMkLst>
        <pc:spChg chg="mod">
          <ac:chgData name="Thành Lâm" userId="92a4408bff7aa269" providerId="LiveId" clId="{739DC916-8416-47D5-AB5E-FE242A30F27B}" dt="2023-08-04T06:47:35.920" v="623"/>
          <ac:spMkLst>
            <pc:docMk/>
            <pc:sldMk cId="783733344" sldId="267"/>
            <ac:spMk id="2" creationId="{DC494231-7BA0-EC06-71BE-F1E35BAAE171}"/>
          </ac:spMkLst>
        </pc:spChg>
        <pc:spChg chg="mod">
          <ac:chgData name="Thành Lâm" userId="92a4408bff7aa269" providerId="LiveId" clId="{739DC916-8416-47D5-AB5E-FE242A30F27B}" dt="2023-08-04T06:47:35.920" v="623"/>
          <ac:spMkLst>
            <pc:docMk/>
            <pc:sldMk cId="783733344" sldId="267"/>
            <ac:spMk id="3" creationId="{CCFA955A-20BC-2557-118D-A58ECFA07E40}"/>
          </ac:spMkLst>
        </pc:spChg>
        <pc:spChg chg="mod">
          <ac:chgData name="Thành Lâm" userId="92a4408bff7aa269" providerId="LiveId" clId="{739DC916-8416-47D5-AB5E-FE242A30F27B}" dt="2023-08-04T06:47:35.920" v="623"/>
          <ac:spMkLst>
            <pc:docMk/>
            <pc:sldMk cId="783733344" sldId="267"/>
            <ac:spMk id="5" creationId="{00000000-0000-0000-0000-000000000000}"/>
          </ac:spMkLst>
        </pc:spChg>
        <pc:spChg chg="mod">
          <ac:chgData name="Thành Lâm" userId="92a4408bff7aa269" providerId="LiveId" clId="{739DC916-8416-47D5-AB5E-FE242A30F27B}" dt="2023-08-04T06:47:35.920" v="623"/>
          <ac:spMkLst>
            <pc:docMk/>
            <pc:sldMk cId="783733344" sldId="267"/>
            <ac:spMk id="6" creationId="{D5E0B5AA-E258-4836-E93C-8F5288468381}"/>
          </ac:spMkLst>
        </pc:spChg>
        <pc:spChg chg="mod">
          <ac:chgData name="Thành Lâm" userId="92a4408bff7aa269" providerId="LiveId" clId="{739DC916-8416-47D5-AB5E-FE242A30F27B}" dt="2023-08-04T06:47:35.920" v="623"/>
          <ac:spMkLst>
            <pc:docMk/>
            <pc:sldMk cId="783733344" sldId="267"/>
            <ac:spMk id="12" creationId="{5A9AF78D-3986-4ED6-BAD9-40D50EF8784D}"/>
          </ac:spMkLst>
        </pc:spChg>
        <pc:spChg chg="mod">
          <ac:chgData name="Thành Lâm" userId="92a4408bff7aa269" providerId="LiveId" clId="{739DC916-8416-47D5-AB5E-FE242A30F27B}" dt="2023-08-04T06:47:35.920" v="623"/>
          <ac:spMkLst>
            <pc:docMk/>
            <pc:sldMk cId="783733344" sldId="267"/>
            <ac:spMk id="16" creationId="{00000000-0000-0000-0000-000000000000}"/>
          </ac:spMkLst>
        </pc:spChg>
        <pc:spChg chg="mod">
          <ac:chgData name="Thành Lâm" userId="92a4408bff7aa269" providerId="LiveId" clId="{739DC916-8416-47D5-AB5E-FE242A30F27B}" dt="2023-08-04T06:47:35.920" v="623"/>
          <ac:spMkLst>
            <pc:docMk/>
            <pc:sldMk cId="783733344" sldId="267"/>
            <ac:spMk id="20" creationId="{00000000-0000-0000-0000-000000000000}"/>
          </ac:spMkLst>
        </pc:spChg>
        <pc:spChg chg="mod">
          <ac:chgData name="Thành Lâm" userId="92a4408bff7aa269" providerId="LiveId" clId="{739DC916-8416-47D5-AB5E-FE242A30F27B}" dt="2023-08-04T06:47:35.920" v="623"/>
          <ac:spMkLst>
            <pc:docMk/>
            <pc:sldMk cId="783733344" sldId="267"/>
            <ac:spMk id="26" creationId="{5A9AF78D-3986-4ED6-BAD9-40D50EF8784D}"/>
          </ac:spMkLst>
        </pc:spChg>
        <pc:spChg chg="mod">
          <ac:chgData name="Thành Lâm" userId="92a4408bff7aa269" providerId="LiveId" clId="{739DC916-8416-47D5-AB5E-FE242A30F27B}" dt="2023-08-04T06:47:35.920" v="623"/>
          <ac:spMkLst>
            <pc:docMk/>
            <pc:sldMk cId="783733344" sldId="267"/>
            <ac:spMk id="27" creationId="{5A9AF78D-3986-4ED6-BAD9-40D50EF8784D}"/>
          </ac:spMkLst>
        </pc:spChg>
        <pc:spChg chg="mod">
          <ac:chgData name="Thành Lâm" userId="92a4408bff7aa269" providerId="LiveId" clId="{739DC916-8416-47D5-AB5E-FE242A30F27B}" dt="2023-08-04T06:47:35.920" v="623"/>
          <ac:spMkLst>
            <pc:docMk/>
            <pc:sldMk cId="783733344" sldId="267"/>
            <ac:spMk id="33" creationId="{5A9AF78D-3986-4ED6-BAD9-40D50EF8784D}"/>
          </ac:spMkLst>
        </pc:spChg>
        <pc:grpChg chg="mod">
          <ac:chgData name="Thành Lâm" userId="92a4408bff7aa269" providerId="LiveId" clId="{739DC916-8416-47D5-AB5E-FE242A30F27B}" dt="2023-08-04T06:47:35.920" v="623"/>
          <ac:grpSpMkLst>
            <pc:docMk/>
            <pc:sldMk cId="783733344" sldId="267"/>
            <ac:grpSpMk id="15" creationId="{00000000-0000-0000-0000-000000000000}"/>
          </ac:grpSpMkLst>
        </pc:grpChg>
        <pc:graphicFrameChg chg="mod">
          <ac:chgData name="Thành Lâm" userId="92a4408bff7aa269" providerId="LiveId" clId="{739DC916-8416-47D5-AB5E-FE242A30F27B}" dt="2023-08-04T06:47:35.920" v="623"/>
          <ac:graphicFrameMkLst>
            <pc:docMk/>
            <pc:sldMk cId="783733344" sldId="267"/>
            <ac:graphicFrameMk id="17" creationId="{00000000-0008-0000-1400-0000F73C202E}"/>
          </ac:graphicFrameMkLst>
        </pc:graphicFrameChg>
        <pc:graphicFrameChg chg="mod">
          <ac:chgData name="Thành Lâm" userId="92a4408bff7aa269" providerId="LiveId" clId="{739DC916-8416-47D5-AB5E-FE242A30F27B}" dt="2023-08-04T06:47:35.920" v="623"/>
          <ac:graphicFrameMkLst>
            <pc:docMk/>
            <pc:sldMk cId="783733344" sldId="267"/>
            <ac:graphicFrameMk id="19" creationId="{00000000-0008-0000-1100-000003000000}"/>
          </ac:graphicFrameMkLst>
        </pc:graphicFrameChg>
        <pc:graphicFrameChg chg="mod">
          <ac:chgData name="Thành Lâm" userId="92a4408bff7aa269" providerId="LiveId" clId="{739DC916-8416-47D5-AB5E-FE242A30F27B}" dt="2023-08-04T06:47:35.920" v="623"/>
          <ac:graphicFrameMkLst>
            <pc:docMk/>
            <pc:sldMk cId="783733344" sldId="267"/>
            <ac:graphicFrameMk id="23" creationId="{00000000-0000-0000-0000-000000000000}"/>
          </ac:graphicFrameMkLst>
        </pc:graphicFrameChg>
      </pc:sldChg>
      <pc:sldChg chg="modSp">
        <pc:chgData name="Thành Lâm" userId="92a4408bff7aa269" providerId="LiveId" clId="{739DC916-8416-47D5-AB5E-FE242A30F27B}" dt="2023-08-04T06:47:35.920" v="623"/>
        <pc:sldMkLst>
          <pc:docMk/>
          <pc:sldMk cId="3478008335" sldId="268"/>
        </pc:sldMkLst>
        <pc:spChg chg="mod">
          <ac:chgData name="Thành Lâm" userId="92a4408bff7aa269" providerId="LiveId" clId="{739DC916-8416-47D5-AB5E-FE242A30F27B}" dt="2023-08-04T06:47:35.920" v="623"/>
          <ac:spMkLst>
            <pc:docMk/>
            <pc:sldMk cId="3478008335" sldId="268"/>
            <ac:spMk id="2" creationId="{CEBA32CD-F32F-1B30-03CA-526E1BC7D906}"/>
          </ac:spMkLst>
        </pc:spChg>
        <pc:spChg chg="mod">
          <ac:chgData name="Thành Lâm" userId="92a4408bff7aa269" providerId="LiveId" clId="{739DC916-8416-47D5-AB5E-FE242A30F27B}" dt="2023-08-04T06:47:35.920" v="623"/>
          <ac:spMkLst>
            <pc:docMk/>
            <pc:sldMk cId="3478008335" sldId="268"/>
            <ac:spMk id="3" creationId="{C3AFE907-EFFC-8553-E541-1CA247FF155C}"/>
          </ac:spMkLst>
        </pc:spChg>
        <pc:spChg chg="mod">
          <ac:chgData name="Thành Lâm" userId="92a4408bff7aa269" providerId="LiveId" clId="{739DC916-8416-47D5-AB5E-FE242A30F27B}" dt="2023-08-04T06:47:35.920" v="623"/>
          <ac:spMkLst>
            <pc:docMk/>
            <pc:sldMk cId="3478008335" sldId="268"/>
            <ac:spMk id="5" creationId="{00000000-0000-0000-0000-000000000000}"/>
          </ac:spMkLst>
        </pc:spChg>
        <pc:spChg chg="mod">
          <ac:chgData name="Thành Lâm" userId="92a4408bff7aa269" providerId="LiveId" clId="{739DC916-8416-47D5-AB5E-FE242A30F27B}" dt="2023-08-04T06:47:35.920" v="623"/>
          <ac:spMkLst>
            <pc:docMk/>
            <pc:sldMk cId="3478008335" sldId="268"/>
            <ac:spMk id="13" creationId="{00000000-0000-0000-0000-000000000000}"/>
          </ac:spMkLst>
        </pc:spChg>
        <pc:spChg chg="mod">
          <ac:chgData name="Thành Lâm" userId="92a4408bff7aa269" providerId="LiveId" clId="{739DC916-8416-47D5-AB5E-FE242A30F27B}" dt="2023-08-04T06:47:35.920" v="623"/>
          <ac:spMkLst>
            <pc:docMk/>
            <pc:sldMk cId="3478008335" sldId="268"/>
            <ac:spMk id="17" creationId="{00000000-0000-0000-0000-000000000000}"/>
          </ac:spMkLst>
        </pc:spChg>
        <pc:spChg chg="mod">
          <ac:chgData name="Thành Lâm" userId="92a4408bff7aa269" providerId="LiveId" clId="{739DC916-8416-47D5-AB5E-FE242A30F27B}" dt="2023-08-04T06:47:35.920" v="623"/>
          <ac:spMkLst>
            <pc:docMk/>
            <pc:sldMk cId="3478008335" sldId="268"/>
            <ac:spMk id="26" creationId="{5A9AF78D-3986-4ED6-BAD9-40D50EF8784D}"/>
          </ac:spMkLst>
        </pc:spChg>
        <pc:spChg chg="mod">
          <ac:chgData name="Thành Lâm" userId="92a4408bff7aa269" providerId="LiveId" clId="{739DC916-8416-47D5-AB5E-FE242A30F27B}" dt="2023-08-04T06:47:35.920" v="623"/>
          <ac:spMkLst>
            <pc:docMk/>
            <pc:sldMk cId="3478008335" sldId="268"/>
            <ac:spMk id="27" creationId="{5A9AF78D-3986-4ED6-BAD9-40D50EF8784D}"/>
          </ac:spMkLst>
        </pc:spChg>
        <pc:spChg chg="mod">
          <ac:chgData name="Thành Lâm" userId="92a4408bff7aa269" providerId="LiveId" clId="{739DC916-8416-47D5-AB5E-FE242A30F27B}" dt="2023-08-04T06:47:35.920" v="623"/>
          <ac:spMkLst>
            <pc:docMk/>
            <pc:sldMk cId="3478008335" sldId="268"/>
            <ac:spMk id="33" creationId="{5A9AF78D-3986-4ED6-BAD9-40D50EF8784D}"/>
          </ac:spMkLst>
        </pc:spChg>
        <pc:grpChg chg="mod">
          <ac:chgData name="Thành Lâm" userId="92a4408bff7aa269" providerId="LiveId" clId="{739DC916-8416-47D5-AB5E-FE242A30F27B}" dt="2023-08-04T06:47:35.920" v="623"/>
          <ac:grpSpMkLst>
            <pc:docMk/>
            <pc:sldMk cId="3478008335" sldId="268"/>
            <ac:grpSpMk id="12" creationId="{00000000-0000-0000-0000-000000000000}"/>
          </ac:grpSpMkLst>
        </pc:grpChg>
        <pc:graphicFrameChg chg="mod">
          <ac:chgData name="Thành Lâm" userId="92a4408bff7aa269" providerId="LiveId" clId="{739DC916-8416-47D5-AB5E-FE242A30F27B}" dt="2023-08-04T06:47:35.920" v="623"/>
          <ac:graphicFrameMkLst>
            <pc:docMk/>
            <pc:sldMk cId="3478008335" sldId="268"/>
            <ac:graphicFrameMk id="14" creationId="{00000000-0008-0000-1200-0000E0475019}"/>
          </ac:graphicFrameMkLst>
        </pc:graphicFrameChg>
        <pc:graphicFrameChg chg="mod">
          <ac:chgData name="Thành Lâm" userId="92a4408bff7aa269" providerId="LiveId" clId="{739DC916-8416-47D5-AB5E-FE242A30F27B}" dt="2023-08-04T06:47:35.920" v="623"/>
          <ac:graphicFrameMkLst>
            <pc:docMk/>
            <pc:sldMk cId="3478008335" sldId="268"/>
            <ac:graphicFrameMk id="19" creationId="{00000000-0008-0000-1200-000002000000}"/>
          </ac:graphicFrameMkLst>
        </pc:graphicFrameChg>
      </pc:sldChg>
      <pc:sldChg chg="modSp">
        <pc:chgData name="Thành Lâm" userId="92a4408bff7aa269" providerId="LiveId" clId="{739DC916-8416-47D5-AB5E-FE242A30F27B}" dt="2023-08-04T06:47:35.920" v="623"/>
        <pc:sldMkLst>
          <pc:docMk/>
          <pc:sldMk cId="3546126974" sldId="269"/>
        </pc:sldMkLst>
        <pc:spChg chg="mod">
          <ac:chgData name="Thành Lâm" userId="92a4408bff7aa269" providerId="LiveId" clId="{739DC916-8416-47D5-AB5E-FE242A30F27B}" dt="2023-08-04T06:47:35.920" v="623"/>
          <ac:spMkLst>
            <pc:docMk/>
            <pc:sldMk cId="3546126974" sldId="269"/>
            <ac:spMk id="5" creationId="{00000000-0000-0000-0000-000000000000}"/>
          </ac:spMkLst>
        </pc:spChg>
        <pc:spChg chg="mod">
          <ac:chgData name="Thành Lâm" userId="92a4408bff7aa269" providerId="LiveId" clId="{739DC916-8416-47D5-AB5E-FE242A30F27B}" dt="2023-08-04T06:47:35.920" v="623"/>
          <ac:spMkLst>
            <pc:docMk/>
            <pc:sldMk cId="3546126974" sldId="269"/>
            <ac:spMk id="11" creationId="{5A9AF78D-3986-4ED6-BAD9-40D50EF8784D}"/>
          </ac:spMkLst>
        </pc:spChg>
        <pc:spChg chg="mod">
          <ac:chgData name="Thành Lâm" userId="92a4408bff7aa269" providerId="LiveId" clId="{739DC916-8416-47D5-AB5E-FE242A30F27B}" dt="2023-08-04T06:47:35.920" v="623"/>
          <ac:spMkLst>
            <pc:docMk/>
            <pc:sldMk cId="3546126974" sldId="269"/>
            <ac:spMk id="13" creationId="{5A9AF78D-3986-4ED6-BAD9-40D50EF8784D}"/>
          </ac:spMkLst>
        </pc:spChg>
        <pc:spChg chg="mod">
          <ac:chgData name="Thành Lâm" userId="92a4408bff7aa269" providerId="LiveId" clId="{739DC916-8416-47D5-AB5E-FE242A30F27B}" dt="2023-08-04T06:47:35.920" v="623"/>
          <ac:spMkLst>
            <pc:docMk/>
            <pc:sldMk cId="3546126974" sldId="269"/>
            <ac:spMk id="14" creationId="{00000000-0000-0000-0000-000000000000}"/>
          </ac:spMkLst>
        </pc:spChg>
        <pc:spChg chg="mod">
          <ac:chgData name="Thành Lâm" userId="92a4408bff7aa269" providerId="LiveId" clId="{739DC916-8416-47D5-AB5E-FE242A30F27B}" dt="2023-08-04T06:47:35.920" v="623"/>
          <ac:spMkLst>
            <pc:docMk/>
            <pc:sldMk cId="3546126974" sldId="269"/>
            <ac:spMk id="16" creationId="{00000000-0000-0000-0000-000000000000}"/>
          </ac:spMkLst>
        </pc:spChg>
        <pc:spChg chg="mod">
          <ac:chgData name="Thành Lâm" userId="92a4408bff7aa269" providerId="LiveId" clId="{739DC916-8416-47D5-AB5E-FE242A30F27B}" dt="2023-08-04T06:47:35.920" v="623"/>
          <ac:spMkLst>
            <pc:docMk/>
            <pc:sldMk cId="3546126974" sldId="269"/>
            <ac:spMk id="17" creationId="{00000000-0000-0000-0000-000000000000}"/>
          </ac:spMkLst>
        </pc:spChg>
        <pc:spChg chg="mod">
          <ac:chgData name="Thành Lâm" userId="92a4408bff7aa269" providerId="LiveId" clId="{739DC916-8416-47D5-AB5E-FE242A30F27B}" dt="2023-08-04T06:47:35.920" v="623"/>
          <ac:spMkLst>
            <pc:docMk/>
            <pc:sldMk cId="3546126974" sldId="269"/>
            <ac:spMk id="19" creationId="{00000000-0000-0000-0000-000000000000}"/>
          </ac:spMkLst>
        </pc:spChg>
        <pc:spChg chg="mod">
          <ac:chgData name="Thành Lâm" userId="92a4408bff7aa269" providerId="LiveId" clId="{739DC916-8416-47D5-AB5E-FE242A30F27B}" dt="2023-08-04T06:47:35.920" v="623"/>
          <ac:spMkLst>
            <pc:docMk/>
            <pc:sldMk cId="3546126974" sldId="269"/>
            <ac:spMk id="27" creationId="{5A9AF78D-3986-4ED6-BAD9-40D50EF8784D}"/>
          </ac:spMkLst>
        </pc:spChg>
        <pc:grpChg chg="mod">
          <ac:chgData name="Thành Lâm" userId="92a4408bff7aa269" providerId="LiveId" clId="{739DC916-8416-47D5-AB5E-FE242A30F27B}" dt="2023-08-04T06:47:35.920" v="623"/>
          <ac:grpSpMkLst>
            <pc:docMk/>
            <pc:sldMk cId="3546126974" sldId="269"/>
            <ac:grpSpMk id="15" creationId="{00000000-0000-0000-0000-000000000000}"/>
          </ac:grpSpMkLst>
        </pc:grpChg>
        <pc:graphicFrameChg chg="mod">
          <ac:chgData name="Thành Lâm" userId="92a4408bff7aa269" providerId="LiveId" clId="{739DC916-8416-47D5-AB5E-FE242A30F27B}" dt="2023-08-04T06:47:35.920" v="623"/>
          <ac:graphicFrameMkLst>
            <pc:docMk/>
            <pc:sldMk cId="3546126974" sldId="269"/>
            <ac:graphicFrameMk id="18" creationId="{00000000-0008-0000-0100-000002000000}"/>
          </ac:graphicFrameMkLst>
        </pc:graphicFrameChg>
        <pc:graphicFrameChg chg="mod">
          <ac:chgData name="Thành Lâm" userId="92a4408bff7aa269" providerId="LiveId" clId="{739DC916-8416-47D5-AB5E-FE242A30F27B}" dt="2023-08-04T06:47:35.920" v="623"/>
          <ac:graphicFrameMkLst>
            <pc:docMk/>
            <pc:sldMk cId="3546126974" sldId="269"/>
            <ac:graphicFrameMk id="20" creationId="{00000000-0000-0000-0000-000000000000}"/>
          </ac:graphicFrameMkLst>
        </pc:graphicFrameChg>
      </pc:sldChg>
      <pc:sldChg chg="modSp">
        <pc:chgData name="Thành Lâm" userId="92a4408bff7aa269" providerId="LiveId" clId="{739DC916-8416-47D5-AB5E-FE242A30F27B}" dt="2023-08-04T06:47:35.920" v="623"/>
        <pc:sldMkLst>
          <pc:docMk/>
          <pc:sldMk cId="3968040715" sldId="270"/>
        </pc:sldMkLst>
        <pc:spChg chg="mod">
          <ac:chgData name="Thành Lâm" userId="92a4408bff7aa269" providerId="LiveId" clId="{739DC916-8416-47D5-AB5E-FE242A30F27B}" dt="2023-08-04T06:47:35.920" v="623"/>
          <ac:spMkLst>
            <pc:docMk/>
            <pc:sldMk cId="3968040715" sldId="270"/>
            <ac:spMk id="5" creationId="{00000000-0000-0000-0000-000000000000}"/>
          </ac:spMkLst>
        </pc:spChg>
        <pc:spChg chg="mod">
          <ac:chgData name="Thành Lâm" userId="92a4408bff7aa269" providerId="LiveId" clId="{739DC916-8416-47D5-AB5E-FE242A30F27B}" dt="2023-08-04T06:47:35.920" v="623"/>
          <ac:spMkLst>
            <pc:docMk/>
            <pc:sldMk cId="3968040715" sldId="270"/>
            <ac:spMk id="11" creationId="{5A9AF78D-3986-4ED6-BAD9-40D50EF8784D}"/>
          </ac:spMkLst>
        </pc:spChg>
        <pc:spChg chg="mod">
          <ac:chgData name="Thành Lâm" userId="92a4408bff7aa269" providerId="LiveId" clId="{739DC916-8416-47D5-AB5E-FE242A30F27B}" dt="2023-08-04T06:47:35.920" v="623"/>
          <ac:spMkLst>
            <pc:docMk/>
            <pc:sldMk cId="3968040715" sldId="270"/>
            <ac:spMk id="12" creationId="{00000000-0000-0000-0000-000000000000}"/>
          </ac:spMkLst>
        </pc:spChg>
        <pc:spChg chg="mod">
          <ac:chgData name="Thành Lâm" userId="92a4408bff7aa269" providerId="LiveId" clId="{739DC916-8416-47D5-AB5E-FE242A30F27B}" dt="2023-08-04T06:47:35.920" v="623"/>
          <ac:spMkLst>
            <pc:docMk/>
            <pc:sldMk cId="3968040715" sldId="270"/>
            <ac:spMk id="13" creationId="{5A9AF78D-3986-4ED6-BAD9-40D50EF8784D}"/>
          </ac:spMkLst>
        </pc:spChg>
        <pc:spChg chg="mod">
          <ac:chgData name="Thành Lâm" userId="92a4408bff7aa269" providerId="LiveId" clId="{739DC916-8416-47D5-AB5E-FE242A30F27B}" dt="2023-08-04T06:47:35.920" v="623"/>
          <ac:spMkLst>
            <pc:docMk/>
            <pc:sldMk cId="3968040715" sldId="270"/>
            <ac:spMk id="14" creationId="{00000000-0000-0000-0000-000000000000}"/>
          </ac:spMkLst>
        </pc:spChg>
        <pc:spChg chg="mod">
          <ac:chgData name="Thành Lâm" userId="92a4408bff7aa269" providerId="LiveId" clId="{739DC916-8416-47D5-AB5E-FE242A30F27B}" dt="2023-08-04T06:47:35.920" v="623"/>
          <ac:spMkLst>
            <pc:docMk/>
            <pc:sldMk cId="3968040715" sldId="270"/>
            <ac:spMk id="17" creationId="{00000000-0000-0000-0000-000000000000}"/>
          </ac:spMkLst>
        </pc:spChg>
        <pc:spChg chg="mod">
          <ac:chgData name="Thành Lâm" userId="92a4408bff7aa269" providerId="LiveId" clId="{739DC916-8416-47D5-AB5E-FE242A30F27B}" dt="2023-08-04T06:47:35.920" v="623"/>
          <ac:spMkLst>
            <pc:docMk/>
            <pc:sldMk cId="3968040715" sldId="270"/>
            <ac:spMk id="21" creationId="{00000000-0000-0000-0000-000000000000}"/>
          </ac:spMkLst>
        </pc:spChg>
        <pc:spChg chg="mod">
          <ac:chgData name="Thành Lâm" userId="92a4408bff7aa269" providerId="LiveId" clId="{739DC916-8416-47D5-AB5E-FE242A30F27B}" dt="2023-08-04T06:47:35.920" v="623"/>
          <ac:spMkLst>
            <pc:docMk/>
            <pc:sldMk cId="3968040715" sldId="270"/>
            <ac:spMk id="27" creationId="{5A9AF78D-3986-4ED6-BAD9-40D50EF8784D}"/>
          </ac:spMkLst>
        </pc:spChg>
        <pc:grpChg chg="mod">
          <ac:chgData name="Thành Lâm" userId="92a4408bff7aa269" providerId="LiveId" clId="{739DC916-8416-47D5-AB5E-FE242A30F27B}" dt="2023-08-04T06:47:35.920" v="623"/>
          <ac:grpSpMkLst>
            <pc:docMk/>
            <pc:sldMk cId="3968040715" sldId="270"/>
            <ac:grpSpMk id="16" creationId="{00000000-0000-0000-0000-000000000000}"/>
          </ac:grpSpMkLst>
        </pc:grpChg>
        <pc:graphicFrameChg chg="mod">
          <ac:chgData name="Thành Lâm" userId="92a4408bff7aa269" providerId="LiveId" clId="{739DC916-8416-47D5-AB5E-FE242A30F27B}" dt="2023-08-04T06:47:35.920" v="623"/>
          <ac:graphicFrameMkLst>
            <pc:docMk/>
            <pc:sldMk cId="3968040715" sldId="270"/>
            <ac:graphicFrameMk id="19" creationId="{4508FF2B-BA3D-C392-9267-4C47CBBF1781}"/>
          </ac:graphicFrameMkLst>
        </pc:graphicFrameChg>
        <pc:picChg chg="mod">
          <ac:chgData name="Thành Lâm" userId="92a4408bff7aa269" providerId="LiveId" clId="{739DC916-8416-47D5-AB5E-FE242A30F27B}" dt="2023-08-04T06:47:35.920" v="623"/>
          <ac:picMkLst>
            <pc:docMk/>
            <pc:sldMk cId="3968040715" sldId="270"/>
            <ac:picMk id="3" creationId="{00000000-0000-0000-0000-000000000000}"/>
          </ac:picMkLst>
        </pc:picChg>
      </pc:sldChg>
      <pc:sldChg chg="modSp">
        <pc:chgData name="Thành Lâm" userId="92a4408bff7aa269" providerId="LiveId" clId="{739DC916-8416-47D5-AB5E-FE242A30F27B}" dt="2023-08-04T06:47:35.920" v="623"/>
        <pc:sldMkLst>
          <pc:docMk/>
          <pc:sldMk cId="2838726451" sldId="271"/>
        </pc:sldMkLst>
        <pc:spChg chg="mod">
          <ac:chgData name="Thành Lâm" userId="92a4408bff7aa269" providerId="LiveId" clId="{739DC916-8416-47D5-AB5E-FE242A30F27B}" dt="2023-08-04T06:47:35.920" v="623"/>
          <ac:spMkLst>
            <pc:docMk/>
            <pc:sldMk cId="2838726451" sldId="271"/>
            <ac:spMk id="5" creationId="{00000000-0000-0000-0000-000000000000}"/>
          </ac:spMkLst>
        </pc:spChg>
        <pc:spChg chg="mod">
          <ac:chgData name="Thành Lâm" userId="92a4408bff7aa269" providerId="LiveId" clId="{739DC916-8416-47D5-AB5E-FE242A30F27B}" dt="2023-08-04T06:47:35.920" v="623"/>
          <ac:spMkLst>
            <pc:docMk/>
            <pc:sldMk cId="2838726451" sldId="271"/>
            <ac:spMk id="11" creationId="{5A9AF78D-3986-4ED6-BAD9-40D50EF8784D}"/>
          </ac:spMkLst>
        </pc:spChg>
        <pc:spChg chg="mod">
          <ac:chgData name="Thành Lâm" userId="92a4408bff7aa269" providerId="LiveId" clId="{739DC916-8416-47D5-AB5E-FE242A30F27B}" dt="2023-08-04T06:47:35.920" v="623"/>
          <ac:spMkLst>
            <pc:docMk/>
            <pc:sldMk cId="2838726451" sldId="271"/>
            <ac:spMk id="14" creationId="{00000000-0000-0000-0000-000000000000}"/>
          </ac:spMkLst>
        </pc:spChg>
        <pc:spChg chg="mod">
          <ac:chgData name="Thành Lâm" userId="92a4408bff7aa269" providerId="LiveId" clId="{739DC916-8416-47D5-AB5E-FE242A30F27B}" dt="2023-08-04T06:47:35.920" v="623"/>
          <ac:spMkLst>
            <pc:docMk/>
            <pc:sldMk cId="2838726451" sldId="271"/>
            <ac:spMk id="16" creationId="{5A9AF78D-3986-4ED6-BAD9-40D50EF8784D}"/>
          </ac:spMkLst>
        </pc:spChg>
        <pc:spChg chg="mod">
          <ac:chgData name="Thành Lâm" userId="92a4408bff7aa269" providerId="LiveId" clId="{739DC916-8416-47D5-AB5E-FE242A30F27B}" dt="2023-08-04T06:47:35.920" v="623"/>
          <ac:spMkLst>
            <pc:docMk/>
            <pc:sldMk cId="2838726451" sldId="271"/>
            <ac:spMk id="17" creationId="{5A9AF78D-3986-4ED6-BAD9-40D50EF8784D}"/>
          </ac:spMkLst>
        </pc:spChg>
        <pc:spChg chg="mod">
          <ac:chgData name="Thành Lâm" userId="92a4408bff7aa269" providerId="LiveId" clId="{739DC916-8416-47D5-AB5E-FE242A30F27B}" dt="2023-08-04T06:47:35.920" v="623"/>
          <ac:spMkLst>
            <pc:docMk/>
            <pc:sldMk cId="2838726451" sldId="271"/>
            <ac:spMk id="19" creationId="{5A9AF78D-3986-4ED6-BAD9-40D50EF8784D}"/>
          </ac:spMkLst>
        </pc:spChg>
        <pc:spChg chg="mod">
          <ac:chgData name="Thành Lâm" userId="92a4408bff7aa269" providerId="LiveId" clId="{739DC916-8416-47D5-AB5E-FE242A30F27B}" dt="2023-08-04T06:47:35.920" v="623"/>
          <ac:spMkLst>
            <pc:docMk/>
            <pc:sldMk cId="2838726451" sldId="271"/>
            <ac:spMk id="20" creationId="{00000000-0000-0000-0000-000000000000}"/>
          </ac:spMkLst>
        </pc:spChg>
        <pc:spChg chg="mod">
          <ac:chgData name="Thành Lâm" userId="92a4408bff7aa269" providerId="LiveId" clId="{739DC916-8416-47D5-AB5E-FE242A30F27B}" dt="2023-08-04T06:47:35.920" v="623"/>
          <ac:spMkLst>
            <pc:docMk/>
            <pc:sldMk cId="2838726451" sldId="271"/>
            <ac:spMk id="24" creationId="{5A9AF78D-3986-4ED6-BAD9-40D50EF8784D}"/>
          </ac:spMkLst>
        </pc:spChg>
        <pc:spChg chg="mod">
          <ac:chgData name="Thành Lâm" userId="92a4408bff7aa269" providerId="LiveId" clId="{739DC916-8416-47D5-AB5E-FE242A30F27B}" dt="2023-08-04T06:47:35.920" v="623"/>
          <ac:spMkLst>
            <pc:docMk/>
            <pc:sldMk cId="2838726451" sldId="271"/>
            <ac:spMk id="26" creationId="{00000000-0000-0000-0000-000000000000}"/>
          </ac:spMkLst>
        </pc:spChg>
        <pc:spChg chg="mod">
          <ac:chgData name="Thành Lâm" userId="92a4408bff7aa269" providerId="LiveId" clId="{739DC916-8416-47D5-AB5E-FE242A30F27B}" dt="2023-08-04T06:47:35.920" v="623"/>
          <ac:spMkLst>
            <pc:docMk/>
            <pc:sldMk cId="2838726451" sldId="271"/>
            <ac:spMk id="27" creationId="{00000000-0000-0000-0000-000000000000}"/>
          </ac:spMkLst>
        </pc:spChg>
        <pc:grpChg chg="mod">
          <ac:chgData name="Thành Lâm" userId="92a4408bff7aa269" providerId="LiveId" clId="{739DC916-8416-47D5-AB5E-FE242A30F27B}" dt="2023-08-04T06:47:35.920" v="623"/>
          <ac:grpSpMkLst>
            <pc:docMk/>
            <pc:sldMk cId="2838726451" sldId="271"/>
            <ac:grpSpMk id="25" creationId="{00000000-0000-0000-0000-000000000000}"/>
          </ac:grpSpMkLst>
        </pc:grpChg>
        <pc:graphicFrameChg chg="mod">
          <ac:chgData name="Thành Lâm" userId="92a4408bff7aa269" providerId="LiveId" clId="{739DC916-8416-47D5-AB5E-FE242A30F27B}" dt="2023-08-04T06:47:35.920" v="623"/>
          <ac:graphicFrameMkLst>
            <pc:docMk/>
            <pc:sldMk cId="2838726451" sldId="271"/>
            <ac:graphicFrameMk id="22" creationId="{0F7AAC5A-C453-4AD5-8966-ED6E41EA9BA1}"/>
          </ac:graphicFrameMkLst>
        </pc:graphicFrameChg>
        <pc:graphicFrameChg chg="mod">
          <ac:chgData name="Thành Lâm" userId="92a4408bff7aa269" providerId="LiveId" clId="{739DC916-8416-47D5-AB5E-FE242A30F27B}" dt="2023-08-04T06:47:35.920" v="623"/>
          <ac:graphicFrameMkLst>
            <pc:docMk/>
            <pc:sldMk cId="2838726451" sldId="271"/>
            <ac:graphicFrameMk id="23" creationId="{959209D4-3FB0-4348-2ACE-7D4E65E0B93D}"/>
          </ac:graphicFrameMkLst>
        </pc:graphicFrameChg>
      </pc:sldChg>
      <pc:sldChg chg="modSp">
        <pc:chgData name="Thành Lâm" userId="92a4408bff7aa269" providerId="LiveId" clId="{739DC916-8416-47D5-AB5E-FE242A30F27B}" dt="2023-08-04T06:47:35.920" v="623"/>
        <pc:sldMkLst>
          <pc:docMk/>
          <pc:sldMk cId="3601224886" sldId="272"/>
        </pc:sldMkLst>
        <pc:spChg chg="mod">
          <ac:chgData name="Thành Lâm" userId="92a4408bff7aa269" providerId="LiveId" clId="{739DC916-8416-47D5-AB5E-FE242A30F27B}" dt="2023-08-04T06:47:35.920" v="623"/>
          <ac:spMkLst>
            <pc:docMk/>
            <pc:sldMk cId="3601224886" sldId="272"/>
            <ac:spMk id="5" creationId="{00000000-0000-0000-0000-000000000000}"/>
          </ac:spMkLst>
        </pc:spChg>
        <pc:spChg chg="mod">
          <ac:chgData name="Thành Lâm" userId="92a4408bff7aa269" providerId="LiveId" clId="{739DC916-8416-47D5-AB5E-FE242A30F27B}" dt="2023-08-04T06:47:35.920" v="623"/>
          <ac:spMkLst>
            <pc:docMk/>
            <pc:sldMk cId="3601224886" sldId="272"/>
            <ac:spMk id="11" creationId="{5A9AF78D-3986-4ED6-BAD9-40D50EF8784D}"/>
          </ac:spMkLst>
        </pc:spChg>
        <pc:spChg chg="mod">
          <ac:chgData name="Thành Lâm" userId="92a4408bff7aa269" providerId="LiveId" clId="{739DC916-8416-47D5-AB5E-FE242A30F27B}" dt="2023-08-04T06:47:35.920" v="623"/>
          <ac:spMkLst>
            <pc:docMk/>
            <pc:sldMk cId="3601224886" sldId="272"/>
            <ac:spMk id="13" creationId="{5A9AF78D-3986-4ED6-BAD9-40D50EF8784D}"/>
          </ac:spMkLst>
        </pc:spChg>
        <pc:spChg chg="mod">
          <ac:chgData name="Thành Lâm" userId="92a4408bff7aa269" providerId="LiveId" clId="{739DC916-8416-47D5-AB5E-FE242A30F27B}" dt="2023-08-04T06:47:35.920" v="623"/>
          <ac:spMkLst>
            <pc:docMk/>
            <pc:sldMk cId="3601224886" sldId="272"/>
            <ac:spMk id="16" creationId="{00000000-0000-0000-0000-000000000000}"/>
          </ac:spMkLst>
        </pc:spChg>
        <pc:spChg chg="mod">
          <ac:chgData name="Thành Lâm" userId="92a4408bff7aa269" providerId="LiveId" clId="{739DC916-8416-47D5-AB5E-FE242A30F27B}" dt="2023-08-04T06:47:35.920" v="623"/>
          <ac:spMkLst>
            <pc:docMk/>
            <pc:sldMk cId="3601224886" sldId="272"/>
            <ac:spMk id="19" creationId="{00000000-0000-0000-0000-000000000000}"/>
          </ac:spMkLst>
        </pc:spChg>
        <pc:spChg chg="mod">
          <ac:chgData name="Thành Lâm" userId="92a4408bff7aa269" providerId="LiveId" clId="{739DC916-8416-47D5-AB5E-FE242A30F27B}" dt="2023-08-04T06:47:35.920" v="623"/>
          <ac:spMkLst>
            <pc:docMk/>
            <pc:sldMk cId="3601224886" sldId="272"/>
            <ac:spMk id="23" creationId="{00000000-0000-0000-0000-000000000000}"/>
          </ac:spMkLst>
        </pc:spChg>
        <pc:spChg chg="mod">
          <ac:chgData name="Thành Lâm" userId="92a4408bff7aa269" providerId="LiveId" clId="{739DC916-8416-47D5-AB5E-FE242A30F27B}" dt="2023-08-04T06:47:35.920" v="623"/>
          <ac:spMkLst>
            <pc:docMk/>
            <pc:sldMk cId="3601224886" sldId="272"/>
            <ac:spMk id="24" creationId="{00000000-0000-0000-0000-000000000000}"/>
          </ac:spMkLst>
        </pc:spChg>
        <pc:spChg chg="mod">
          <ac:chgData name="Thành Lâm" userId="92a4408bff7aa269" providerId="LiveId" clId="{739DC916-8416-47D5-AB5E-FE242A30F27B}" dt="2023-08-04T06:47:35.920" v="623"/>
          <ac:spMkLst>
            <pc:docMk/>
            <pc:sldMk cId="3601224886" sldId="272"/>
            <ac:spMk id="27" creationId="{5A9AF78D-3986-4ED6-BAD9-40D50EF8784D}"/>
          </ac:spMkLst>
        </pc:spChg>
        <pc:grpChg chg="mod">
          <ac:chgData name="Thành Lâm" userId="92a4408bff7aa269" providerId="LiveId" clId="{739DC916-8416-47D5-AB5E-FE242A30F27B}" dt="2023-08-04T06:47:35.920" v="623"/>
          <ac:grpSpMkLst>
            <pc:docMk/>
            <pc:sldMk cId="3601224886" sldId="272"/>
            <ac:grpSpMk id="21" creationId="{00000000-0000-0000-0000-000000000000}"/>
          </ac:grpSpMkLst>
        </pc:grpChg>
        <pc:graphicFrameChg chg="mod">
          <ac:chgData name="Thành Lâm" userId="92a4408bff7aa269" providerId="LiveId" clId="{739DC916-8416-47D5-AB5E-FE242A30F27B}" dt="2023-08-04T06:47:35.920" v="623"/>
          <ac:graphicFrameMkLst>
            <pc:docMk/>
            <pc:sldMk cId="3601224886" sldId="272"/>
            <ac:graphicFrameMk id="14" creationId="{98E58805-C0BA-D85A-152F-10ABC211E3A5}"/>
          </ac:graphicFrameMkLst>
        </pc:graphicFrameChg>
        <pc:graphicFrameChg chg="mod">
          <ac:chgData name="Thành Lâm" userId="92a4408bff7aa269" providerId="LiveId" clId="{739DC916-8416-47D5-AB5E-FE242A30F27B}" dt="2023-08-04T06:47:35.920" v="623"/>
          <ac:graphicFrameMkLst>
            <pc:docMk/>
            <pc:sldMk cId="3601224886" sldId="272"/>
            <ac:graphicFrameMk id="18" creationId="{6805E678-057F-CF0D-75C5-D4AA9B84DCD0}"/>
          </ac:graphicFrameMkLst>
        </pc:graphicFrameChg>
        <pc:graphicFrameChg chg="mod">
          <ac:chgData name="Thành Lâm" userId="92a4408bff7aa269" providerId="LiveId" clId="{739DC916-8416-47D5-AB5E-FE242A30F27B}" dt="2023-08-04T06:47:35.920" v="623"/>
          <ac:graphicFrameMkLst>
            <pc:docMk/>
            <pc:sldMk cId="3601224886" sldId="272"/>
            <ac:graphicFrameMk id="22" creationId="{00000000-0000-0000-0000-000000000000}"/>
          </ac:graphicFrameMkLst>
        </pc:graphicFrameChg>
        <pc:graphicFrameChg chg="mod">
          <ac:chgData name="Thành Lâm" userId="92a4408bff7aa269" providerId="LiveId" clId="{739DC916-8416-47D5-AB5E-FE242A30F27B}" dt="2023-08-04T06:47:35.920" v="623"/>
          <ac:graphicFrameMkLst>
            <pc:docMk/>
            <pc:sldMk cId="3601224886" sldId="272"/>
            <ac:graphicFrameMk id="25" creationId="{00000000-0000-0000-0000-000000000000}"/>
          </ac:graphicFrameMkLst>
        </pc:graphicFrameChg>
      </pc:sldChg>
      <pc:sldChg chg="modSp">
        <pc:chgData name="Thành Lâm" userId="92a4408bff7aa269" providerId="LiveId" clId="{739DC916-8416-47D5-AB5E-FE242A30F27B}" dt="2023-08-04T06:47:35.920" v="623"/>
        <pc:sldMkLst>
          <pc:docMk/>
          <pc:sldMk cId="2405447633" sldId="273"/>
        </pc:sldMkLst>
        <pc:spChg chg="mod">
          <ac:chgData name="Thành Lâm" userId="92a4408bff7aa269" providerId="LiveId" clId="{739DC916-8416-47D5-AB5E-FE242A30F27B}" dt="2023-08-04T06:47:35.920" v="623"/>
          <ac:spMkLst>
            <pc:docMk/>
            <pc:sldMk cId="2405447633" sldId="273"/>
            <ac:spMk id="5" creationId="{00000000-0000-0000-0000-000000000000}"/>
          </ac:spMkLst>
        </pc:spChg>
        <pc:spChg chg="mod">
          <ac:chgData name="Thành Lâm" userId="92a4408bff7aa269" providerId="LiveId" clId="{739DC916-8416-47D5-AB5E-FE242A30F27B}" dt="2023-08-04T06:47:35.920" v="623"/>
          <ac:spMkLst>
            <pc:docMk/>
            <pc:sldMk cId="2405447633" sldId="273"/>
            <ac:spMk id="11" creationId="{5A9AF78D-3986-4ED6-BAD9-40D50EF8784D}"/>
          </ac:spMkLst>
        </pc:spChg>
        <pc:spChg chg="mod">
          <ac:chgData name="Thành Lâm" userId="92a4408bff7aa269" providerId="LiveId" clId="{739DC916-8416-47D5-AB5E-FE242A30F27B}" dt="2023-08-04T06:47:35.920" v="623"/>
          <ac:spMkLst>
            <pc:docMk/>
            <pc:sldMk cId="2405447633" sldId="273"/>
            <ac:spMk id="13" creationId="{5A9AF78D-3986-4ED6-BAD9-40D50EF8784D}"/>
          </ac:spMkLst>
        </pc:spChg>
        <pc:spChg chg="mod">
          <ac:chgData name="Thành Lâm" userId="92a4408bff7aa269" providerId="LiveId" clId="{739DC916-8416-47D5-AB5E-FE242A30F27B}" dt="2023-08-04T06:47:35.920" v="623"/>
          <ac:spMkLst>
            <pc:docMk/>
            <pc:sldMk cId="2405447633" sldId="273"/>
            <ac:spMk id="14" creationId="{00000000-0000-0000-0000-000000000000}"/>
          </ac:spMkLst>
        </pc:spChg>
        <pc:spChg chg="mod">
          <ac:chgData name="Thành Lâm" userId="92a4408bff7aa269" providerId="LiveId" clId="{739DC916-8416-47D5-AB5E-FE242A30F27B}" dt="2023-08-04T06:47:35.920" v="623"/>
          <ac:spMkLst>
            <pc:docMk/>
            <pc:sldMk cId="2405447633" sldId="273"/>
            <ac:spMk id="15" creationId="{5A9AF78D-3986-4ED6-BAD9-40D50EF8784D}"/>
          </ac:spMkLst>
        </pc:spChg>
        <pc:spChg chg="mod">
          <ac:chgData name="Thành Lâm" userId="92a4408bff7aa269" providerId="LiveId" clId="{739DC916-8416-47D5-AB5E-FE242A30F27B}" dt="2023-08-04T06:47:35.920" v="623"/>
          <ac:spMkLst>
            <pc:docMk/>
            <pc:sldMk cId="2405447633" sldId="273"/>
            <ac:spMk id="20" creationId="{00000000-0000-0000-0000-000000000000}"/>
          </ac:spMkLst>
        </pc:spChg>
        <pc:spChg chg="mod">
          <ac:chgData name="Thành Lâm" userId="92a4408bff7aa269" providerId="LiveId" clId="{739DC916-8416-47D5-AB5E-FE242A30F27B}" dt="2023-08-04T06:47:35.920" v="623"/>
          <ac:spMkLst>
            <pc:docMk/>
            <pc:sldMk cId="2405447633" sldId="273"/>
            <ac:spMk id="21" creationId="{00000000-0000-0000-0000-000000000000}"/>
          </ac:spMkLst>
        </pc:spChg>
        <pc:grpChg chg="mod">
          <ac:chgData name="Thành Lâm" userId="92a4408bff7aa269" providerId="LiveId" clId="{739DC916-8416-47D5-AB5E-FE242A30F27B}" dt="2023-08-04T06:47:35.920" v="623"/>
          <ac:grpSpMkLst>
            <pc:docMk/>
            <pc:sldMk cId="2405447633" sldId="273"/>
            <ac:grpSpMk id="18" creationId="{00000000-0000-0000-0000-000000000000}"/>
          </ac:grpSpMkLst>
        </pc:grpChg>
        <pc:graphicFrameChg chg="mod">
          <ac:chgData name="Thành Lâm" userId="92a4408bff7aa269" providerId="LiveId" clId="{739DC916-8416-47D5-AB5E-FE242A30F27B}" dt="2023-08-04T06:47:35.920" v="623"/>
          <ac:graphicFrameMkLst>
            <pc:docMk/>
            <pc:sldMk cId="2405447633" sldId="273"/>
            <ac:graphicFrameMk id="12" creationId="{16001050-E0D9-76DF-0D9D-9C0B47C246B4}"/>
          </ac:graphicFrameMkLst>
        </pc:graphicFrameChg>
        <pc:picChg chg="mod">
          <ac:chgData name="Thành Lâm" userId="92a4408bff7aa269" providerId="LiveId" clId="{739DC916-8416-47D5-AB5E-FE242A30F27B}" dt="2023-08-04T06:47:35.920" v="623"/>
          <ac:picMkLst>
            <pc:docMk/>
            <pc:sldMk cId="2405447633" sldId="273"/>
            <ac:picMk id="3" creationId="{00000000-0000-0000-0000-000000000000}"/>
          </ac:picMkLst>
        </pc:picChg>
      </pc:sldChg>
      <pc:sldChg chg="modSp">
        <pc:chgData name="Thành Lâm" userId="92a4408bff7aa269" providerId="LiveId" clId="{739DC916-8416-47D5-AB5E-FE242A30F27B}" dt="2023-08-04T06:47:35.920" v="623"/>
        <pc:sldMkLst>
          <pc:docMk/>
          <pc:sldMk cId="1534856248" sldId="274"/>
        </pc:sldMkLst>
        <pc:spChg chg="mod">
          <ac:chgData name="Thành Lâm" userId="92a4408bff7aa269" providerId="LiveId" clId="{739DC916-8416-47D5-AB5E-FE242A30F27B}" dt="2023-08-04T06:47:35.920" v="623"/>
          <ac:spMkLst>
            <pc:docMk/>
            <pc:sldMk cId="1534856248" sldId="274"/>
            <ac:spMk id="5" creationId="{00000000-0000-0000-0000-000000000000}"/>
          </ac:spMkLst>
        </pc:spChg>
        <pc:spChg chg="mod">
          <ac:chgData name="Thành Lâm" userId="92a4408bff7aa269" providerId="LiveId" clId="{739DC916-8416-47D5-AB5E-FE242A30F27B}" dt="2023-08-04T06:47:35.920" v="623"/>
          <ac:spMkLst>
            <pc:docMk/>
            <pc:sldMk cId="1534856248" sldId="274"/>
            <ac:spMk id="11" creationId="{5A9AF78D-3986-4ED6-BAD9-40D50EF8784D}"/>
          </ac:spMkLst>
        </pc:spChg>
        <pc:spChg chg="mod">
          <ac:chgData name="Thành Lâm" userId="92a4408bff7aa269" providerId="LiveId" clId="{739DC916-8416-47D5-AB5E-FE242A30F27B}" dt="2023-08-04T06:47:35.920" v="623"/>
          <ac:spMkLst>
            <pc:docMk/>
            <pc:sldMk cId="1534856248" sldId="274"/>
            <ac:spMk id="14" creationId="{5A9AF78D-3986-4ED6-BAD9-40D50EF8784D}"/>
          </ac:spMkLst>
        </pc:spChg>
        <pc:spChg chg="mod">
          <ac:chgData name="Thành Lâm" userId="92a4408bff7aa269" providerId="LiveId" clId="{739DC916-8416-47D5-AB5E-FE242A30F27B}" dt="2023-08-04T06:47:35.920" v="623"/>
          <ac:spMkLst>
            <pc:docMk/>
            <pc:sldMk cId="1534856248" sldId="274"/>
            <ac:spMk id="15" creationId="{5A9AF78D-3986-4ED6-BAD9-40D50EF8784D}"/>
          </ac:spMkLst>
        </pc:spChg>
        <pc:spChg chg="mod">
          <ac:chgData name="Thành Lâm" userId="92a4408bff7aa269" providerId="LiveId" clId="{739DC916-8416-47D5-AB5E-FE242A30F27B}" dt="2023-08-04T06:47:35.920" v="623"/>
          <ac:spMkLst>
            <pc:docMk/>
            <pc:sldMk cId="1534856248" sldId="274"/>
            <ac:spMk id="18" creationId="{00000000-0000-0000-0000-000000000000}"/>
          </ac:spMkLst>
        </pc:spChg>
        <pc:spChg chg="mod">
          <ac:chgData name="Thành Lâm" userId="92a4408bff7aa269" providerId="LiveId" clId="{739DC916-8416-47D5-AB5E-FE242A30F27B}" dt="2023-08-04T06:47:35.920" v="623"/>
          <ac:spMkLst>
            <pc:docMk/>
            <pc:sldMk cId="1534856248" sldId="274"/>
            <ac:spMk id="19" creationId="{00000000-0000-0000-0000-000000000000}"/>
          </ac:spMkLst>
        </pc:spChg>
        <pc:spChg chg="mod">
          <ac:chgData name="Thành Lâm" userId="92a4408bff7aa269" providerId="LiveId" clId="{739DC916-8416-47D5-AB5E-FE242A30F27B}" dt="2023-08-04T06:47:35.920" v="623"/>
          <ac:spMkLst>
            <pc:docMk/>
            <pc:sldMk cId="1534856248" sldId="274"/>
            <ac:spMk id="22" creationId="{00000000-0000-0000-0000-000000000000}"/>
          </ac:spMkLst>
        </pc:spChg>
        <pc:spChg chg="mod">
          <ac:chgData name="Thành Lâm" userId="92a4408bff7aa269" providerId="LiveId" clId="{739DC916-8416-47D5-AB5E-FE242A30F27B}" dt="2023-08-04T06:47:35.920" v="623"/>
          <ac:spMkLst>
            <pc:docMk/>
            <pc:sldMk cId="1534856248" sldId="274"/>
            <ac:spMk id="26" creationId="{5A9AF78D-3986-4ED6-BAD9-40D50EF8784D}"/>
          </ac:spMkLst>
        </pc:spChg>
        <pc:spChg chg="mod">
          <ac:chgData name="Thành Lâm" userId="92a4408bff7aa269" providerId="LiveId" clId="{739DC916-8416-47D5-AB5E-FE242A30F27B}" dt="2023-08-04T06:47:35.920" v="623"/>
          <ac:spMkLst>
            <pc:docMk/>
            <pc:sldMk cId="1534856248" sldId="274"/>
            <ac:spMk id="27" creationId="{5A9AF78D-3986-4ED6-BAD9-40D50EF8784D}"/>
          </ac:spMkLst>
        </pc:spChg>
        <pc:grpChg chg="mod">
          <ac:chgData name="Thành Lâm" userId="92a4408bff7aa269" providerId="LiveId" clId="{739DC916-8416-47D5-AB5E-FE242A30F27B}" dt="2023-08-04T06:47:35.920" v="623"/>
          <ac:grpSpMkLst>
            <pc:docMk/>
            <pc:sldMk cId="1534856248" sldId="274"/>
            <ac:grpSpMk id="16" creationId="{00000000-0000-0000-0000-000000000000}"/>
          </ac:grpSpMkLst>
        </pc:grpChg>
        <pc:graphicFrameChg chg="mod">
          <ac:chgData name="Thành Lâm" userId="92a4408bff7aa269" providerId="LiveId" clId="{739DC916-8416-47D5-AB5E-FE242A30F27B}" dt="2023-08-04T06:47:35.920" v="623"/>
          <ac:graphicFrameMkLst>
            <pc:docMk/>
            <pc:sldMk cId="1534856248" sldId="274"/>
            <ac:graphicFrameMk id="3" creationId="{00000000-0000-0000-0000-000000000000}"/>
          </ac:graphicFrameMkLst>
        </pc:graphicFrameChg>
        <pc:graphicFrameChg chg="mod">
          <ac:chgData name="Thành Lâm" userId="92a4408bff7aa269" providerId="LiveId" clId="{739DC916-8416-47D5-AB5E-FE242A30F27B}" dt="2023-08-04T06:47:35.920" v="623"/>
          <ac:graphicFrameMkLst>
            <pc:docMk/>
            <pc:sldMk cId="1534856248" sldId="274"/>
            <ac:graphicFrameMk id="13" creationId="{00000000-0008-0000-0700-00000A000000}"/>
          </ac:graphicFrameMkLst>
        </pc:graphicFrameChg>
      </pc:sldChg>
      <pc:sldChg chg="modSp">
        <pc:chgData name="Thành Lâm" userId="92a4408bff7aa269" providerId="LiveId" clId="{739DC916-8416-47D5-AB5E-FE242A30F27B}" dt="2023-08-04T06:47:35.920" v="623"/>
        <pc:sldMkLst>
          <pc:docMk/>
          <pc:sldMk cId="3649176725" sldId="275"/>
        </pc:sldMkLst>
        <pc:spChg chg="mod">
          <ac:chgData name="Thành Lâm" userId="92a4408bff7aa269" providerId="LiveId" clId="{739DC916-8416-47D5-AB5E-FE242A30F27B}" dt="2023-08-04T06:47:35.920" v="623"/>
          <ac:spMkLst>
            <pc:docMk/>
            <pc:sldMk cId="3649176725" sldId="275"/>
            <ac:spMk id="5" creationId="{00000000-0000-0000-0000-000000000000}"/>
          </ac:spMkLst>
        </pc:spChg>
        <pc:spChg chg="mod">
          <ac:chgData name="Thành Lâm" userId="92a4408bff7aa269" providerId="LiveId" clId="{739DC916-8416-47D5-AB5E-FE242A30F27B}" dt="2023-08-04T06:47:35.920" v="623"/>
          <ac:spMkLst>
            <pc:docMk/>
            <pc:sldMk cId="3649176725" sldId="275"/>
            <ac:spMk id="14" creationId="{5A9AF78D-3986-4ED6-BAD9-40D50EF8784D}"/>
          </ac:spMkLst>
        </pc:spChg>
        <pc:spChg chg="mod">
          <ac:chgData name="Thành Lâm" userId="92a4408bff7aa269" providerId="LiveId" clId="{739DC916-8416-47D5-AB5E-FE242A30F27B}" dt="2023-08-04T06:47:35.920" v="623"/>
          <ac:spMkLst>
            <pc:docMk/>
            <pc:sldMk cId="3649176725" sldId="275"/>
            <ac:spMk id="15" creationId="{5A9AF78D-3986-4ED6-BAD9-40D50EF8784D}"/>
          </ac:spMkLst>
        </pc:spChg>
        <pc:spChg chg="mod">
          <ac:chgData name="Thành Lâm" userId="92a4408bff7aa269" providerId="LiveId" clId="{739DC916-8416-47D5-AB5E-FE242A30F27B}" dt="2023-08-04T06:47:35.920" v="623"/>
          <ac:spMkLst>
            <pc:docMk/>
            <pc:sldMk cId="3649176725" sldId="275"/>
            <ac:spMk id="18" creationId="{00000000-0000-0000-0000-000000000000}"/>
          </ac:spMkLst>
        </pc:spChg>
        <pc:spChg chg="mod">
          <ac:chgData name="Thành Lâm" userId="92a4408bff7aa269" providerId="LiveId" clId="{739DC916-8416-47D5-AB5E-FE242A30F27B}" dt="2023-08-04T06:47:35.920" v="623"/>
          <ac:spMkLst>
            <pc:docMk/>
            <pc:sldMk cId="3649176725" sldId="275"/>
            <ac:spMk id="19" creationId="{00000000-0000-0000-0000-000000000000}"/>
          </ac:spMkLst>
        </pc:spChg>
        <pc:spChg chg="mod">
          <ac:chgData name="Thành Lâm" userId="92a4408bff7aa269" providerId="LiveId" clId="{739DC916-8416-47D5-AB5E-FE242A30F27B}" dt="2023-08-04T06:47:35.920" v="623"/>
          <ac:spMkLst>
            <pc:docMk/>
            <pc:sldMk cId="3649176725" sldId="275"/>
            <ac:spMk id="20" creationId="{5A9AF78D-3986-4ED6-BAD9-40D50EF8784D}"/>
          </ac:spMkLst>
        </pc:spChg>
        <pc:spChg chg="mod">
          <ac:chgData name="Thành Lâm" userId="92a4408bff7aa269" providerId="LiveId" clId="{739DC916-8416-47D5-AB5E-FE242A30F27B}" dt="2023-08-04T06:47:35.920" v="623"/>
          <ac:spMkLst>
            <pc:docMk/>
            <pc:sldMk cId="3649176725" sldId="275"/>
            <ac:spMk id="22" creationId="{00000000-0000-0000-0000-000000000000}"/>
          </ac:spMkLst>
        </pc:spChg>
        <pc:grpChg chg="mod">
          <ac:chgData name="Thành Lâm" userId="92a4408bff7aa269" providerId="LiveId" clId="{739DC916-8416-47D5-AB5E-FE242A30F27B}" dt="2023-08-04T06:47:35.920" v="623"/>
          <ac:grpSpMkLst>
            <pc:docMk/>
            <pc:sldMk cId="3649176725" sldId="275"/>
            <ac:grpSpMk id="16" creationId="{00000000-0000-0000-0000-000000000000}"/>
          </ac:grpSpMkLst>
        </pc:grpChg>
        <pc:graphicFrameChg chg="mod">
          <ac:chgData name="Thành Lâm" userId="92a4408bff7aa269" providerId="LiveId" clId="{739DC916-8416-47D5-AB5E-FE242A30F27B}" dt="2023-08-04T06:47:35.920" v="623"/>
          <ac:graphicFrameMkLst>
            <pc:docMk/>
            <pc:sldMk cId="3649176725" sldId="275"/>
            <ac:graphicFrameMk id="21" creationId="{00000000-0008-0000-1200-000002000000}"/>
          </ac:graphicFrameMkLst>
        </pc:graphicFrameChg>
      </pc:sldChg>
      <pc:sldChg chg="modSp">
        <pc:chgData name="Thành Lâm" userId="92a4408bff7aa269" providerId="LiveId" clId="{739DC916-8416-47D5-AB5E-FE242A30F27B}" dt="2023-08-04T06:47:35.920" v="623"/>
        <pc:sldMkLst>
          <pc:docMk/>
          <pc:sldMk cId="1677015170" sldId="276"/>
        </pc:sldMkLst>
        <pc:spChg chg="mod">
          <ac:chgData name="Thành Lâm" userId="92a4408bff7aa269" providerId="LiveId" clId="{739DC916-8416-47D5-AB5E-FE242A30F27B}" dt="2023-08-04T06:47:35.920" v="623"/>
          <ac:spMkLst>
            <pc:docMk/>
            <pc:sldMk cId="1677015170" sldId="276"/>
            <ac:spMk id="5" creationId="{00000000-0000-0000-0000-000000000000}"/>
          </ac:spMkLst>
        </pc:spChg>
        <pc:spChg chg="mod">
          <ac:chgData name="Thành Lâm" userId="92a4408bff7aa269" providerId="LiveId" clId="{739DC916-8416-47D5-AB5E-FE242A30F27B}" dt="2023-08-04T06:47:35.920" v="623"/>
          <ac:spMkLst>
            <pc:docMk/>
            <pc:sldMk cId="1677015170" sldId="276"/>
            <ac:spMk id="14" creationId="{5A9AF78D-3986-4ED6-BAD9-40D50EF8784D}"/>
          </ac:spMkLst>
        </pc:spChg>
        <pc:spChg chg="mod">
          <ac:chgData name="Thành Lâm" userId="92a4408bff7aa269" providerId="LiveId" clId="{739DC916-8416-47D5-AB5E-FE242A30F27B}" dt="2023-08-04T06:47:35.920" v="623"/>
          <ac:spMkLst>
            <pc:docMk/>
            <pc:sldMk cId="1677015170" sldId="276"/>
            <ac:spMk id="18" creationId="{00000000-0000-0000-0000-000000000000}"/>
          </ac:spMkLst>
        </pc:spChg>
        <pc:spChg chg="mod">
          <ac:chgData name="Thành Lâm" userId="92a4408bff7aa269" providerId="LiveId" clId="{739DC916-8416-47D5-AB5E-FE242A30F27B}" dt="2023-08-04T06:47:35.920" v="623"/>
          <ac:spMkLst>
            <pc:docMk/>
            <pc:sldMk cId="1677015170" sldId="276"/>
            <ac:spMk id="19" creationId="{00000000-0000-0000-0000-000000000000}"/>
          </ac:spMkLst>
        </pc:spChg>
        <pc:spChg chg="mod">
          <ac:chgData name="Thành Lâm" userId="92a4408bff7aa269" providerId="LiveId" clId="{739DC916-8416-47D5-AB5E-FE242A30F27B}" dt="2023-08-04T06:47:35.920" v="623"/>
          <ac:spMkLst>
            <pc:docMk/>
            <pc:sldMk cId="1677015170" sldId="276"/>
            <ac:spMk id="20" creationId="{5A9AF78D-3986-4ED6-BAD9-40D50EF8784D}"/>
          </ac:spMkLst>
        </pc:spChg>
        <pc:spChg chg="mod">
          <ac:chgData name="Thành Lâm" userId="92a4408bff7aa269" providerId="LiveId" clId="{739DC916-8416-47D5-AB5E-FE242A30F27B}" dt="2023-08-04T06:47:35.920" v="623"/>
          <ac:spMkLst>
            <pc:docMk/>
            <pc:sldMk cId="1677015170" sldId="276"/>
            <ac:spMk id="24" creationId="{00000000-0000-0000-0000-000000000000}"/>
          </ac:spMkLst>
        </pc:spChg>
        <pc:spChg chg="mod">
          <ac:chgData name="Thành Lâm" userId="92a4408bff7aa269" providerId="LiveId" clId="{739DC916-8416-47D5-AB5E-FE242A30F27B}" dt="2023-08-04T06:47:35.920" v="623"/>
          <ac:spMkLst>
            <pc:docMk/>
            <pc:sldMk cId="1677015170" sldId="276"/>
            <ac:spMk id="25" creationId="{5A9AF78D-3986-4ED6-BAD9-40D50EF8784D}"/>
          </ac:spMkLst>
        </pc:spChg>
        <pc:grpChg chg="mod">
          <ac:chgData name="Thành Lâm" userId="92a4408bff7aa269" providerId="LiveId" clId="{739DC916-8416-47D5-AB5E-FE242A30F27B}" dt="2023-08-04T06:47:35.920" v="623"/>
          <ac:grpSpMkLst>
            <pc:docMk/>
            <pc:sldMk cId="1677015170" sldId="276"/>
            <ac:grpSpMk id="16" creationId="{00000000-0000-0000-0000-000000000000}"/>
          </ac:grpSpMkLst>
        </pc:grpChg>
        <pc:graphicFrameChg chg="mod">
          <ac:chgData name="Thành Lâm" userId="92a4408bff7aa269" providerId="LiveId" clId="{739DC916-8416-47D5-AB5E-FE242A30F27B}" dt="2023-08-04T06:47:35.920" v="623"/>
          <ac:graphicFrameMkLst>
            <pc:docMk/>
            <pc:sldMk cId="1677015170" sldId="276"/>
            <ac:graphicFrameMk id="23" creationId="{00000000-0008-0000-0C00-000005000000}"/>
          </ac:graphicFrameMkLst>
        </pc:graphicFrameChg>
      </pc:sldChg>
      <pc:sldChg chg="modSp">
        <pc:chgData name="Thành Lâm" userId="92a4408bff7aa269" providerId="LiveId" clId="{739DC916-8416-47D5-AB5E-FE242A30F27B}" dt="2023-08-04T06:47:35.920" v="623"/>
        <pc:sldMkLst>
          <pc:docMk/>
          <pc:sldMk cId="2721136568" sldId="277"/>
        </pc:sldMkLst>
        <pc:spChg chg="mod">
          <ac:chgData name="Thành Lâm" userId="92a4408bff7aa269" providerId="LiveId" clId="{739DC916-8416-47D5-AB5E-FE242A30F27B}" dt="2023-08-04T06:47:35.920" v="623"/>
          <ac:spMkLst>
            <pc:docMk/>
            <pc:sldMk cId="2721136568" sldId="277"/>
            <ac:spMk id="5" creationId="{00000000-0000-0000-0000-000000000000}"/>
          </ac:spMkLst>
        </pc:spChg>
        <pc:spChg chg="mod">
          <ac:chgData name="Thành Lâm" userId="92a4408bff7aa269" providerId="LiveId" clId="{739DC916-8416-47D5-AB5E-FE242A30F27B}" dt="2023-08-04T06:47:35.920" v="623"/>
          <ac:spMkLst>
            <pc:docMk/>
            <pc:sldMk cId="2721136568" sldId="277"/>
            <ac:spMk id="10" creationId="{5A9AF78D-3986-4ED6-BAD9-40D50EF8784D}"/>
          </ac:spMkLst>
        </pc:spChg>
        <pc:spChg chg="mod">
          <ac:chgData name="Thành Lâm" userId="92a4408bff7aa269" providerId="LiveId" clId="{739DC916-8416-47D5-AB5E-FE242A30F27B}" dt="2023-08-04T06:47:35.920" v="623"/>
          <ac:spMkLst>
            <pc:docMk/>
            <pc:sldMk cId="2721136568" sldId="277"/>
            <ac:spMk id="11" creationId="{5A9AF78D-3986-4ED6-BAD9-40D50EF8784D}"/>
          </ac:spMkLst>
        </pc:spChg>
        <pc:spChg chg="mod">
          <ac:chgData name="Thành Lâm" userId="92a4408bff7aa269" providerId="LiveId" clId="{739DC916-8416-47D5-AB5E-FE242A30F27B}" dt="2023-08-04T06:47:35.920" v="623"/>
          <ac:spMkLst>
            <pc:docMk/>
            <pc:sldMk cId="2721136568" sldId="277"/>
            <ac:spMk id="13" creationId="{00000000-0000-0000-0000-000000000000}"/>
          </ac:spMkLst>
        </pc:spChg>
        <pc:spChg chg="mod">
          <ac:chgData name="Thành Lâm" userId="92a4408bff7aa269" providerId="LiveId" clId="{739DC916-8416-47D5-AB5E-FE242A30F27B}" dt="2023-08-04T06:47:35.920" v="623"/>
          <ac:spMkLst>
            <pc:docMk/>
            <pc:sldMk cId="2721136568" sldId="277"/>
            <ac:spMk id="14" creationId="{5A9AF78D-3986-4ED6-BAD9-40D50EF8784D}"/>
          </ac:spMkLst>
        </pc:spChg>
        <pc:spChg chg="mod">
          <ac:chgData name="Thành Lâm" userId="92a4408bff7aa269" providerId="LiveId" clId="{739DC916-8416-47D5-AB5E-FE242A30F27B}" dt="2023-08-04T06:47:35.920" v="623"/>
          <ac:spMkLst>
            <pc:docMk/>
            <pc:sldMk cId="2721136568" sldId="277"/>
            <ac:spMk id="15" creationId="{5A9AF78D-3986-4ED6-BAD9-40D50EF8784D}"/>
          </ac:spMkLst>
        </pc:spChg>
        <pc:spChg chg="mod">
          <ac:chgData name="Thành Lâm" userId="92a4408bff7aa269" providerId="LiveId" clId="{739DC916-8416-47D5-AB5E-FE242A30F27B}" dt="2023-08-04T06:47:35.920" v="623"/>
          <ac:spMkLst>
            <pc:docMk/>
            <pc:sldMk cId="2721136568" sldId="277"/>
            <ac:spMk id="18" creationId="{00000000-0000-0000-0000-000000000000}"/>
          </ac:spMkLst>
        </pc:spChg>
        <pc:spChg chg="mod">
          <ac:chgData name="Thành Lâm" userId="92a4408bff7aa269" providerId="LiveId" clId="{739DC916-8416-47D5-AB5E-FE242A30F27B}" dt="2023-08-04T06:47:35.920" v="623"/>
          <ac:spMkLst>
            <pc:docMk/>
            <pc:sldMk cId="2721136568" sldId="277"/>
            <ac:spMk id="19" creationId="{00000000-0000-0000-0000-000000000000}"/>
          </ac:spMkLst>
        </pc:spChg>
        <pc:grpChg chg="mod">
          <ac:chgData name="Thành Lâm" userId="92a4408bff7aa269" providerId="LiveId" clId="{739DC916-8416-47D5-AB5E-FE242A30F27B}" dt="2023-08-04T06:47:35.920" v="623"/>
          <ac:grpSpMkLst>
            <pc:docMk/>
            <pc:sldMk cId="2721136568" sldId="277"/>
            <ac:grpSpMk id="16" creationId="{00000000-0000-0000-0000-000000000000}"/>
          </ac:grpSpMkLst>
        </pc:grpChg>
        <pc:graphicFrameChg chg="mod">
          <ac:chgData name="Thành Lâm" userId="92a4408bff7aa269" providerId="LiveId" clId="{739DC916-8416-47D5-AB5E-FE242A30F27B}" dt="2023-08-04T06:47:35.920" v="623"/>
          <ac:graphicFrameMkLst>
            <pc:docMk/>
            <pc:sldMk cId="2721136568" sldId="277"/>
            <ac:graphicFrameMk id="2" creationId="{00000000-0000-0000-0000-000000000000}"/>
          </ac:graphicFrameMkLst>
        </pc:graphicFrameChg>
      </pc:sldChg>
      <pc:sldChg chg="modSp">
        <pc:chgData name="Thành Lâm" userId="92a4408bff7aa269" providerId="LiveId" clId="{739DC916-8416-47D5-AB5E-FE242A30F27B}" dt="2023-08-04T06:47:35.920" v="623"/>
        <pc:sldMkLst>
          <pc:docMk/>
          <pc:sldMk cId="519652540" sldId="278"/>
        </pc:sldMkLst>
        <pc:spChg chg="mod">
          <ac:chgData name="Thành Lâm" userId="92a4408bff7aa269" providerId="LiveId" clId="{739DC916-8416-47D5-AB5E-FE242A30F27B}" dt="2023-08-04T06:47:35.920" v="623"/>
          <ac:spMkLst>
            <pc:docMk/>
            <pc:sldMk cId="519652540" sldId="278"/>
            <ac:spMk id="5" creationId="{00000000-0000-0000-0000-000000000000}"/>
          </ac:spMkLst>
        </pc:spChg>
        <pc:spChg chg="mod">
          <ac:chgData name="Thành Lâm" userId="92a4408bff7aa269" providerId="LiveId" clId="{739DC916-8416-47D5-AB5E-FE242A30F27B}" dt="2023-08-04T06:47:35.920" v="623"/>
          <ac:spMkLst>
            <pc:docMk/>
            <pc:sldMk cId="519652540" sldId="278"/>
            <ac:spMk id="20" creationId="{00000000-0000-0000-0000-000000000000}"/>
          </ac:spMkLst>
        </pc:spChg>
        <pc:spChg chg="mod">
          <ac:chgData name="Thành Lâm" userId="92a4408bff7aa269" providerId="LiveId" clId="{739DC916-8416-47D5-AB5E-FE242A30F27B}" dt="2023-08-04T06:47:35.920" v="623"/>
          <ac:spMkLst>
            <pc:docMk/>
            <pc:sldMk cId="519652540" sldId="278"/>
            <ac:spMk id="21" creationId="{00000000-0000-0000-0000-000000000000}"/>
          </ac:spMkLst>
        </pc:spChg>
        <pc:spChg chg="mod">
          <ac:chgData name="Thành Lâm" userId="92a4408bff7aa269" providerId="LiveId" clId="{739DC916-8416-47D5-AB5E-FE242A30F27B}" dt="2023-08-04T06:47:35.920" v="623"/>
          <ac:spMkLst>
            <pc:docMk/>
            <pc:sldMk cId="519652540" sldId="278"/>
            <ac:spMk id="22" creationId="{5A9AF78D-3986-4ED6-BAD9-40D50EF8784D}"/>
          </ac:spMkLst>
        </pc:spChg>
        <pc:spChg chg="mod">
          <ac:chgData name="Thành Lâm" userId="92a4408bff7aa269" providerId="LiveId" clId="{739DC916-8416-47D5-AB5E-FE242A30F27B}" dt="2023-08-04T06:47:35.920" v="623"/>
          <ac:spMkLst>
            <pc:docMk/>
            <pc:sldMk cId="519652540" sldId="278"/>
            <ac:spMk id="23" creationId="{5A9AF78D-3986-4ED6-BAD9-40D50EF8784D}"/>
          </ac:spMkLst>
        </pc:spChg>
        <pc:spChg chg="mod">
          <ac:chgData name="Thành Lâm" userId="92a4408bff7aa269" providerId="LiveId" clId="{739DC916-8416-47D5-AB5E-FE242A30F27B}" dt="2023-08-04T06:47:35.920" v="623"/>
          <ac:spMkLst>
            <pc:docMk/>
            <pc:sldMk cId="519652540" sldId="278"/>
            <ac:spMk id="24" creationId="{5A9AF78D-3986-4ED6-BAD9-40D50EF8784D}"/>
          </ac:spMkLst>
        </pc:spChg>
        <pc:spChg chg="mod">
          <ac:chgData name="Thành Lâm" userId="92a4408bff7aa269" providerId="LiveId" clId="{739DC916-8416-47D5-AB5E-FE242A30F27B}" dt="2023-08-04T06:47:35.920" v="623"/>
          <ac:spMkLst>
            <pc:docMk/>
            <pc:sldMk cId="519652540" sldId="278"/>
            <ac:spMk id="25" creationId="{5A9AF78D-3986-4ED6-BAD9-40D50EF8784D}"/>
          </ac:spMkLst>
        </pc:spChg>
        <pc:spChg chg="mod">
          <ac:chgData name="Thành Lâm" userId="92a4408bff7aa269" providerId="LiveId" clId="{739DC916-8416-47D5-AB5E-FE242A30F27B}" dt="2023-08-04T06:47:35.920" v="623"/>
          <ac:spMkLst>
            <pc:docMk/>
            <pc:sldMk cId="519652540" sldId="278"/>
            <ac:spMk id="27" creationId="{5A9AF78D-3986-4ED6-BAD9-40D50EF8784D}"/>
          </ac:spMkLst>
        </pc:spChg>
        <pc:spChg chg="mod">
          <ac:chgData name="Thành Lâm" userId="92a4408bff7aa269" providerId="LiveId" clId="{739DC916-8416-47D5-AB5E-FE242A30F27B}" dt="2023-08-04T06:47:35.920" v="623"/>
          <ac:spMkLst>
            <pc:docMk/>
            <pc:sldMk cId="519652540" sldId="278"/>
            <ac:spMk id="30" creationId="{00000000-0000-0000-0000-000000000000}"/>
          </ac:spMkLst>
        </pc:spChg>
        <pc:grpChg chg="mod">
          <ac:chgData name="Thành Lâm" userId="92a4408bff7aa269" providerId="LiveId" clId="{739DC916-8416-47D5-AB5E-FE242A30F27B}" dt="2023-08-04T06:47:35.920" v="623"/>
          <ac:grpSpMkLst>
            <pc:docMk/>
            <pc:sldMk cId="519652540" sldId="278"/>
            <ac:grpSpMk id="19" creationId="{00000000-0000-0000-0000-000000000000}"/>
          </ac:grpSpMkLst>
        </pc:grpChg>
        <pc:graphicFrameChg chg="mod">
          <ac:chgData name="Thành Lâm" userId="92a4408bff7aa269" providerId="LiveId" clId="{739DC916-8416-47D5-AB5E-FE242A30F27B}" dt="2023-08-04T06:47:35.920" v="623"/>
          <ac:graphicFrameMkLst>
            <pc:docMk/>
            <pc:sldMk cId="519652540" sldId="278"/>
            <ac:graphicFrameMk id="13" creationId="{66F66AB5-A455-4442-8AB9-A3175CA96FC8}"/>
          </ac:graphicFrameMkLst>
        </pc:graphicFrameChg>
      </pc:sldChg>
      <pc:sldChg chg="modSp">
        <pc:chgData name="Thành Lâm" userId="92a4408bff7aa269" providerId="LiveId" clId="{739DC916-8416-47D5-AB5E-FE242A30F27B}" dt="2023-08-04T06:47:35.920" v="623"/>
        <pc:sldMkLst>
          <pc:docMk/>
          <pc:sldMk cId="3199644868" sldId="279"/>
        </pc:sldMkLst>
        <pc:spChg chg="mod">
          <ac:chgData name="Thành Lâm" userId="92a4408bff7aa269" providerId="LiveId" clId="{739DC916-8416-47D5-AB5E-FE242A30F27B}" dt="2023-08-04T06:47:35.920" v="623"/>
          <ac:spMkLst>
            <pc:docMk/>
            <pc:sldMk cId="3199644868" sldId="279"/>
            <ac:spMk id="15" creationId="{00000000-0000-0000-0000-000000000000}"/>
          </ac:spMkLst>
        </pc:spChg>
        <pc:spChg chg="mod">
          <ac:chgData name="Thành Lâm" userId="92a4408bff7aa269" providerId="LiveId" clId="{739DC916-8416-47D5-AB5E-FE242A30F27B}" dt="2023-08-04T06:47:35.920" v="623"/>
          <ac:spMkLst>
            <pc:docMk/>
            <pc:sldMk cId="3199644868" sldId="279"/>
            <ac:spMk id="20" creationId="{00000000-0000-0000-0000-000000000000}"/>
          </ac:spMkLst>
        </pc:spChg>
        <pc:spChg chg="mod">
          <ac:chgData name="Thành Lâm" userId="92a4408bff7aa269" providerId="LiveId" clId="{739DC916-8416-47D5-AB5E-FE242A30F27B}" dt="2023-08-04T06:47:35.920" v="623"/>
          <ac:spMkLst>
            <pc:docMk/>
            <pc:sldMk cId="3199644868" sldId="279"/>
            <ac:spMk id="21" creationId="{00000000-0000-0000-0000-000000000000}"/>
          </ac:spMkLst>
        </pc:spChg>
        <pc:spChg chg="mod">
          <ac:chgData name="Thành Lâm" userId="92a4408bff7aa269" providerId="LiveId" clId="{739DC916-8416-47D5-AB5E-FE242A30F27B}" dt="2023-08-04T06:47:35.920" v="623"/>
          <ac:spMkLst>
            <pc:docMk/>
            <pc:sldMk cId="3199644868" sldId="279"/>
            <ac:spMk id="23" creationId="{5A9AF78D-3986-4ED6-BAD9-40D50EF8784D}"/>
          </ac:spMkLst>
        </pc:spChg>
        <pc:spChg chg="mod">
          <ac:chgData name="Thành Lâm" userId="92a4408bff7aa269" providerId="LiveId" clId="{739DC916-8416-47D5-AB5E-FE242A30F27B}" dt="2023-08-04T06:47:35.920" v="623"/>
          <ac:spMkLst>
            <pc:docMk/>
            <pc:sldMk cId="3199644868" sldId="279"/>
            <ac:spMk id="24" creationId="{5A9AF78D-3986-4ED6-BAD9-40D50EF8784D}"/>
          </ac:spMkLst>
        </pc:spChg>
        <pc:spChg chg="mod">
          <ac:chgData name="Thành Lâm" userId="92a4408bff7aa269" providerId="LiveId" clId="{739DC916-8416-47D5-AB5E-FE242A30F27B}" dt="2023-08-04T06:47:35.920" v="623"/>
          <ac:spMkLst>
            <pc:docMk/>
            <pc:sldMk cId="3199644868" sldId="279"/>
            <ac:spMk id="25" creationId="{5A9AF78D-3986-4ED6-BAD9-40D50EF8784D}"/>
          </ac:spMkLst>
        </pc:spChg>
        <pc:spChg chg="mod">
          <ac:chgData name="Thành Lâm" userId="92a4408bff7aa269" providerId="LiveId" clId="{739DC916-8416-47D5-AB5E-FE242A30F27B}" dt="2023-08-04T06:47:35.920" v="623"/>
          <ac:spMkLst>
            <pc:docMk/>
            <pc:sldMk cId="3199644868" sldId="279"/>
            <ac:spMk id="26" creationId="{5A9AF78D-3986-4ED6-BAD9-40D50EF8784D}"/>
          </ac:spMkLst>
        </pc:spChg>
        <pc:spChg chg="mod">
          <ac:chgData name="Thành Lâm" userId="92a4408bff7aa269" providerId="LiveId" clId="{739DC916-8416-47D5-AB5E-FE242A30F27B}" dt="2023-08-04T06:47:35.920" v="623"/>
          <ac:spMkLst>
            <pc:docMk/>
            <pc:sldMk cId="3199644868" sldId="279"/>
            <ac:spMk id="27" creationId="{5A9AF78D-3986-4ED6-BAD9-40D50EF8784D}"/>
          </ac:spMkLst>
        </pc:spChg>
        <pc:grpChg chg="mod">
          <ac:chgData name="Thành Lâm" userId="92a4408bff7aa269" providerId="LiveId" clId="{739DC916-8416-47D5-AB5E-FE242A30F27B}" dt="2023-08-04T06:47:35.920" v="623"/>
          <ac:grpSpMkLst>
            <pc:docMk/>
            <pc:sldMk cId="3199644868" sldId="279"/>
            <ac:grpSpMk id="19" creationId="{00000000-0000-0000-0000-000000000000}"/>
          </ac:grpSpMkLst>
        </pc:grpChg>
        <pc:picChg chg="mod">
          <ac:chgData name="Thành Lâm" userId="92a4408bff7aa269" providerId="LiveId" clId="{739DC916-8416-47D5-AB5E-FE242A30F27B}" dt="2023-08-04T06:47:35.920" v="623"/>
          <ac:picMkLst>
            <pc:docMk/>
            <pc:sldMk cId="3199644868" sldId="279"/>
            <ac:picMk id="2" creationId="{00000000-0000-0000-0000-000000000000}"/>
          </ac:picMkLst>
        </pc:picChg>
      </pc:sldChg>
      <pc:sldChg chg="modSp">
        <pc:chgData name="Thành Lâm" userId="92a4408bff7aa269" providerId="LiveId" clId="{739DC916-8416-47D5-AB5E-FE242A30F27B}" dt="2023-08-04T06:47:35.920" v="623"/>
        <pc:sldMkLst>
          <pc:docMk/>
          <pc:sldMk cId="3973773758" sldId="280"/>
        </pc:sldMkLst>
        <pc:spChg chg="mod">
          <ac:chgData name="Thành Lâm" userId="92a4408bff7aa269" providerId="LiveId" clId="{739DC916-8416-47D5-AB5E-FE242A30F27B}" dt="2023-08-04T06:47:35.920" v="623"/>
          <ac:spMkLst>
            <pc:docMk/>
            <pc:sldMk cId="3973773758" sldId="280"/>
            <ac:spMk id="5" creationId="{00000000-0000-0000-0000-000000000000}"/>
          </ac:spMkLst>
        </pc:spChg>
        <pc:spChg chg="mod">
          <ac:chgData name="Thành Lâm" userId="92a4408bff7aa269" providerId="LiveId" clId="{739DC916-8416-47D5-AB5E-FE242A30F27B}" dt="2023-08-04T06:47:35.920" v="623"/>
          <ac:spMkLst>
            <pc:docMk/>
            <pc:sldMk cId="3973773758" sldId="280"/>
            <ac:spMk id="12" creationId="{5A9AF78D-3986-4ED6-BAD9-40D50EF8784D}"/>
          </ac:spMkLst>
        </pc:spChg>
        <pc:spChg chg="mod">
          <ac:chgData name="Thành Lâm" userId="92a4408bff7aa269" providerId="LiveId" clId="{739DC916-8416-47D5-AB5E-FE242A30F27B}" dt="2023-08-04T06:47:35.920" v="623"/>
          <ac:spMkLst>
            <pc:docMk/>
            <pc:sldMk cId="3973773758" sldId="280"/>
            <ac:spMk id="14" creationId="{00000000-0000-0000-0000-000000000000}"/>
          </ac:spMkLst>
        </pc:spChg>
        <pc:spChg chg="mod">
          <ac:chgData name="Thành Lâm" userId="92a4408bff7aa269" providerId="LiveId" clId="{739DC916-8416-47D5-AB5E-FE242A30F27B}" dt="2023-08-04T06:47:35.920" v="623"/>
          <ac:spMkLst>
            <pc:docMk/>
            <pc:sldMk cId="3973773758" sldId="280"/>
            <ac:spMk id="20" creationId="{00000000-0000-0000-0000-000000000000}"/>
          </ac:spMkLst>
        </pc:spChg>
        <pc:spChg chg="mod">
          <ac:chgData name="Thành Lâm" userId="92a4408bff7aa269" providerId="LiveId" clId="{739DC916-8416-47D5-AB5E-FE242A30F27B}" dt="2023-08-04T06:47:35.920" v="623"/>
          <ac:spMkLst>
            <pc:docMk/>
            <pc:sldMk cId="3973773758" sldId="280"/>
            <ac:spMk id="21" creationId="{00000000-0000-0000-0000-000000000000}"/>
          </ac:spMkLst>
        </pc:spChg>
        <pc:spChg chg="mod">
          <ac:chgData name="Thành Lâm" userId="92a4408bff7aa269" providerId="LiveId" clId="{739DC916-8416-47D5-AB5E-FE242A30F27B}" dt="2023-08-04T06:47:35.920" v="623"/>
          <ac:spMkLst>
            <pc:docMk/>
            <pc:sldMk cId="3973773758" sldId="280"/>
            <ac:spMk id="23" creationId="{5A9AF78D-3986-4ED6-BAD9-40D50EF8784D}"/>
          </ac:spMkLst>
        </pc:spChg>
        <pc:spChg chg="mod">
          <ac:chgData name="Thành Lâm" userId="92a4408bff7aa269" providerId="LiveId" clId="{739DC916-8416-47D5-AB5E-FE242A30F27B}" dt="2023-08-04T06:47:35.920" v="623"/>
          <ac:spMkLst>
            <pc:docMk/>
            <pc:sldMk cId="3973773758" sldId="280"/>
            <ac:spMk id="27" creationId="{5A9AF78D-3986-4ED6-BAD9-40D50EF8784D}"/>
          </ac:spMkLst>
        </pc:spChg>
        <pc:grpChg chg="mod">
          <ac:chgData name="Thành Lâm" userId="92a4408bff7aa269" providerId="LiveId" clId="{739DC916-8416-47D5-AB5E-FE242A30F27B}" dt="2023-08-04T06:47:35.920" v="623"/>
          <ac:grpSpMkLst>
            <pc:docMk/>
            <pc:sldMk cId="3973773758" sldId="280"/>
            <ac:grpSpMk id="19" creationId="{00000000-0000-0000-0000-000000000000}"/>
          </ac:grpSpMkLst>
        </pc:grpChg>
        <pc:graphicFrameChg chg="mod">
          <ac:chgData name="Thành Lâm" userId="92a4408bff7aa269" providerId="LiveId" clId="{739DC916-8416-47D5-AB5E-FE242A30F27B}" dt="2023-08-04T06:47:35.920" v="623"/>
          <ac:graphicFrameMkLst>
            <pc:docMk/>
            <pc:sldMk cId="3973773758" sldId="280"/>
            <ac:graphicFrameMk id="13" creationId="{00000000-0000-0000-0000-000000000000}"/>
          </ac:graphicFrameMkLst>
        </pc:graphicFrameChg>
      </pc:sldChg>
      <pc:sldChg chg="modSp">
        <pc:chgData name="Thành Lâm" userId="92a4408bff7aa269" providerId="LiveId" clId="{739DC916-8416-47D5-AB5E-FE242A30F27B}" dt="2023-08-04T06:47:35.920" v="623"/>
        <pc:sldMkLst>
          <pc:docMk/>
          <pc:sldMk cId="626340888" sldId="281"/>
        </pc:sldMkLst>
        <pc:spChg chg="mod">
          <ac:chgData name="Thành Lâm" userId="92a4408bff7aa269" providerId="LiveId" clId="{739DC916-8416-47D5-AB5E-FE242A30F27B}" dt="2023-08-04T06:47:35.920" v="623"/>
          <ac:spMkLst>
            <pc:docMk/>
            <pc:sldMk cId="626340888" sldId="281"/>
            <ac:spMk id="5" creationId="{00000000-0000-0000-0000-000000000000}"/>
          </ac:spMkLst>
        </pc:spChg>
        <pc:spChg chg="mod">
          <ac:chgData name="Thành Lâm" userId="92a4408bff7aa269" providerId="LiveId" clId="{739DC916-8416-47D5-AB5E-FE242A30F27B}" dt="2023-08-04T06:47:35.920" v="623"/>
          <ac:spMkLst>
            <pc:docMk/>
            <pc:sldMk cId="626340888" sldId="281"/>
            <ac:spMk id="14" creationId="{00000000-0000-0000-0000-000000000000}"/>
          </ac:spMkLst>
        </pc:spChg>
        <pc:spChg chg="mod">
          <ac:chgData name="Thành Lâm" userId="92a4408bff7aa269" providerId="LiveId" clId="{739DC916-8416-47D5-AB5E-FE242A30F27B}" dt="2023-08-04T06:47:35.920" v="623"/>
          <ac:spMkLst>
            <pc:docMk/>
            <pc:sldMk cId="626340888" sldId="281"/>
            <ac:spMk id="16" creationId="{5A9AF78D-3986-4ED6-BAD9-40D50EF8784D}"/>
          </ac:spMkLst>
        </pc:spChg>
        <pc:spChg chg="mod">
          <ac:chgData name="Thành Lâm" userId="92a4408bff7aa269" providerId="LiveId" clId="{739DC916-8416-47D5-AB5E-FE242A30F27B}" dt="2023-08-04T06:47:35.920" v="623"/>
          <ac:spMkLst>
            <pc:docMk/>
            <pc:sldMk cId="626340888" sldId="281"/>
            <ac:spMk id="18" creationId="{5A9AF78D-3986-4ED6-BAD9-40D50EF8784D}"/>
          </ac:spMkLst>
        </pc:spChg>
        <pc:spChg chg="mod">
          <ac:chgData name="Thành Lâm" userId="92a4408bff7aa269" providerId="LiveId" clId="{739DC916-8416-47D5-AB5E-FE242A30F27B}" dt="2023-08-04T06:47:35.920" v="623"/>
          <ac:spMkLst>
            <pc:docMk/>
            <pc:sldMk cId="626340888" sldId="281"/>
            <ac:spMk id="20" creationId="{00000000-0000-0000-0000-000000000000}"/>
          </ac:spMkLst>
        </pc:spChg>
        <pc:spChg chg="mod">
          <ac:chgData name="Thành Lâm" userId="92a4408bff7aa269" providerId="LiveId" clId="{739DC916-8416-47D5-AB5E-FE242A30F27B}" dt="2023-08-04T06:47:35.920" v="623"/>
          <ac:spMkLst>
            <pc:docMk/>
            <pc:sldMk cId="626340888" sldId="281"/>
            <ac:spMk id="21" creationId="{00000000-0000-0000-0000-000000000000}"/>
          </ac:spMkLst>
        </pc:spChg>
        <pc:spChg chg="mod">
          <ac:chgData name="Thành Lâm" userId="92a4408bff7aa269" providerId="LiveId" clId="{739DC916-8416-47D5-AB5E-FE242A30F27B}" dt="2023-08-04T06:47:35.920" v="623"/>
          <ac:spMkLst>
            <pc:docMk/>
            <pc:sldMk cId="626340888" sldId="281"/>
            <ac:spMk id="23" creationId="{5A9AF78D-3986-4ED6-BAD9-40D50EF8784D}"/>
          </ac:spMkLst>
        </pc:spChg>
        <pc:grpChg chg="mod">
          <ac:chgData name="Thành Lâm" userId="92a4408bff7aa269" providerId="LiveId" clId="{739DC916-8416-47D5-AB5E-FE242A30F27B}" dt="2023-08-04T06:47:35.920" v="623"/>
          <ac:grpSpMkLst>
            <pc:docMk/>
            <pc:sldMk cId="626340888" sldId="281"/>
            <ac:grpSpMk id="19" creationId="{00000000-0000-0000-0000-000000000000}"/>
          </ac:grpSpMkLst>
        </pc:grpChg>
        <pc:graphicFrameChg chg="mod">
          <ac:chgData name="Thành Lâm" userId="92a4408bff7aa269" providerId="LiveId" clId="{739DC916-8416-47D5-AB5E-FE242A30F27B}" dt="2023-08-04T06:47:35.920" v="623"/>
          <ac:graphicFrameMkLst>
            <pc:docMk/>
            <pc:sldMk cId="626340888" sldId="281"/>
            <ac:graphicFrameMk id="13" creationId="{00000000-0000-0000-0000-000000000000}"/>
          </ac:graphicFrameMkLst>
        </pc:graphicFrameChg>
      </pc:sldChg>
      <pc:sldChg chg="modSp">
        <pc:chgData name="Thành Lâm" userId="92a4408bff7aa269" providerId="LiveId" clId="{739DC916-8416-47D5-AB5E-FE242A30F27B}" dt="2023-08-04T06:47:35.920" v="623"/>
        <pc:sldMkLst>
          <pc:docMk/>
          <pc:sldMk cId="1999922653" sldId="282"/>
        </pc:sldMkLst>
        <pc:spChg chg="mod">
          <ac:chgData name="Thành Lâm" userId="92a4408bff7aa269" providerId="LiveId" clId="{739DC916-8416-47D5-AB5E-FE242A30F27B}" dt="2023-08-04T06:47:35.920" v="623"/>
          <ac:spMkLst>
            <pc:docMk/>
            <pc:sldMk cId="1999922653" sldId="282"/>
            <ac:spMk id="5" creationId="{00000000-0000-0000-0000-000000000000}"/>
          </ac:spMkLst>
        </pc:spChg>
        <pc:spChg chg="mod">
          <ac:chgData name="Thành Lâm" userId="92a4408bff7aa269" providerId="LiveId" clId="{739DC916-8416-47D5-AB5E-FE242A30F27B}" dt="2023-08-04T06:47:35.920" v="623"/>
          <ac:spMkLst>
            <pc:docMk/>
            <pc:sldMk cId="1999922653" sldId="282"/>
            <ac:spMk id="11" creationId="{5A9AF78D-3986-4ED6-BAD9-40D50EF8784D}"/>
          </ac:spMkLst>
        </pc:spChg>
        <pc:spChg chg="mod">
          <ac:chgData name="Thành Lâm" userId="92a4408bff7aa269" providerId="LiveId" clId="{739DC916-8416-47D5-AB5E-FE242A30F27B}" dt="2023-08-04T06:47:35.920" v="623"/>
          <ac:spMkLst>
            <pc:docMk/>
            <pc:sldMk cId="1999922653" sldId="282"/>
            <ac:spMk id="12" creationId="{00000000-0000-0000-0000-000000000000}"/>
          </ac:spMkLst>
        </pc:spChg>
        <pc:spChg chg="mod">
          <ac:chgData name="Thành Lâm" userId="92a4408bff7aa269" providerId="LiveId" clId="{739DC916-8416-47D5-AB5E-FE242A30F27B}" dt="2023-08-04T06:47:35.920" v="623"/>
          <ac:spMkLst>
            <pc:docMk/>
            <pc:sldMk cId="1999922653" sldId="282"/>
            <ac:spMk id="13" creationId="{00000000-0000-0000-0000-000000000000}"/>
          </ac:spMkLst>
        </pc:spChg>
        <pc:spChg chg="mod">
          <ac:chgData name="Thành Lâm" userId="92a4408bff7aa269" providerId="LiveId" clId="{739DC916-8416-47D5-AB5E-FE242A30F27B}" dt="2023-08-04T06:47:35.920" v="623"/>
          <ac:spMkLst>
            <pc:docMk/>
            <pc:sldMk cId="1999922653" sldId="282"/>
            <ac:spMk id="27" creationId="{5A9AF78D-3986-4ED6-BAD9-40D50EF8784D}"/>
          </ac:spMkLst>
        </pc:spChg>
        <pc:grpChg chg="mod">
          <ac:chgData name="Thành Lâm" userId="92a4408bff7aa269" providerId="LiveId" clId="{739DC916-8416-47D5-AB5E-FE242A30F27B}" dt="2023-08-04T06:47:35.920" v="623"/>
          <ac:grpSpMkLst>
            <pc:docMk/>
            <pc:sldMk cId="1999922653" sldId="282"/>
            <ac:grpSpMk id="10" creationId="{00000000-0000-0000-0000-000000000000}"/>
          </ac:grpSpMkLst>
        </pc:grpChg>
        <pc:graphicFrameChg chg="mod">
          <ac:chgData name="Thành Lâm" userId="92a4408bff7aa269" providerId="LiveId" clId="{739DC916-8416-47D5-AB5E-FE242A30F27B}" dt="2023-08-04T06:47:35.920" v="623"/>
          <ac:graphicFrameMkLst>
            <pc:docMk/>
            <pc:sldMk cId="1999922653" sldId="282"/>
            <ac:graphicFrameMk id="15" creationId="{00000000-0000-0000-0000-000000000000}"/>
          </ac:graphicFrameMkLst>
        </pc:graphicFrameChg>
      </pc:sldChg>
      <pc:sldChg chg="addSp delSp modSp add del mod chgLayout">
        <pc:chgData name="Thành Lâm" userId="92a4408bff7aa269" providerId="LiveId" clId="{739DC916-8416-47D5-AB5E-FE242A30F27B}" dt="2023-08-04T06:38:08.106" v="608" actId="47"/>
        <pc:sldMkLst>
          <pc:docMk/>
          <pc:sldMk cId="1842694271" sldId="283"/>
        </pc:sldMkLst>
        <pc:spChg chg="del">
          <ac:chgData name="Thành Lâm" userId="92a4408bff7aa269" providerId="LiveId" clId="{739DC916-8416-47D5-AB5E-FE242A30F27B}" dt="2023-08-04T04:27:45.089" v="9" actId="478"/>
          <ac:spMkLst>
            <pc:docMk/>
            <pc:sldMk cId="1842694271" sldId="283"/>
            <ac:spMk id="2" creationId="{00000000-0000-0000-0000-000000000000}"/>
          </ac:spMkLst>
        </pc:spChg>
        <pc:spChg chg="add del mod">
          <ac:chgData name="Thành Lâm" userId="92a4408bff7aa269" providerId="LiveId" clId="{739DC916-8416-47D5-AB5E-FE242A30F27B}" dt="2023-08-04T06:15:12.275" v="14" actId="478"/>
          <ac:spMkLst>
            <pc:docMk/>
            <pc:sldMk cId="1842694271" sldId="283"/>
            <ac:spMk id="3" creationId="{EA55A2AC-1543-73FA-B532-ED2746CFAC51}"/>
          </ac:spMkLst>
        </pc:spChg>
        <pc:picChg chg="add mod ord">
          <ac:chgData name="Thành Lâm" userId="92a4408bff7aa269" providerId="LiveId" clId="{739DC916-8416-47D5-AB5E-FE242A30F27B}" dt="2023-08-04T06:15:47.431" v="15" actId="1076"/>
          <ac:picMkLst>
            <pc:docMk/>
            <pc:sldMk cId="1842694271" sldId="283"/>
            <ac:picMk id="4" creationId="{1B073879-47B5-91F5-6140-1C5E3BE4254B}"/>
          </ac:picMkLst>
        </pc:picChg>
      </pc:sldChg>
      <pc:sldMasterChg chg="addSp delSp modSp mod modSldLayout">
        <pc:chgData name="Thành Lâm" userId="92a4408bff7aa269" providerId="LiveId" clId="{739DC916-8416-47D5-AB5E-FE242A30F27B}" dt="2023-08-04T06:47:35.920" v="623"/>
        <pc:sldMasterMkLst>
          <pc:docMk/>
          <pc:sldMasterMk cId="4079827881" sldId="2147483720"/>
        </pc:sldMasterMkLst>
        <pc:spChg chg="del">
          <ac:chgData name="Thành Lâm" userId="92a4408bff7aa269" providerId="LiveId" clId="{739DC916-8416-47D5-AB5E-FE242A30F27B}" dt="2023-08-04T06:25:26.595" v="236" actId="478"/>
          <ac:spMkLst>
            <pc:docMk/>
            <pc:sldMasterMk cId="4079827881" sldId="2147483720"/>
            <ac:spMk id="2" creationId="{00000000-0000-0000-0000-000000000000}"/>
          </ac:spMkLst>
        </pc:spChg>
        <pc:spChg chg="del">
          <ac:chgData name="Thành Lâm" userId="92a4408bff7aa269" providerId="LiveId" clId="{739DC916-8416-47D5-AB5E-FE242A30F27B}" dt="2023-08-04T06:25:27.899" v="237" actId="478"/>
          <ac:spMkLst>
            <pc:docMk/>
            <pc:sldMasterMk cId="4079827881" sldId="2147483720"/>
            <ac:spMk id="3" creationId="{00000000-0000-0000-0000-000000000000}"/>
          </ac:spMkLst>
        </pc:spChg>
        <pc:spChg chg="mod">
          <ac:chgData name="Thành Lâm" userId="92a4408bff7aa269" providerId="LiveId" clId="{739DC916-8416-47D5-AB5E-FE242A30F27B}" dt="2023-08-04T06:47:35.920" v="623"/>
          <ac:spMkLst>
            <pc:docMk/>
            <pc:sldMasterMk cId="4079827881" sldId="2147483720"/>
            <ac:spMk id="6" creationId="{00000000-0000-0000-0000-000000000000}"/>
          </ac:spMkLst>
        </pc:spChg>
        <pc:spChg chg="mod">
          <ac:chgData name="Thành Lâm" userId="92a4408bff7aa269" providerId="LiveId" clId="{739DC916-8416-47D5-AB5E-FE242A30F27B}" dt="2023-08-04T06:47:35.920" v="623"/>
          <ac:spMkLst>
            <pc:docMk/>
            <pc:sldMasterMk cId="4079827881" sldId="2147483720"/>
            <ac:spMk id="11" creationId="{00000000-0000-0000-0000-000000000000}"/>
          </ac:spMkLst>
        </pc:spChg>
        <pc:spChg chg="mod">
          <ac:chgData name="Thành Lâm" userId="92a4408bff7aa269" providerId="LiveId" clId="{739DC916-8416-47D5-AB5E-FE242A30F27B}" dt="2023-08-04T06:47:35.920" v="623"/>
          <ac:spMkLst>
            <pc:docMk/>
            <pc:sldMasterMk cId="4079827881" sldId="2147483720"/>
            <ac:spMk id="13" creationId="{00000000-0000-0000-0000-000000000000}"/>
          </ac:spMkLst>
        </pc:spChg>
        <pc:spChg chg="mod">
          <ac:chgData name="Thành Lâm" userId="92a4408bff7aa269" providerId="LiveId" clId="{739DC916-8416-47D5-AB5E-FE242A30F27B}" dt="2023-08-04T06:47:35.920" v="623"/>
          <ac:spMkLst>
            <pc:docMk/>
            <pc:sldMasterMk cId="4079827881" sldId="2147483720"/>
            <ac:spMk id="15" creationId="{00000000-0000-0000-0000-000000000000}"/>
          </ac:spMkLst>
        </pc:spChg>
        <pc:grpChg chg="add del mod">
          <ac:chgData name="Thành Lâm" userId="92a4408bff7aa269" providerId="LiveId" clId="{739DC916-8416-47D5-AB5E-FE242A30F27B}" dt="2023-08-04T06:47:35.920" v="623"/>
          <ac:grpSpMkLst>
            <pc:docMk/>
            <pc:sldMasterMk cId="4079827881" sldId="2147483720"/>
            <ac:grpSpMk id="12" creationId="{00000000-0000-0000-0000-000000000000}"/>
          </ac:grpSpMkLst>
        </pc:grpChg>
        <pc:picChg chg="add mod">
          <ac:chgData name="Thành Lâm" userId="92a4408bff7aa269" providerId="LiveId" clId="{739DC916-8416-47D5-AB5E-FE242A30F27B}" dt="2023-08-04T06:47:35.920" v="623"/>
          <ac:picMkLst>
            <pc:docMk/>
            <pc:sldMasterMk cId="4079827881" sldId="2147483720"/>
            <ac:picMk id="5" creationId="{E7265318-515F-AB99-8678-3500B28CF7F2}"/>
          </ac:picMkLst>
        </pc:picChg>
        <pc:picChg chg="add mod modCrop">
          <ac:chgData name="Thành Lâm" userId="92a4408bff7aa269" providerId="LiveId" clId="{739DC916-8416-47D5-AB5E-FE242A30F27B}" dt="2023-08-04T06:47:35.920" v="623"/>
          <ac:picMkLst>
            <pc:docMk/>
            <pc:sldMasterMk cId="4079827881" sldId="2147483720"/>
            <ac:picMk id="8" creationId="{B075842E-32D6-A439-28CB-9DDDF7522FAE}"/>
          </ac:picMkLst>
        </pc:picChg>
        <pc:cxnChg chg="add mod">
          <ac:chgData name="Thành Lâm" userId="92a4408bff7aa269" providerId="LiveId" clId="{739DC916-8416-47D5-AB5E-FE242A30F27B}" dt="2023-08-04T06:47:35.920" v="623"/>
          <ac:cxnSpMkLst>
            <pc:docMk/>
            <pc:sldMasterMk cId="4079827881" sldId="2147483720"/>
            <ac:cxnSpMk id="10" creationId="{4390CDCC-7C08-4817-D1D1-DD5FA3D1D7E5}"/>
          </ac:cxnSpMkLst>
        </pc:cxnChg>
        <pc:cxnChg chg="mod">
          <ac:chgData name="Thành Lâm" userId="92a4408bff7aa269" providerId="LiveId" clId="{739DC916-8416-47D5-AB5E-FE242A30F27B}" dt="2023-08-04T06:47:35.920" v="623"/>
          <ac:cxnSpMkLst>
            <pc:docMk/>
            <pc:sldMasterMk cId="4079827881" sldId="2147483720"/>
            <ac:cxnSpMk id="14" creationId="{00000000-0000-0000-0000-000000000000}"/>
          </ac:cxnSpMkLst>
        </pc:cxnChg>
        <pc:sldLayoutChg chg="modSp mod">
          <pc:chgData name="Thành Lâm" userId="92a4408bff7aa269" providerId="LiveId" clId="{739DC916-8416-47D5-AB5E-FE242A30F27B}" dt="2023-08-04T06:47:35.920" v="623"/>
          <pc:sldLayoutMkLst>
            <pc:docMk/>
            <pc:sldMasterMk cId="4079827881" sldId="2147483720"/>
            <pc:sldLayoutMk cId="3924996238" sldId="2147483721"/>
          </pc:sldLayoutMkLst>
          <pc:spChg chg="mod">
            <ac:chgData name="Thành Lâm" userId="92a4408bff7aa269" providerId="LiveId" clId="{739DC916-8416-47D5-AB5E-FE242A30F27B}" dt="2023-08-04T06:47:35.920" v="623"/>
            <ac:spMkLst>
              <pc:docMk/>
              <pc:sldMasterMk cId="4079827881" sldId="2147483720"/>
              <pc:sldLayoutMk cId="3924996238" sldId="2147483721"/>
              <ac:spMk id="3" creationId="{00000000-0000-0000-0000-000000000000}"/>
            </ac:spMkLst>
          </pc:spChg>
          <pc:spChg chg="mod">
            <ac:chgData name="Thành Lâm" userId="92a4408bff7aa269" providerId="LiveId" clId="{739DC916-8416-47D5-AB5E-FE242A30F27B}" dt="2023-08-04T06:47:35.920" v="623"/>
            <ac:spMkLst>
              <pc:docMk/>
              <pc:sldMasterMk cId="4079827881" sldId="2147483720"/>
              <pc:sldLayoutMk cId="3924996238" sldId="2147483721"/>
              <ac:spMk id="4" creationId="{00000000-0000-0000-0000-000000000000}"/>
            </ac:spMkLst>
          </pc:spChg>
        </pc:sldLayoutChg>
        <pc:sldLayoutChg chg="modSp">
          <pc:chgData name="Thành Lâm" userId="92a4408bff7aa269" providerId="LiveId" clId="{739DC916-8416-47D5-AB5E-FE242A30F27B}" dt="2023-08-04T06:47:35.920" v="623"/>
          <pc:sldLayoutMkLst>
            <pc:docMk/>
            <pc:sldMasterMk cId="4079827881" sldId="2147483720"/>
            <pc:sldLayoutMk cId="747781985" sldId="2147483722"/>
          </pc:sldLayoutMkLst>
          <pc:spChg chg="mod">
            <ac:chgData name="Thành Lâm" userId="92a4408bff7aa269" providerId="LiveId" clId="{739DC916-8416-47D5-AB5E-FE242A30F27B}" dt="2023-08-04T06:47:35.920" v="623"/>
            <ac:spMkLst>
              <pc:docMk/>
              <pc:sldMasterMk cId="4079827881" sldId="2147483720"/>
              <pc:sldLayoutMk cId="747781985" sldId="2147483722"/>
              <ac:spMk id="2" creationId="{00000000-0000-0000-0000-000000000000}"/>
            </ac:spMkLst>
          </pc:spChg>
          <pc:spChg chg="mod">
            <ac:chgData name="Thành Lâm" userId="92a4408bff7aa269" providerId="LiveId" clId="{739DC916-8416-47D5-AB5E-FE242A30F27B}" dt="2023-08-04T06:47:35.920" v="623"/>
            <ac:spMkLst>
              <pc:docMk/>
              <pc:sldMasterMk cId="4079827881" sldId="2147483720"/>
              <pc:sldLayoutMk cId="747781985" sldId="2147483722"/>
              <ac:spMk id="3" creationId="{00000000-0000-0000-0000-000000000000}"/>
            </ac:spMkLst>
          </pc:spChg>
          <pc:spChg chg="mod">
            <ac:chgData name="Thành Lâm" userId="92a4408bff7aa269" providerId="LiveId" clId="{739DC916-8416-47D5-AB5E-FE242A30F27B}" dt="2023-08-04T06:47:35.920" v="623"/>
            <ac:spMkLst>
              <pc:docMk/>
              <pc:sldMasterMk cId="4079827881" sldId="2147483720"/>
              <pc:sldLayoutMk cId="747781985" sldId="2147483722"/>
              <ac:spMk id="4" creationId="{00000000-0000-0000-0000-000000000000}"/>
            </ac:spMkLst>
          </pc:spChg>
          <pc:spChg chg="mod">
            <ac:chgData name="Thành Lâm" userId="92a4408bff7aa269" providerId="LiveId" clId="{739DC916-8416-47D5-AB5E-FE242A30F27B}" dt="2023-08-04T06:47:35.920" v="623"/>
            <ac:spMkLst>
              <pc:docMk/>
              <pc:sldMasterMk cId="4079827881" sldId="2147483720"/>
              <pc:sldLayoutMk cId="747781985" sldId="2147483722"/>
              <ac:spMk id="5" creationId="{00000000-0000-0000-0000-000000000000}"/>
            </ac:spMkLst>
          </pc:spChg>
        </pc:sldLayoutChg>
        <pc:sldLayoutChg chg="modSp">
          <pc:chgData name="Thành Lâm" userId="92a4408bff7aa269" providerId="LiveId" clId="{739DC916-8416-47D5-AB5E-FE242A30F27B}" dt="2023-08-04T06:47:35.920" v="623"/>
          <pc:sldLayoutMkLst>
            <pc:docMk/>
            <pc:sldMasterMk cId="4079827881" sldId="2147483720"/>
            <pc:sldLayoutMk cId="3184834663" sldId="2147483723"/>
          </pc:sldLayoutMkLst>
          <pc:spChg chg="mod">
            <ac:chgData name="Thành Lâm" userId="92a4408bff7aa269" providerId="LiveId" clId="{739DC916-8416-47D5-AB5E-FE242A30F27B}" dt="2023-08-04T06:47:35.920" v="623"/>
            <ac:spMkLst>
              <pc:docMk/>
              <pc:sldMasterMk cId="4079827881" sldId="2147483720"/>
              <pc:sldLayoutMk cId="3184834663" sldId="2147483723"/>
              <ac:spMk id="2" creationId="{00000000-0000-0000-0000-000000000000}"/>
            </ac:spMkLst>
          </pc:spChg>
          <pc:spChg chg="mod">
            <ac:chgData name="Thành Lâm" userId="92a4408bff7aa269" providerId="LiveId" clId="{739DC916-8416-47D5-AB5E-FE242A30F27B}" dt="2023-08-04T06:47:35.920" v="623"/>
            <ac:spMkLst>
              <pc:docMk/>
              <pc:sldMasterMk cId="4079827881" sldId="2147483720"/>
              <pc:sldLayoutMk cId="3184834663" sldId="2147483723"/>
              <ac:spMk id="3" creationId="{00000000-0000-0000-0000-000000000000}"/>
            </ac:spMkLst>
          </pc:spChg>
          <pc:spChg chg="mod">
            <ac:chgData name="Thành Lâm" userId="92a4408bff7aa269" providerId="LiveId" clId="{739DC916-8416-47D5-AB5E-FE242A30F27B}" dt="2023-08-04T06:47:35.920" v="623"/>
            <ac:spMkLst>
              <pc:docMk/>
              <pc:sldMasterMk cId="4079827881" sldId="2147483720"/>
              <pc:sldLayoutMk cId="3184834663" sldId="2147483723"/>
              <ac:spMk id="4" creationId="{00000000-0000-0000-0000-000000000000}"/>
            </ac:spMkLst>
          </pc:spChg>
          <pc:spChg chg="mod">
            <ac:chgData name="Thành Lâm" userId="92a4408bff7aa269" providerId="LiveId" clId="{739DC916-8416-47D5-AB5E-FE242A30F27B}" dt="2023-08-04T06:47:35.920" v="623"/>
            <ac:spMkLst>
              <pc:docMk/>
              <pc:sldMasterMk cId="4079827881" sldId="2147483720"/>
              <pc:sldLayoutMk cId="3184834663" sldId="2147483723"/>
              <ac:spMk id="5" creationId="{00000000-0000-0000-0000-000000000000}"/>
            </ac:spMkLst>
          </pc:spChg>
        </pc:sldLayoutChg>
        <pc:sldLayoutChg chg="modSp">
          <pc:chgData name="Thành Lâm" userId="92a4408bff7aa269" providerId="LiveId" clId="{739DC916-8416-47D5-AB5E-FE242A30F27B}" dt="2023-08-04T06:47:35.920" v="623"/>
          <pc:sldLayoutMkLst>
            <pc:docMk/>
            <pc:sldMasterMk cId="4079827881" sldId="2147483720"/>
            <pc:sldLayoutMk cId="4185629498" sldId="2147483724"/>
          </pc:sldLayoutMkLst>
          <pc:spChg chg="mod">
            <ac:chgData name="Thành Lâm" userId="92a4408bff7aa269" providerId="LiveId" clId="{739DC916-8416-47D5-AB5E-FE242A30F27B}" dt="2023-08-04T06:47:35.920" v="623"/>
            <ac:spMkLst>
              <pc:docMk/>
              <pc:sldMasterMk cId="4079827881" sldId="2147483720"/>
              <pc:sldLayoutMk cId="4185629498" sldId="2147483724"/>
              <ac:spMk id="2" creationId="{00000000-0000-0000-0000-000000000000}"/>
            </ac:spMkLst>
          </pc:spChg>
          <pc:spChg chg="mod">
            <ac:chgData name="Thành Lâm" userId="92a4408bff7aa269" providerId="LiveId" clId="{739DC916-8416-47D5-AB5E-FE242A30F27B}" dt="2023-08-04T06:47:35.920" v="623"/>
            <ac:spMkLst>
              <pc:docMk/>
              <pc:sldMasterMk cId="4079827881" sldId="2147483720"/>
              <pc:sldLayoutMk cId="4185629498" sldId="2147483724"/>
              <ac:spMk id="3" creationId="{00000000-0000-0000-0000-000000000000}"/>
            </ac:spMkLst>
          </pc:spChg>
          <pc:spChg chg="mod">
            <ac:chgData name="Thành Lâm" userId="92a4408bff7aa269" providerId="LiveId" clId="{739DC916-8416-47D5-AB5E-FE242A30F27B}" dt="2023-08-04T06:47:35.920" v="623"/>
            <ac:spMkLst>
              <pc:docMk/>
              <pc:sldMasterMk cId="4079827881" sldId="2147483720"/>
              <pc:sldLayoutMk cId="4185629498" sldId="2147483724"/>
              <ac:spMk id="4" creationId="{00000000-0000-0000-0000-000000000000}"/>
            </ac:spMkLst>
          </pc:spChg>
          <pc:spChg chg="mod">
            <ac:chgData name="Thành Lâm" userId="92a4408bff7aa269" providerId="LiveId" clId="{739DC916-8416-47D5-AB5E-FE242A30F27B}" dt="2023-08-04T06:47:35.920" v="623"/>
            <ac:spMkLst>
              <pc:docMk/>
              <pc:sldMasterMk cId="4079827881" sldId="2147483720"/>
              <pc:sldLayoutMk cId="4185629498" sldId="2147483724"/>
              <ac:spMk id="5" creationId="{00000000-0000-0000-0000-000000000000}"/>
            </ac:spMkLst>
          </pc:spChg>
          <pc:spChg chg="mod">
            <ac:chgData name="Thành Lâm" userId="92a4408bff7aa269" providerId="LiveId" clId="{739DC916-8416-47D5-AB5E-FE242A30F27B}" dt="2023-08-04T06:47:35.920" v="623"/>
            <ac:spMkLst>
              <pc:docMk/>
              <pc:sldMasterMk cId="4079827881" sldId="2147483720"/>
              <pc:sldLayoutMk cId="4185629498" sldId="2147483724"/>
              <ac:spMk id="6" creationId="{00000000-0000-0000-0000-000000000000}"/>
            </ac:spMkLst>
          </pc:spChg>
        </pc:sldLayoutChg>
        <pc:sldLayoutChg chg="modSp">
          <pc:chgData name="Thành Lâm" userId="92a4408bff7aa269" providerId="LiveId" clId="{739DC916-8416-47D5-AB5E-FE242A30F27B}" dt="2023-08-04T06:47:35.920" v="623"/>
          <pc:sldLayoutMkLst>
            <pc:docMk/>
            <pc:sldMasterMk cId="4079827881" sldId="2147483720"/>
            <pc:sldLayoutMk cId="966811639" sldId="2147483725"/>
          </pc:sldLayoutMkLst>
          <pc:spChg chg="mod">
            <ac:chgData name="Thành Lâm" userId="92a4408bff7aa269" providerId="LiveId" clId="{739DC916-8416-47D5-AB5E-FE242A30F27B}" dt="2023-08-04T06:47:35.920" v="623"/>
            <ac:spMkLst>
              <pc:docMk/>
              <pc:sldMasterMk cId="4079827881" sldId="2147483720"/>
              <pc:sldLayoutMk cId="966811639" sldId="2147483725"/>
              <ac:spMk id="2" creationId="{00000000-0000-0000-0000-000000000000}"/>
            </ac:spMkLst>
          </pc:spChg>
          <pc:spChg chg="mod">
            <ac:chgData name="Thành Lâm" userId="92a4408bff7aa269" providerId="LiveId" clId="{739DC916-8416-47D5-AB5E-FE242A30F27B}" dt="2023-08-04T06:47:35.920" v="623"/>
            <ac:spMkLst>
              <pc:docMk/>
              <pc:sldMasterMk cId="4079827881" sldId="2147483720"/>
              <pc:sldLayoutMk cId="966811639" sldId="2147483725"/>
              <ac:spMk id="3" creationId="{00000000-0000-0000-0000-000000000000}"/>
            </ac:spMkLst>
          </pc:spChg>
          <pc:spChg chg="mod">
            <ac:chgData name="Thành Lâm" userId="92a4408bff7aa269" providerId="LiveId" clId="{739DC916-8416-47D5-AB5E-FE242A30F27B}" dt="2023-08-04T06:47:35.920" v="623"/>
            <ac:spMkLst>
              <pc:docMk/>
              <pc:sldMasterMk cId="4079827881" sldId="2147483720"/>
              <pc:sldLayoutMk cId="966811639" sldId="2147483725"/>
              <ac:spMk id="4" creationId="{00000000-0000-0000-0000-000000000000}"/>
            </ac:spMkLst>
          </pc:spChg>
          <pc:spChg chg="mod">
            <ac:chgData name="Thành Lâm" userId="92a4408bff7aa269" providerId="LiveId" clId="{739DC916-8416-47D5-AB5E-FE242A30F27B}" dt="2023-08-04T06:47:35.920" v="623"/>
            <ac:spMkLst>
              <pc:docMk/>
              <pc:sldMasterMk cId="4079827881" sldId="2147483720"/>
              <pc:sldLayoutMk cId="966811639" sldId="2147483725"/>
              <ac:spMk id="5" creationId="{00000000-0000-0000-0000-000000000000}"/>
            </ac:spMkLst>
          </pc:spChg>
          <pc:spChg chg="mod">
            <ac:chgData name="Thành Lâm" userId="92a4408bff7aa269" providerId="LiveId" clId="{739DC916-8416-47D5-AB5E-FE242A30F27B}" dt="2023-08-04T06:47:35.920" v="623"/>
            <ac:spMkLst>
              <pc:docMk/>
              <pc:sldMasterMk cId="4079827881" sldId="2147483720"/>
              <pc:sldLayoutMk cId="966811639" sldId="2147483725"/>
              <ac:spMk id="6" creationId="{00000000-0000-0000-0000-000000000000}"/>
            </ac:spMkLst>
          </pc:spChg>
          <pc:spChg chg="mod">
            <ac:chgData name="Thành Lâm" userId="92a4408bff7aa269" providerId="LiveId" clId="{739DC916-8416-47D5-AB5E-FE242A30F27B}" dt="2023-08-04T06:47:35.920" v="623"/>
            <ac:spMkLst>
              <pc:docMk/>
              <pc:sldMasterMk cId="4079827881" sldId="2147483720"/>
              <pc:sldLayoutMk cId="966811639" sldId="2147483725"/>
              <ac:spMk id="7" creationId="{00000000-0000-0000-0000-000000000000}"/>
            </ac:spMkLst>
          </pc:spChg>
          <pc:spChg chg="mod">
            <ac:chgData name="Thành Lâm" userId="92a4408bff7aa269" providerId="LiveId" clId="{739DC916-8416-47D5-AB5E-FE242A30F27B}" dt="2023-08-04T06:47:35.920" v="623"/>
            <ac:spMkLst>
              <pc:docMk/>
              <pc:sldMasterMk cId="4079827881" sldId="2147483720"/>
              <pc:sldLayoutMk cId="966811639" sldId="2147483725"/>
              <ac:spMk id="8" creationId="{00000000-0000-0000-0000-000000000000}"/>
            </ac:spMkLst>
          </pc:spChg>
        </pc:sldLayoutChg>
        <pc:sldLayoutChg chg="modSp">
          <pc:chgData name="Thành Lâm" userId="92a4408bff7aa269" providerId="LiveId" clId="{739DC916-8416-47D5-AB5E-FE242A30F27B}" dt="2023-08-04T06:47:35.920" v="623"/>
          <pc:sldLayoutMkLst>
            <pc:docMk/>
            <pc:sldMasterMk cId="4079827881" sldId="2147483720"/>
            <pc:sldLayoutMk cId="2872022233" sldId="2147483726"/>
          </pc:sldLayoutMkLst>
          <pc:spChg chg="mod">
            <ac:chgData name="Thành Lâm" userId="92a4408bff7aa269" providerId="LiveId" clId="{739DC916-8416-47D5-AB5E-FE242A30F27B}" dt="2023-08-04T06:47:35.920" v="623"/>
            <ac:spMkLst>
              <pc:docMk/>
              <pc:sldMasterMk cId="4079827881" sldId="2147483720"/>
              <pc:sldLayoutMk cId="2872022233" sldId="2147483726"/>
              <ac:spMk id="2" creationId="{00000000-0000-0000-0000-000000000000}"/>
            </ac:spMkLst>
          </pc:spChg>
          <pc:spChg chg="mod">
            <ac:chgData name="Thành Lâm" userId="92a4408bff7aa269" providerId="LiveId" clId="{739DC916-8416-47D5-AB5E-FE242A30F27B}" dt="2023-08-04T06:47:35.920" v="623"/>
            <ac:spMkLst>
              <pc:docMk/>
              <pc:sldMasterMk cId="4079827881" sldId="2147483720"/>
              <pc:sldLayoutMk cId="2872022233" sldId="2147483726"/>
              <ac:spMk id="3" creationId="{00000000-0000-0000-0000-000000000000}"/>
            </ac:spMkLst>
          </pc:spChg>
          <pc:spChg chg="mod">
            <ac:chgData name="Thành Lâm" userId="92a4408bff7aa269" providerId="LiveId" clId="{739DC916-8416-47D5-AB5E-FE242A30F27B}" dt="2023-08-04T06:47:35.920" v="623"/>
            <ac:spMkLst>
              <pc:docMk/>
              <pc:sldMasterMk cId="4079827881" sldId="2147483720"/>
              <pc:sldLayoutMk cId="2872022233" sldId="2147483726"/>
              <ac:spMk id="4" creationId="{00000000-0000-0000-0000-000000000000}"/>
            </ac:spMkLst>
          </pc:spChg>
        </pc:sldLayoutChg>
        <pc:sldLayoutChg chg="modSp">
          <pc:chgData name="Thành Lâm" userId="92a4408bff7aa269" providerId="LiveId" clId="{739DC916-8416-47D5-AB5E-FE242A30F27B}" dt="2023-08-04T06:47:35.920" v="623"/>
          <pc:sldLayoutMkLst>
            <pc:docMk/>
            <pc:sldMasterMk cId="4079827881" sldId="2147483720"/>
            <pc:sldLayoutMk cId="551714521" sldId="2147483727"/>
          </pc:sldLayoutMkLst>
          <pc:spChg chg="mod">
            <ac:chgData name="Thành Lâm" userId="92a4408bff7aa269" providerId="LiveId" clId="{739DC916-8416-47D5-AB5E-FE242A30F27B}" dt="2023-08-04T06:47:35.920" v="623"/>
            <ac:spMkLst>
              <pc:docMk/>
              <pc:sldMasterMk cId="4079827881" sldId="2147483720"/>
              <pc:sldLayoutMk cId="551714521" sldId="2147483727"/>
              <ac:spMk id="2" creationId="{00000000-0000-0000-0000-000000000000}"/>
            </ac:spMkLst>
          </pc:spChg>
          <pc:spChg chg="mod">
            <ac:chgData name="Thành Lâm" userId="92a4408bff7aa269" providerId="LiveId" clId="{739DC916-8416-47D5-AB5E-FE242A30F27B}" dt="2023-08-04T06:47:35.920" v="623"/>
            <ac:spMkLst>
              <pc:docMk/>
              <pc:sldMasterMk cId="4079827881" sldId="2147483720"/>
              <pc:sldLayoutMk cId="551714521" sldId="2147483727"/>
              <ac:spMk id="3" creationId="{00000000-0000-0000-0000-000000000000}"/>
            </ac:spMkLst>
          </pc:spChg>
        </pc:sldLayoutChg>
        <pc:sldLayoutChg chg="modSp">
          <pc:chgData name="Thành Lâm" userId="92a4408bff7aa269" providerId="LiveId" clId="{739DC916-8416-47D5-AB5E-FE242A30F27B}" dt="2023-08-04T06:47:35.920" v="623"/>
          <pc:sldLayoutMkLst>
            <pc:docMk/>
            <pc:sldMasterMk cId="4079827881" sldId="2147483720"/>
            <pc:sldLayoutMk cId="3529963602" sldId="2147483728"/>
          </pc:sldLayoutMkLst>
          <pc:spChg chg="mod">
            <ac:chgData name="Thành Lâm" userId="92a4408bff7aa269" providerId="LiveId" clId="{739DC916-8416-47D5-AB5E-FE242A30F27B}" dt="2023-08-04T06:47:35.920" v="623"/>
            <ac:spMkLst>
              <pc:docMk/>
              <pc:sldMasterMk cId="4079827881" sldId="2147483720"/>
              <pc:sldLayoutMk cId="3529963602" sldId="2147483728"/>
              <ac:spMk id="2" creationId="{00000000-0000-0000-0000-000000000000}"/>
            </ac:spMkLst>
          </pc:spChg>
          <pc:spChg chg="mod">
            <ac:chgData name="Thành Lâm" userId="92a4408bff7aa269" providerId="LiveId" clId="{739DC916-8416-47D5-AB5E-FE242A30F27B}" dt="2023-08-04T06:47:35.920" v="623"/>
            <ac:spMkLst>
              <pc:docMk/>
              <pc:sldMasterMk cId="4079827881" sldId="2147483720"/>
              <pc:sldLayoutMk cId="3529963602" sldId="2147483728"/>
              <ac:spMk id="3" creationId="{00000000-0000-0000-0000-000000000000}"/>
            </ac:spMkLst>
          </pc:spChg>
          <pc:spChg chg="mod">
            <ac:chgData name="Thành Lâm" userId="92a4408bff7aa269" providerId="LiveId" clId="{739DC916-8416-47D5-AB5E-FE242A30F27B}" dt="2023-08-04T06:47:35.920" v="623"/>
            <ac:spMkLst>
              <pc:docMk/>
              <pc:sldMasterMk cId="4079827881" sldId="2147483720"/>
              <pc:sldLayoutMk cId="3529963602" sldId="2147483728"/>
              <ac:spMk id="4" creationId="{00000000-0000-0000-0000-000000000000}"/>
            </ac:spMkLst>
          </pc:spChg>
          <pc:spChg chg="mod">
            <ac:chgData name="Thành Lâm" userId="92a4408bff7aa269" providerId="LiveId" clId="{739DC916-8416-47D5-AB5E-FE242A30F27B}" dt="2023-08-04T06:47:35.920" v="623"/>
            <ac:spMkLst>
              <pc:docMk/>
              <pc:sldMasterMk cId="4079827881" sldId="2147483720"/>
              <pc:sldLayoutMk cId="3529963602" sldId="2147483728"/>
              <ac:spMk id="5" creationId="{00000000-0000-0000-0000-000000000000}"/>
            </ac:spMkLst>
          </pc:spChg>
          <pc:spChg chg="mod">
            <ac:chgData name="Thành Lâm" userId="92a4408bff7aa269" providerId="LiveId" clId="{739DC916-8416-47D5-AB5E-FE242A30F27B}" dt="2023-08-04T06:47:35.920" v="623"/>
            <ac:spMkLst>
              <pc:docMk/>
              <pc:sldMasterMk cId="4079827881" sldId="2147483720"/>
              <pc:sldLayoutMk cId="3529963602" sldId="2147483728"/>
              <ac:spMk id="6" creationId="{00000000-0000-0000-0000-000000000000}"/>
            </ac:spMkLst>
          </pc:spChg>
        </pc:sldLayoutChg>
        <pc:sldLayoutChg chg="modSp">
          <pc:chgData name="Thành Lâm" userId="92a4408bff7aa269" providerId="LiveId" clId="{739DC916-8416-47D5-AB5E-FE242A30F27B}" dt="2023-08-04T06:47:35.920" v="623"/>
          <pc:sldLayoutMkLst>
            <pc:docMk/>
            <pc:sldMasterMk cId="4079827881" sldId="2147483720"/>
            <pc:sldLayoutMk cId="2979027141" sldId="2147483729"/>
          </pc:sldLayoutMkLst>
          <pc:spChg chg="mod">
            <ac:chgData name="Thành Lâm" userId="92a4408bff7aa269" providerId="LiveId" clId="{739DC916-8416-47D5-AB5E-FE242A30F27B}" dt="2023-08-04T06:47:35.920" v="623"/>
            <ac:spMkLst>
              <pc:docMk/>
              <pc:sldMasterMk cId="4079827881" sldId="2147483720"/>
              <pc:sldLayoutMk cId="2979027141" sldId="2147483729"/>
              <ac:spMk id="2" creationId="{00000000-0000-0000-0000-000000000000}"/>
            </ac:spMkLst>
          </pc:spChg>
          <pc:spChg chg="mod">
            <ac:chgData name="Thành Lâm" userId="92a4408bff7aa269" providerId="LiveId" clId="{739DC916-8416-47D5-AB5E-FE242A30F27B}" dt="2023-08-04T06:47:35.920" v="623"/>
            <ac:spMkLst>
              <pc:docMk/>
              <pc:sldMasterMk cId="4079827881" sldId="2147483720"/>
              <pc:sldLayoutMk cId="2979027141" sldId="2147483729"/>
              <ac:spMk id="3" creationId="{00000000-0000-0000-0000-000000000000}"/>
            </ac:spMkLst>
          </pc:spChg>
          <pc:spChg chg="mod">
            <ac:chgData name="Thành Lâm" userId="92a4408bff7aa269" providerId="LiveId" clId="{739DC916-8416-47D5-AB5E-FE242A30F27B}" dt="2023-08-04T06:47:35.920" v="623"/>
            <ac:spMkLst>
              <pc:docMk/>
              <pc:sldMasterMk cId="4079827881" sldId="2147483720"/>
              <pc:sldLayoutMk cId="2979027141" sldId="2147483729"/>
              <ac:spMk id="4" creationId="{00000000-0000-0000-0000-000000000000}"/>
            </ac:spMkLst>
          </pc:spChg>
          <pc:spChg chg="mod">
            <ac:chgData name="Thành Lâm" userId="92a4408bff7aa269" providerId="LiveId" clId="{739DC916-8416-47D5-AB5E-FE242A30F27B}" dt="2023-08-04T06:47:35.920" v="623"/>
            <ac:spMkLst>
              <pc:docMk/>
              <pc:sldMasterMk cId="4079827881" sldId="2147483720"/>
              <pc:sldLayoutMk cId="2979027141" sldId="2147483729"/>
              <ac:spMk id="5" creationId="{00000000-0000-0000-0000-000000000000}"/>
            </ac:spMkLst>
          </pc:spChg>
          <pc:spChg chg="mod">
            <ac:chgData name="Thành Lâm" userId="92a4408bff7aa269" providerId="LiveId" clId="{739DC916-8416-47D5-AB5E-FE242A30F27B}" dt="2023-08-04T06:47:35.920" v="623"/>
            <ac:spMkLst>
              <pc:docMk/>
              <pc:sldMasterMk cId="4079827881" sldId="2147483720"/>
              <pc:sldLayoutMk cId="2979027141" sldId="2147483729"/>
              <ac:spMk id="6" creationId="{00000000-0000-0000-0000-000000000000}"/>
            </ac:spMkLst>
          </pc:spChg>
        </pc:sldLayoutChg>
        <pc:sldLayoutChg chg="modSp">
          <pc:chgData name="Thành Lâm" userId="92a4408bff7aa269" providerId="LiveId" clId="{739DC916-8416-47D5-AB5E-FE242A30F27B}" dt="2023-08-04T06:47:35.920" v="623"/>
          <pc:sldLayoutMkLst>
            <pc:docMk/>
            <pc:sldMasterMk cId="4079827881" sldId="2147483720"/>
            <pc:sldLayoutMk cId="3440259883" sldId="2147483730"/>
          </pc:sldLayoutMkLst>
          <pc:spChg chg="mod">
            <ac:chgData name="Thành Lâm" userId="92a4408bff7aa269" providerId="LiveId" clId="{739DC916-8416-47D5-AB5E-FE242A30F27B}" dt="2023-08-04T06:47:35.920" v="623"/>
            <ac:spMkLst>
              <pc:docMk/>
              <pc:sldMasterMk cId="4079827881" sldId="2147483720"/>
              <pc:sldLayoutMk cId="3440259883" sldId="2147483730"/>
              <ac:spMk id="2" creationId="{00000000-0000-0000-0000-000000000000}"/>
            </ac:spMkLst>
          </pc:spChg>
          <pc:spChg chg="mod">
            <ac:chgData name="Thành Lâm" userId="92a4408bff7aa269" providerId="LiveId" clId="{739DC916-8416-47D5-AB5E-FE242A30F27B}" dt="2023-08-04T06:47:35.920" v="623"/>
            <ac:spMkLst>
              <pc:docMk/>
              <pc:sldMasterMk cId="4079827881" sldId="2147483720"/>
              <pc:sldLayoutMk cId="3440259883" sldId="2147483730"/>
              <ac:spMk id="3" creationId="{00000000-0000-0000-0000-000000000000}"/>
            </ac:spMkLst>
          </pc:spChg>
          <pc:spChg chg="mod">
            <ac:chgData name="Thành Lâm" userId="92a4408bff7aa269" providerId="LiveId" clId="{739DC916-8416-47D5-AB5E-FE242A30F27B}" dt="2023-08-04T06:47:35.920" v="623"/>
            <ac:spMkLst>
              <pc:docMk/>
              <pc:sldMasterMk cId="4079827881" sldId="2147483720"/>
              <pc:sldLayoutMk cId="3440259883" sldId="2147483730"/>
              <ac:spMk id="4" creationId="{00000000-0000-0000-0000-000000000000}"/>
            </ac:spMkLst>
          </pc:spChg>
          <pc:spChg chg="mod">
            <ac:chgData name="Thành Lâm" userId="92a4408bff7aa269" providerId="LiveId" clId="{739DC916-8416-47D5-AB5E-FE242A30F27B}" dt="2023-08-04T06:47:35.920" v="623"/>
            <ac:spMkLst>
              <pc:docMk/>
              <pc:sldMasterMk cId="4079827881" sldId="2147483720"/>
              <pc:sldLayoutMk cId="3440259883" sldId="2147483730"/>
              <ac:spMk id="5" creationId="{00000000-0000-0000-0000-000000000000}"/>
            </ac:spMkLst>
          </pc:spChg>
        </pc:sldLayoutChg>
        <pc:sldLayoutChg chg="modSp">
          <pc:chgData name="Thành Lâm" userId="92a4408bff7aa269" providerId="LiveId" clId="{739DC916-8416-47D5-AB5E-FE242A30F27B}" dt="2023-08-04T06:47:35.920" v="623"/>
          <pc:sldLayoutMkLst>
            <pc:docMk/>
            <pc:sldMasterMk cId="4079827881" sldId="2147483720"/>
            <pc:sldLayoutMk cId="2148662145" sldId="2147483731"/>
          </pc:sldLayoutMkLst>
          <pc:spChg chg="mod">
            <ac:chgData name="Thành Lâm" userId="92a4408bff7aa269" providerId="LiveId" clId="{739DC916-8416-47D5-AB5E-FE242A30F27B}" dt="2023-08-04T06:47:35.920" v="623"/>
            <ac:spMkLst>
              <pc:docMk/>
              <pc:sldMasterMk cId="4079827881" sldId="2147483720"/>
              <pc:sldLayoutMk cId="2148662145" sldId="2147483731"/>
              <ac:spMk id="2" creationId="{00000000-0000-0000-0000-000000000000}"/>
            </ac:spMkLst>
          </pc:spChg>
          <pc:spChg chg="mod">
            <ac:chgData name="Thành Lâm" userId="92a4408bff7aa269" providerId="LiveId" clId="{739DC916-8416-47D5-AB5E-FE242A30F27B}" dt="2023-08-04T06:47:35.920" v="623"/>
            <ac:spMkLst>
              <pc:docMk/>
              <pc:sldMasterMk cId="4079827881" sldId="2147483720"/>
              <pc:sldLayoutMk cId="2148662145" sldId="2147483731"/>
              <ac:spMk id="3" creationId="{00000000-0000-0000-0000-000000000000}"/>
            </ac:spMkLst>
          </pc:spChg>
          <pc:spChg chg="mod">
            <ac:chgData name="Thành Lâm" userId="92a4408bff7aa269" providerId="LiveId" clId="{739DC916-8416-47D5-AB5E-FE242A30F27B}" dt="2023-08-04T06:47:35.920" v="623"/>
            <ac:spMkLst>
              <pc:docMk/>
              <pc:sldMasterMk cId="4079827881" sldId="2147483720"/>
              <pc:sldLayoutMk cId="2148662145" sldId="2147483731"/>
              <ac:spMk id="4" creationId="{00000000-0000-0000-0000-000000000000}"/>
            </ac:spMkLst>
          </pc:spChg>
          <pc:spChg chg="mod">
            <ac:chgData name="Thành Lâm" userId="92a4408bff7aa269" providerId="LiveId" clId="{739DC916-8416-47D5-AB5E-FE242A30F27B}" dt="2023-08-04T06:47:35.920" v="623"/>
            <ac:spMkLst>
              <pc:docMk/>
              <pc:sldMasterMk cId="4079827881" sldId="2147483720"/>
              <pc:sldLayoutMk cId="2148662145" sldId="2147483731"/>
              <ac:spMk id="5" creationId="{00000000-0000-0000-0000-000000000000}"/>
            </ac:spMkLst>
          </pc:spChg>
        </pc:sldLayoutChg>
        <pc:sldLayoutChg chg="modSp">
          <pc:chgData name="Thành Lâm" userId="92a4408bff7aa269" providerId="LiveId" clId="{739DC916-8416-47D5-AB5E-FE242A30F27B}" dt="2023-08-04T06:47:35.920" v="623"/>
          <pc:sldLayoutMkLst>
            <pc:docMk/>
            <pc:sldMasterMk cId="4079827881" sldId="2147483720"/>
            <pc:sldLayoutMk cId="3456700043" sldId="2147483732"/>
          </pc:sldLayoutMkLst>
          <pc:spChg chg="mod">
            <ac:chgData name="Thành Lâm" userId="92a4408bff7aa269" providerId="LiveId" clId="{739DC916-8416-47D5-AB5E-FE242A30F27B}" dt="2023-08-04T06:47:35.920" v="623"/>
            <ac:spMkLst>
              <pc:docMk/>
              <pc:sldMasterMk cId="4079827881" sldId="2147483720"/>
              <pc:sldLayoutMk cId="3456700043" sldId="2147483732"/>
              <ac:spMk id="3" creationId="{00000000-0000-0000-0000-000000000000}"/>
            </ac:spMkLst>
          </pc:spChg>
          <pc:spChg chg="mod">
            <ac:chgData name="Thành Lâm" userId="92a4408bff7aa269" providerId="LiveId" clId="{739DC916-8416-47D5-AB5E-FE242A30F27B}" dt="2023-08-04T06:47:35.920" v="623"/>
            <ac:spMkLst>
              <pc:docMk/>
              <pc:sldMasterMk cId="4079827881" sldId="2147483720"/>
              <pc:sldLayoutMk cId="3456700043" sldId="2147483732"/>
              <ac:spMk id="4" creationId="{00000000-0000-0000-0000-000000000000}"/>
            </ac:spMkLst>
          </pc:spChg>
          <pc:spChg chg="mod">
            <ac:chgData name="Thành Lâm" userId="92a4408bff7aa269" providerId="LiveId" clId="{739DC916-8416-47D5-AB5E-FE242A30F27B}" dt="2023-08-04T06:47:35.920" v="623"/>
            <ac:spMkLst>
              <pc:docMk/>
              <pc:sldMasterMk cId="4079827881" sldId="2147483720"/>
              <pc:sldLayoutMk cId="3456700043" sldId="2147483732"/>
              <ac:spMk id="5" creationId="{00000000-0000-0000-0000-000000000000}"/>
            </ac:spMkLst>
          </pc:spChg>
        </pc:sldLayoutChg>
        <pc:sldLayoutChg chg="modSp">
          <pc:chgData name="Thành Lâm" userId="92a4408bff7aa269" providerId="LiveId" clId="{739DC916-8416-47D5-AB5E-FE242A30F27B}" dt="2023-08-04T06:47:35.920" v="623"/>
          <pc:sldLayoutMkLst>
            <pc:docMk/>
            <pc:sldMasterMk cId="4079827881" sldId="2147483720"/>
            <pc:sldLayoutMk cId="80714354" sldId="2147483736"/>
          </pc:sldLayoutMkLst>
          <pc:spChg chg="mod">
            <ac:chgData name="Thành Lâm" userId="92a4408bff7aa269" providerId="LiveId" clId="{739DC916-8416-47D5-AB5E-FE242A30F27B}" dt="2023-08-04T06:47:35.920" v="623"/>
            <ac:spMkLst>
              <pc:docMk/>
              <pc:sldMasterMk cId="4079827881" sldId="2147483720"/>
              <pc:sldLayoutMk cId="80714354" sldId="2147483736"/>
              <ac:spMk id="3" creationId="{00000000-0000-0000-0000-000000000000}"/>
            </ac:spMkLst>
          </pc:spChg>
          <pc:spChg chg="mod">
            <ac:chgData name="Thành Lâm" userId="92a4408bff7aa269" providerId="LiveId" clId="{739DC916-8416-47D5-AB5E-FE242A30F27B}" dt="2023-08-04T06:47:35.920" v="623"/>
            <ac:spMkLst>
              <pc:docMk/>
              <pc:sldMasterMk cId="4079827881" sldId="2147483720"/>
              <pc:sldLayoutMk cId="80714354" sldId="2147483736"/>
              <ac:spMk id="4" creationId="{00000000-0000-0000-0000-000000000000}"/>
            </ac:spMkLst>
          </pc:spChg>
          <pc:spChg chg="mod">
            <ac:chgData name="Thành Lâm" userId="92a4408bff7aa269" providerId="LiveId" clId="{739DC916-8416-47D5-AB5E-FE242A30F27B}" dt="2023-08-04T06:47:35.920" v="623"/>
            <ac:spMkLst>
              <pc:docMk/>
              <pc:sldMasterMk cId="4079827881" sldId="2147483720"/>
              <pc:sldLayoutMk cId="80714354" sldId="2147483736"/>
              <ac:spMk id="5" creationId="{00000000-0000-0000-0000-000000000000}"/>
            </ac:spMkLst>
          </pc:spChg>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10.10.4.82\p_phantich\Team%20KTVM%20&amp;%20TTCK\B&#225;o%20c&#225;o%20Kinh%20T&#7871;%20V&#297;%20M&#244;\N&#259;m%202025\Th&#225;ng%2012\Macro%20data%20-%20T12-%20Vi&#7879;t-d&#7883;ch.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10.10.4.82\p_phantich\Team%20KTVM%20&amp;%20TTCK\B&#225;o%20c&#225;o%20Kinh%20T&#7871;%20V&#297;%20M&#244;\N&#259;m%202025\Th&#225;ng%2012\Macro%20data%20-%20T12-%20Vi&#7879;t-d&#7883;ch.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https://d.docs.live.net/42C97AC3E31A37E8/Microsoft%20Teams%20Chat%20Files/Macro%20data%20-%20T12-%20Vi&#7879;t-d&#7883;ch.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https://d.docs.live.net/42C97AC3E31A37E8/Microsoft%20Teams%20Chat%20Files/Macro%20data%20-%20T12-%20Vi&#7879;t-d&#7883;ch.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https://d.docs.live.net/42C97AC3E31A37E8/Microsoft%20Teams%20Chat%20Files/Macro%20data%20-%20T12-%20Vi&#7879;t-d&#7883;ch.xlsx" TargetMode="External"/><Relationship Id="rId2" Type="http://schemas.microsoft.com/office/2011/relationships/chartColorStyle" Target="colors1.xml"/><Relationship Id="rId1" Type="http://schemas.microsoft.com/office/2011/relationships/chartStyle" Target="style1.xml"/></Relationships>
</file>

<file path=ppt/charts/_rels/chart14.xml.rels><?xml version="1.0" encoding="UTF-8" standalone="yes"?>
<Relationships xmlns="http://schemas.openxmlformats.org/package/2006/relationships"><Relationship Id="rId1" Type="http://schemas.openxmlformats.org/officeDocument/2006/relationships/oleObject" Target="https://d.docs.live.net/42C97AC3E31A37E8/Microsoft%20Teams%20Chat%20Files/Macro%20data%20-%20T12-%20Vi&#7879;t-d&#7883;ch.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https://d.docs.live.net/42C97AC3E31A37E8/Microsoft%20Teams%20Chat%20Files/Macro%20data%20-%20T12-%20Vi&#7879;t-d&#7883;ch.xlsx"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file:///\\10.10.4.82\p_phantich\Team%20KTVM%20&amp;%20TTCK\B&#225;o%20c&#225;o%20Kinh%20T&#7871;%20V&#297;%20M&#244;\N&#259;m%202025\Th&#225;ng%2012\Macro%20data%20-%20T12-%20Vi&#7879;t-d&#7883;ch.xlsx" TargetMode="External"/><Relationship Id="rId2" Type="http://schemas.microsoft.com/office/2011/relationships/chartColorStyle" Target="colors2.xml"/><Relationship Id="rId1" Type="http://schemas.microsoft.com/office/2011/relationships/chartStyle" Target="style2.xml"/></Relationships>
</file>

<file path=ppt/charts/_rels/chart17.xml.rels><?xml version="1.0" encoding="UTF-8" standalone="yes"?>
<Relationships xmlns="http://schemas.openxmlformats.org/package/2006/relationships"><Relationship Id="rId3" Type="http://schemas.openxmlformats.org/officeDocument/2006/relationships/oleObject" Target="https://d.docs.live.net/42C97AC3E31A37E8/Microsoft%20Teams%20Chat%20Files/Macro%20data%20-%20T12-%20Vi&#7879;t-d&#7883;ch.xlsx" TargetMode="External"/><Relationship Id="rId2" Type="http://schemas.microsoft.com/office/2011/relationships/chartColorStyle" Target="colors3.xml"/><Relationship Id="rId1" Type="http://schemas.microsoft.com/office/2011/relationships/chartStyle" Target="style3.xml"/></Relationships>
</file>

<file path=ppt/charts/_rels/chart18.xml.rels><?xml version="1.0" encoding="UTF-8" standalone="yes"?>
<Relationships xmlns="http://schemas.openxmlformats.org/package/2006/relationships"><Relationship Id="rId1" Type="http://schemas.openxmlformats.org/officeDocument/2006/relationships/oleObject" Target="https://d.docs.live.net/42C97AC3E31A37E8/Microsoft%20Teams%20Chat%20Files/Macro%20data%20-%20T12-%20Vi&#7879;t-d&#7883;ch.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https://d.docs.live.net/42C97AC3E31A37E8/Microsoft%20Teams%20Chat%20Files/Macro%20data%20-%20T12-%20Vi&#7879;t-d&#7883;ch.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10.10.4.82\p_phantich\Team%20KTVM%20&amp;%20TTCK\B&#225;o%20c&#225;o%20Kinh%20T&#7871;%20V&#297;%20M&#244;\N&#259;m%202025\Th&#225;ng%2012\Macro%20data%20-%20T12-%20Vi&#7879;t-d&#7883;ch.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10.10.4.82\p_phantich\Team%20KTVM%20&amp;%20TTCK\B&#225;o%20c&#225;o%20Kinh%20T&#7871;%20V&#297;%20M&#244;\N&#259;m%202025\Th&#225;ng%2012\Macro%20data%20-%20T12-%20Vi&#7879;t-d&#7883;ch.xlsx" TargetMode="External"/></Relationships>
</file>

<file path=ppt/charts/_rels/chart21.xml.rels><?xml version="1.0" encoding="UTF-8" standalone="yes"?>
<Relationships xmlns="http://schemas.openxmlformats.org/package/2006/relationships"><Relationship Id="rId3" Type="http://schemas.openxmlformats.org/officeDocument/2006/relationships/oleObject" Target="https://d.docs.live.net/42C97AC3E31A37E8/Microsoft%20Teams%20Chat%20Files/B&#225;o%20c&#225;o%20t&#7927;%20gi&#225;%20(31.12.25)-d&#7883;ch.xlsx" TargetMode="External"/><Relationship Id="rId2" Type="http://schemas.microsoft.com/office/2011/relationships/chartColorStyle" Target="colors4.xml"/><Relationship Id="rId1" Type="http://schemas.microsoft.com/office/2011/relationships/chartStyle" Target="style4.xml"/></Relationships>
</file>

<file path=ppt/charts/_rels/chart22.xml.rels><?xml version="1.0" encoding="UTF-8" standalone="yes"?>
<Relationships xmlns="http://schemas.openxmlformats.org/package/2006/relationships"><Relationship Id="rId3" Type="http://schemas.openxmlformats.org/officeDocument/2006/relationships/oleObject" Target="https://d.docs.live.net/42C97AC3E31A37E8/Microsoft%20Teams%20Chat%20Files/Th&#7883;%20tr&#432;&#7901;ng%20m&#7903;%20(31.12.25)-d&#7883;ch.xlsx" TargetMode="External"/><Relationship Id="rId2" Type="http://schemas.microsoft.com/office/2011/relationships/chartColorStyle" Target="colors5.xml"/><Relationship Id="rId1" Type="http://schemas.microsoft.com/office/2011/relationships/chartStyle" Target="style5.xml"/></Relationships>
</file>

<file path=ppt/charts/_rels/chart23.xml.rels><?xml version="1.0" encoding="UTF-8" standalone="yes"?>
<Relationships xmlns="http://schemas.openxmlformats.org/package/2006/relationships"><Relationship Id="rId3" Type="http://schemas.openxmlformats.org/officeDocument/2006/relationships/oleObject" Target="https://d.docs.live.net/42C97AC3E31A37E8/Microsoft%20Teams%20Chat%20Files/Th&#7883;%20tr&#432;&#7901;ng%20m&#7903;%20(31.12.25)-d&#7883;ch.xlsx" TargetMode="External"/><Relationship Id="rId2" Type="http://schemas.microsoft.com/office/2011/relationships/chartColorStyle" Target="colors6.xml"/><Relationship Id="rId1" Type="http://schemas.microsoft.com/office/2011/relationships/chartStyle" Target="style6.xml"/></Relationships>
</file>

<file path=ppt/charts/_rels/chart24.xml.rels><?xml version="1.0" encoding="UTF-8" standalone="yes"?>
<Relationships xmlns="http://schemas.openxmlformats.org/package/2006/relationships"><Relationship Id="rId3" Type="http://schemas.openxmlformats.org/officeDocument/2006/relationships/oleObject" Target="file:///\\10.10.4.82\p_phantich\Team%20KTVM%20&amp;%20TTCK\B&#225;o%20c&#225;o%20Kinh%20T&#7871;%20V&#297;%20M&#244;\N&#259;m%202025\Th&#225;ng%2012\B&#225;o%20c&#225;o%20t&#7927;%20gi&#225;%20(31.12.25)-d&#7883;ch.xlsx" TargetMode="External"/><Relationship Id="rId2" Type="http://schemas.microsoft.com/office/2011/relationships/chartColorStyle" Target="colors7.xml"/><Relationship Id="rId1" Type="http://schemas.microsoft.com/office/2011/relationships/chartStyle" Target="style7.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ngocbth.VNCS2018\Downloads\B&#225;o%20c&#225;o%20t&#7927;%20gi&#225;%20(31.12.25)-d&#7883;ch.xlsx" TargetMode="External"/><Relationship Id="rId2" Type="http://schemas.microsoft.com/office/2011/relationships/chartColorStyle" Target="colors8.xml"/><Relationship Id="rId1" Type="http://schemas.microsoft.com/office/2011/relationships/chartStyle" Target="style8.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ngocbth.VNCS2018\Downloads\Th&#7883;%20tr&#432;&#7901;ng%20m&#7903;%20(31.12.25)-d&#7883;ch.xlsx" TargetMode="External"/><Relationship Id="rId2" Type="http://schemas.microsoft.com/office/2011/relationships/chartColorStyle" Target="colors9.xml"/><Relationship Id="rId1" Type="http://schemas.microsoft.com/office/2011/relationships/chartStyle" Target="style9.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ngocbth.VNCS2018\Downloads\Macro%20data%20-%20T12-%20Vi&#7879;t-d&#7883;ch.xlsx" TargetMode="External"/><Relationship Id="rId2" Type="http://schemas.microsoft.com/office/2011/relationships/chartColorStyle" Target="colors10.xml"/><Relationship Id="rId1" Type="http://schemas.microsoft.com/office/2011/relationships/chartStyle" Target="style10.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ngocbth.VNCS2018\Downloads\Macro%20data%20-%20T12-%20Vi&#7879;t-d&#7883;ch.xlsx" TargetMode="External"/><Relationship Id="rId2" Type="http://schemas.microsoft.com/office/2011/relationships/chartColorStyle" Target="colors11.xml"/><Relationship Id="rId1" Type="http://schemas.microsoft.com/office/2011/relationships/chartStyle" Target="style11.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ngocbth.VNCS2018\Downloads\Macro%20data%20-%20T12-%20Vi&#7879;t-d&#7883;ch.xlsx" TargetMode="External"/><Relationship Id="rId2" Type="http://schemas.microsoft.com/office/2011/relationships/chartColorStyle" Target="colors12.xml"/><Relationship Id="rId1" Type="http://schemas.microsoft.com/office/2011/relationships/chartStyle" Target="style12.xml"/></Relationships>
</file>

<file path=ppt/charts/_rels/chart3.xml.rels><?xml version="1.0" encoding="UTF-8" standalone="yes"?>
<Relationships xmlns="http://schemas.openxmlformats.org/package/2006/relationships"><Relationship Id="rId1" Type="http://schemas.openxmlformats.org/officeDocument/2006/relationships/oleObject" Target="https://d.docs.live.net/42C97AC3E31A37E8/Microsoft%20Teams%20Chat%20Files/Macro%20data%20-%20T12-%20Vi&#7879;t-d&#7883;ch.xlsx" TargetMode="External"/></Relationships>
</file>

<file path=ppt/charts/_rels/chart30.xml.rels><?xml version="1.0" encoding="UTF-8" standalone="yes"?>
<Relationships xmlns="http://schemas.openxmlformats.org/package/2006/relationships"><Relationship Id="rId3" Type="http://schemas.openxmlformats.org/officeDocument/2006/relationships/oleObject" Target="file:///\\10.10.4.82\p_phantich\Team%20KTVM%20&amp;%20TTCK\B&#225;o%20c&#225;o%20Kinh%20T&#7871;%20V&#297;%20M&#244;\N&#259;m%202025\Th&#225;ng%2012\B&#225;o%20c&#225;o%20t&#7927;%20gi&#225;%20(31.12.25)-d&#7883;ch.xlsx" TargetMode="External"/><Relationship Id="rId2" Type="http://schemas.microsoft.com/office/2011/relationships/chartColorStyle" Target="colors13.xml"/><Relationship Id="rId1" Type="http://schemas.microsoft.com/office/2011/relationships/chartStyle" Target="style13.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ngocbth.VNCS2018\Downloads\B&#225;o%20c&#225;o%20t&#7927;%20gi&#225;%20(31.12.25)-d&#7883;ch.xlsx" TargetMode="External"/><Relationship Id="rId2" Type="http://schemas.microsoft.com/office/2011/relationships/chartColorStyle" Target="colors14.xml"/><Relationship Id="rId1" Type="http://schemas.microsoft.com/office/2011/relationships/chartStyle" Target="style14.xml"/></Relationships>
</file>

<file path=ppt/charts/_rels/chart32.xml.rels><?xml version="1.0" encoding="UTF-8" standalone="yes"?>
<Relationships xmlns="http://schemas.openxmlformats.org/package/2006/relationships"><Relationship Id="rId3" Type="http://schemas.openxmlformats.org/officeDocument/2006/relationships/oleObject" Target="file:///\\10.10.4.82\p_phantich\Team%20KTVM%20&amp;%20TTCK\B&#225;o%20c&#225;o%20Kinh%20T&#7871;%20V&#297;%20M&#244;\N&#259;m%202025\Th&#225;ng%2012\B&#225;o%20c&#225;o%20t&#7927;%20gi&#225;%20(31.12.25)-d&#7883;ch.xlsx" TargetMode="External"/><Relationship Id="rId2" Type="http://schemas.microsoft.com/office/2011/relationships/chartColorStyle" Target="colors15.xml"/><Relationship Id="rId1" Type="http://schemas.microsoft.com/office/2011/relationships/chartStyle" Target="style15.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ngocbth.VNCS2018\Downloads\B&#225;o%20c&#225;o%20t&#7927;%20gi&#225;%20(31.12.25)-d&#7883;ch.xlsx" TargetMode="External"/><Relationship Id="rId2" Type="http://schemas.microsoft.com/office/2011/relationships/chartColorStyle" Target="colors16.xml"/><Relationship Id="rId1" Type="http://schemas.microsoft.com/office/2011/relationships/chartStyle" Target="style16.xml"/></Relationships>
</file>

<file path=ppt/charts/_rels/chart34.xml.rels><?xml version="1.0" encoding="UTF-8" standalone="yes"?>
<Relationships xmlns="http://schemas.openxmlformats.org/package/2006/relationships"><Relationship Id="rId1" Type="http://schemas.openxmlformats.org/officeDocument/2006/relationships/oleObject" Target="file:///\\10.10.4.82\p_phantich\Team%20KTVM%20&amp;%20TTCK\B&#225;o%20c&#225;o%20Kinh%20T&#7871;%20V&#297;%20M&#244;\N&#259;m%202025\Th&#225;ng%2012\Macro%20data%20-%20T12-%20Vi&#7879;t-d&#7883;ch.xlsx" TargetMode="External"/></Relationships>
</file>

<file path=ppt/charts/_rels/chart35.xml.rels><?xml version="1.0" encoding="UTF-8" standalone="yes"?>
<Relationships xmlns="http://schemas.openxmlformats.org/package/2006/relationships"><Relationship Id="rId3" Type="http://schemas.openxmlformats.org/officeDocument/2006/relationships/oleObject" Target="file:///\\10.10.4.82\p_phantich\Team%20KTVM%20&amp;%20TTCK\B&#225;o%20c&#225;o%20Kinh%20T&#7871;%20V&#297;%20M&#244;\N&#259;m%202025\Th&#225;ng%2012\Macro%20data%20-%20T12-%20Vi&#7879;t-d&#7883;ch.xlsx" TargetMode="External"/><Relationship Id="rId2" Type="http://schemas.microsoft.com/office/2011/relationships/chartColorStyle" Target="colors17.xml"/><Relationship Id="rId1" Type="http://schemas.microsoft.com/office/2011/relationships/chartStyle" Target="style17.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ngocbth.VNCS2018\Downloads\Macro%20data%20-%20T12-%20Vi&#7879;t-d&#7883;ch.xlsx" TargetMode="External"/><Relationship Id="rId2" Type="http://schemas.microsoft.com/office/2011/relationships/chartColorStyle" Target="colors18.xml"/><Relationship Id="rId1" Type="http://schemas.microsoft.com/office/2011/relationships/chartStyle" Target="style18.xml"/></Relationships>
</file>

<file path=ppt/charts/_rels/chart37.xml.rels><?xml version="1.0" encoding="UTF-8" standalone="yes"?>
<Relationships xmlns="http://schemas.openxmlformats.org/package/2006/relationships"><Relationship Id="rId3" Type="http://schemas.openxmlformats.org/officeDocument/2006/relationships/oleObject" Target="file:///\\10.10.4.82\p_phantich\Team%20KTVM%20&amp;%20TTCK\B&#225;o%20c&#225;o%20Kinh%20T&#7871;%20V&#297;%20M&#244;\N&#259;m%202025\Th&#225;ng%2012\B&#225;o%20c&#225;o%20t&#7927;%20gi&#225;%20(31.12.25)-d&#7883;ch.xlsx" TargetMode="External"/><Relationship Id="rId2" Type="http://schemas.microsoft.com/office/2011/relationships/chartColorStyle" Target="colors19.xml"/><Relationship Id="rId1" Type="http://schemas.microsoft.com/office/2011/relationships/chartStyle" Target="style19.xml"/></Relationships>
</file>

<file path=ppt/charts/_rels/chart4.xml.rels><?xml version="1.0" encoding="UTF-8" standalone="yes"?>
<Relationships xmlns="http://schemas.openxmlformats.org/package/2006/relationships"><Relationship Id="rId1" Type="http://schemas.openxmlformats.org/officeDocument/2006/relationships/oleObject" Target="https://d.docs.live.net/42C97AC3E31A37E8/Microsoft%20Teams%20Chat%20Files/Macro%20data%20-%20T12-%20Vi&#7879;t-d&#7883;ch.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d.docs.live.net/42C97AC3E31A37E8/Microsoft%20Teams%20Chat%20Files/Macro%20data%20-%20T12-%20Vi&#7879;t-d&#7883;ch.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10.10.4.82\p_phantich\Team%20KTVM%20&amp;%20TTCK\B&#225;o%20c&#225;o%20Kinh%20T&#7871;%20V&#297;%20M&#244;\N&#259;m%202025\Th&#225;ng%2012\Macro%20data%20-%20T12-%20Vi&#7879;t-d&#7883;ch.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10.10.4.82\p_phantich\Team%20KTVM%20&amp;%20TTCK\B&#225;o%20c&#225;o%20Kinh%20T&#7871;%20V&#297;%20M&#244;\N&#259;m%202025\Th&#225;ng%2012\Macro%20data%20-%20T12-%20Vi&#7879;t-d&#7883;ch.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10.10.4.82\p_phantich\Team%20KTVM%20&amp;%20TTCK\B&#225;o%20c&#225;o%20Kinh%20T&#7871;%20V&#297;%20M&#244;\N&#259;m%202025\Th&#225;ng%2012\Macro%20data%20-%20T12-%20Vi&#7879;t-d&#7883;ch.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10.10.4.82\p_phantich\Team%20KTVM%20&amp;%20TTCK\B&#225;o%20c&#225;o%20Kinh%20T&#7871;%20V&#297;%20M&#244;\N&#259;m%202025\Th&#225;ng%2012\Macro%20data%20-%20T12-%20Vi&#7879;t-d&#7883;c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en-US"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vi-VN" dirty="0"/>
              <a:t>GDP</a:t>
            </a:r>
            <a:r>
              <a:rPr lang="zh-CN" altLang="en-US" dirty="0"/>
              <a:t>季度增长</a:t>
            </a:r>
            <a:r>
              <a:rPr lang="en-US" dirty="0"/>
              <a:t> </a:t>
            </a:r>
            <a:r>
              <a:rPr lang="vi-VN" dirty="0"/>
              <a:t>(YoY)</a:t>
            </a:r>
          </a:p>
        </c:rich>
      </c:tx>
      <c:overlay val="0"/>
    </c:title>
    <c:autoTitleDeleted val="0"/>
    <c:plotArea>
      <c:layout>
        <c:manualLayout>
          <c:layoutTarget val="inner"/>
          <c:xMode val="edge"/>
          <c:yMode val="edge"/>
          <c:x val="8.8541666666666671E-2"/>
          <c:y val="0.19091127824631673"/>
          <c:w val="0.87326388888888884"/>
          <c:h val="0.72718891303854727"/>
        </c:manualLayout>
      </c:layout>
      <c:barChart>
        <c:barDir val="col"/>
        <c:grouping val="clustered"/>
        <c:varyColors val="1"/>
        <c:ser>
          <c:idx val="0"/>
          <c:order val="0"/>
          <c:spPr>
            <a:solidFill>
              <a:srgbClr val="2323FF"/>
            </a:solidFill>
            <a:ln cmpd="sng">
              <a:noFill/>
            </a:ln>
          </c:spPr>
          <c:invertIfNegative val="1"/>
          <c:dPt>
            <c:idx val="0"/>
            <c:invertIfNegative val="1"/>
            <c:bubble3D val="0"/>
            <c:extLst>
              <c:ext xmlns:c16="http://schemas.microsoft.com/office/drawing/2014/chart" uri="{C3380CC4-5D6E-409C-BE32-E72D297353CC}">
                <c16:uniqueId val="{00000000-0ABE-4426-B469-BFB5DBCAE6AE}"/>
              </c:ext>
            </c:extLst>
          </c:dPt>
          <c:dPt>
            <c:idx val="1"/>
            <c:invertIfNegative val="1"/>
            <c:bubble3D val="0"/>
            <c:extLst>
              <c:ext xmlns:c16="http://schemas.microsoft.com/office/drawing/2014/chart" uri="{C3380CC4-5D6E-409C-BE32-E72D297353CC}">
                <c16:uniqueId val="{00000001-0ABE-4426-B469-BFB5DBCAE6AE}"/>
              </c:ext>
            </c:extLst>
          </c:dPt>
          <c:dPt>
            <c:idx val="2"/>
            <c:invertIfNegative val="1"/>
            <c:bubble3D val="0"/>
            <c:extLst>
              <c:ext xmlns:c16="http://schemas.microsoft.com/office/drawing/2014/chart" uri="{C3380CC4-5D6E-409C-BE32-E72D297353CC}">
                <c16:uniqueId val="{00000002-0ABE-4426-B469-BFB5DBCAE6AE}"/>
              </c:ext>
            </c:extLst>
          </c:dPt>
          <c:dPt>
            <c:idx val="3"/>
            <c:invertIfNegative val="1"/>
            <c:bubble3D val="0"/>
            <c:extLst>
              <c:ext xmlns:c16="http://schemas.microsoft.com/office/drawing/2014/chart" uri="{C3380CC4-5D6E-409C-BE32-E72D297353CC}">
                <c16:uniqueId val="{00000003-0ABE-4426-B469-BFB5DBCAE6AE}"/>
              </c:ext>
            </c:extLst>
          </c:dPt>
          <c:dPt>
            <c:idx val="4"/>
            <c:invertIfNegative val="1"/>
            <c:bubble3D val="0"/>
            <c:extLst>
              <c:ext xmlns:c16="http://schemas.microsoft.com/office/drawing/2014/chart" uri="{C3380CC4-5D6E-409C-BE32-E72D297353CC}">
                <c16:uniqueId val="{00000004-0ABE-4426-B469-BFB5DBCAE6AE}"/>
              </c:ext>
            </c:extLst>
          </c:dPt>
          <c:dPt>
            <c:idx val="5"/>
            <c:invertIfNegative val="1"/>
            <c:bubble3D val="0"/>
            <c:extLst>
              <c:ext xmlns:c16="http://schemas.microsoft.com/office/drawing/2014/chart" uri="{C3380CC4-5D6E-409C-BE32-E72D297353CC}">
                <c16:uniqueId val="{00000005-0ABE-4426-B469-BFB5DBCAE6AE}"/>
              </c:ext>
            </c:extLst>
          </c:dPt>
          <c:dPt>
            <c:idx val="6"/>
            <c:invertIfNegative val="1"/>
            <c:bubble3D val="0"/>
            <c:extLst>
              <c:ext xmlns:c16="http://schemas.microsoft.com/office/drawing/2014/chart" uri="{C3380CC4-5D6E-409C-BE32-E72D297353CC}">
                <c16:uniqueId val="{00000006-0ABE-4426-B469-BFB5DBCAE6AE}"/>
              </c:ext>
            </c:extLst>
          </c:dPt>
          <c:dPt>
            <c:idx val="7"/>
            <c:invertIfNegative val="1"/>
            <c:bubble3D val="0"/>
            <c:extLst>
              <c:ext xmlns:c16="http://schemas.microsoft.com/office/drawing/2014/chart" uri="{C3380CC4-5D6E-409C-BE32-E72D297353CC}">
                <c16:uniqueId val="{00000007-0ABE-4426-B469-BFB5DBCAE6AE}"/>
              </c:ext>
            </c:extLst>
          </c:dPt>
          <c:dPt>
            <c:idx val="8"/>
            <c:invertIfNegative val="1"/>
            <c:bubble3D val="0"/>
            <c:extLst>
              <c:ext xmlns:c16="http://schemas.microsoft.com/office/drawing/2014/chart" uri="{C3380CC4-5D6E-409C-BE32-E72D297353CC}">
                <c16:uniqueId val="{00000008-0ABE-4426-B469-BFB5DBCAE6AE}"/>
              </c:ext>
            </c:extLst>
          </c:dPt>
          <c:dPt>
            <c:idx val="9"/>
            <c:invertIfNegative val="1"/>
            <c:bubble3D val="0"/>
            <c:extLst>
              <c:ext xmlns:c16="http://schemas.microsoft.com/office/drawing/2014/chart" uri="{C3380CC4-5D6E-409C-BE32-E72D297353CC}">
                <c16:uniqueId val="{00000009-0ABE-4426-B469-BFB5DBCAE6AE}"/>
              </c:ext>
            </c:extLst>
          </c:dPt>
          <c:dPt>
            <c:idx val="10"/>
            <c:invertIfNegative val="1"/>
            <c:bubble3D val="0"/>
            <c:extLst>
              <c:ext xmlns:c16="http://schemas.microsoft.com/office/drawing/2014/chart" uri="{C3380CC4-5D6E-409C-BE32-E72D297353CC}">
                <c16:uniqueId val="{0000000A-0ABE-4426-B469-BFB5DBCAE6AE}"/>
              </c:ext>
            </c:extLst>
          </c:dPt>
          <c:dPt>
            <c:idx val="11"/>
            <c:invertIfNegative val="1"/>
            <c:bubble3D val="0"/>
            <c:extLst>
              <c:ext xmlns:c16="http://schemas.microsoft.com/office/drawing/2014/chart" uri="{C3380CC4-5D6E-409C-BE32-E72D297353CC}">
                <c16:uniqueId val="{0000000B-0ABE-4426-B469-BFB5DBCAE6AE}"/>
              </c:ext>
            </c:extLst>
          </c:dPt>
          <c:dPt>
            <c:idx val="12"/>
            <c:invertIfNegative val="1"/>
            <c:bubble3D val="0"/>
            <c:extLst>
              <c:ext xmlns:c16="http://schemas.microsoft.com/office/drawing/2014/chart" uri="{C3380CC4-5D6E-409C-BE32-E72D297353CC}">
                <c16:uniqueId val="{0000000C-0ABE-4426-B469-BFB5DBCAE6AE}"/>
              </c:ext>
            </c:extLst>
          </c:dPt>
          <c:dPt>
            <c:idx val="13"/>
            <c:invertIfNegative val="1"/>
            <c:bubble3D val="0"/>
            <c:extLst>
              <c:ext xmlns:c16="http://schemas.microsoft.com/office/drawing/2014/chart" uri="{C3380CC4-5D6E-409C-BE32-E72D297353CC}">
                <c16:uniqueId val="{0000000D-0ABE-4426-B469-BFB5DBCAE6AE}"/>
              </c:ext>
            </c:extLst>
          </c:dPt>
          <c:dPt>
            <c:idx val="14"/>
            <c:invertIfNegative val="1"/>
            <c:bubble3D val="0"/>
            <c:extLst>
              <c:ext xmlns:c16="http://schemas.microsoft.com/office/drawing/2014/chart" uri="{C3380CC4-5D6E-409C-BE32-E72D297353CC}">
                <c16:uniqueId val="{0000000E-0ABE-4426-B469-BFB5DBCAE6AE}"/>
              </c:ext>
            </c:extLst>
          </c:dPt>
          <c:dPt>
            <c:idx val="15"/>
            <c:invertIfNegative val="1"/>
            <c:bubble3D val="0"/>
            <c:extLst>
              <c:ext xmlns:c16="http://schemas.microsoft.com/office/drawing/2014/chart" uri="{C3380CC4-5D6E-409C-BE32-E72D297353CC}">
                <c16:uniqueId val="{0000000F-0ABE-4426-B469-BFB5DBCAE6AE}"/>
              </c:ext>
            </c:extLst>
          </c:dPt>
          <c:dPt>
            <c:idx val="16"/>
            <c:invertIfNegative val="1"/>
            <c:bubble3D val="0"/>
            <c:extLst>
              <c:ext xmlns:c16="http://schemas.microsoft.com/office/drawing/2014/chart" uri="{C3380CC4-5D6E-409C-BE32-E72D297353CC}">
                <c16:uniqueId val="{00000010-0ABE-4426-B469-BFB5DBCAE6AE}"/>
              </c:ext>
            </c:extLst>
          </c:dPt>
          <c:dPt>
            <c:idx val="17"/>
            <c:invertIfNegative val="1"/>
            <c:bubble3D val="0"/>
            <c:extLst>
              <c:ext xmlns:c16="http://schemas.microsoft.com/office/drawing/2014/chart" uri="{C3380CC4-5D6E-409C-BE32-E72D297353CC}">
                <c16:uniqueId val="{00000011-0ABE-4426-B469-BFB5DBCAE6AE}"/>
              </c:ext>
            </c:extLst>
          </c:dPt>
          <c:dPt>
            <c:idx val="18"/>
            <c:invertIfNegative val="1"/>
            <c:bubble3D val="0"/>
            <c:extLst>
              <c:ext xmlns:c16="http://schemas.microsoft.com/office/drawing/2014/chart" uri="{C3380CC4-5D6E-409C-BE32-E72D297353CC}">
                <c16:uniqueId val="{00000012-0ABE-4426-B469-BFB5DBCAE6AE}"/>
              </c:ext>
            </c:extLst>
          </c:dPt>
          <c:dLbls>
            <c:dLbl>
              <c:idx val="0"/>
              <c:delete val="1"/>
              <c:extLst>
                <c:ext xmlns:c15="http://schemas.microsoft.com/office/drawing/2012/chart" uri="{CE6537A1-D6FC-4f65-9D91-7224C49458BB}"/>
                <c:ext xmlns:c16="http://schemas.microsoft.com/office/drawing/2014/chart" uri="{C3380CC4-5D6E-409C-BE32-E72D297353CC}">
                  <c16:uniqueId val="{00000000-0ABE-4426-B469-BFB5DBCAE6AE}"/>
                </c:ext>
              </c:extLst>
            </c:dLbl>
            <c:dLbl>
              <c:idx val="1"/>
              <c:delete val="1"/>
              <c:extLst>
                <c:ext xmlns:c15="http://schemas.microsoft.com/office/drawing/2012/chart" uri="{CE6537A1-D6FC-4f65-9D91-7224C49458BB}"/>
                <c:ext xmlns:c16="http://schemas.microsoft.com/office/drawing/2014/chart" uri="{C3380CC4-5D6E-409C-BE32-E72D297353CC}">
                  <c16:uniqueId val="{00000001-0ABE-4426-B469-BFB5DBCAE6AE}"/>
                </c:ext>
              </c:extLst>
            </c:dLbl>
            <c:dLbl>
              <c:idx val="2"/>
              <c:delete val="1"/>
              <c:extLst>
                <c:ext xmlns:c15="http://schemas.microsoft.com/office/drawing/2012/chart" uri="{CE6537A1-D6FC-4f65-9D91-7224C49458BB}"/>
                <c:ext xmlns:c16="http://schemas.microsoft.com/office/drawing/2014/chart" uri="{C3380CC4-5D6E-409C-BE32-E72D297353CC}">
                  <c16:uniqueId val="{00000002-0ABE-4426-B469-BFB5DBCAE6AE}"/>
                </c:ext>
              </c:extLst>
            </c:dLbl>
            <c:dLbl>
              <c:idx val="3"/>
              <c:delete val="1"/>
              <c:extLst>
                <c:ext xmlns:c15="http://schemas.microsoft.com/office/drawing/2012/chart" uri="{CE6537A1-D6FC-4f65-9D91-7224C49458BB}"/>
                <c:ext xmlns:c16="http://schemas.microsoft.com/office/drawing/2014/chart" uri="{C3380CC4-5D6E-409C-BE32-E72D297353CC}">
                  <c16:uniqueId val="{00000003-0ABE-4426-B469-BFB5DBCAE6AE}"/>
                </c:ext>
              </c:extLst>
            </c:dLbl>
            <c:dLbl>
              <c:idx val="4"/>
              <c:delete val="1"/>
              <c:extLst>
                <c:ext xmlns:c15="http://schemas.microsoft.com/office/drawing/2012/chart" uri="{CE6537A1-D6FC-4f65-9D91-7224C49458BB}"/>
                <c:ext xmlns:c16="http://schemas.microsoft.com/office/drawing/2014/chart" uri="{C3380CC4-5D6E-409C-BE32-E72D297353CC}">
                  <c16:uniqueId val="{00000004-0ABE-4426-B469-BFB5DBCAE6AE}"/>
                </c:ext>
              </c:extLst>
            </c:dLbl>
            <c:dLbl>
              <c:idx val="5"/>
              <c:delete val="1"/>
              <c:extLst>
                <c:ext xmlns:c15="http://schemas.microsoft.com/office/drawing/2012/chart" uri="{CE6537A1-D6FC-4f65-9D91-7224C49458BB}"/>
                <c:ext xmlns:c16="http://schemas.microsoft.com/office/drawing/2014/chart" uri="{C3380CC4-5D6E-409C-BE32-E72D297353CC}">
                  <c16:uniqueId val="{00000005-0ABE-4426-B469-BFB5DBCAE6AE}"/>
                </c:ext>
              </c:extLst>
            </c:dLbl>
            <c:dLbl>
              <c:idx val="6"/>
              <c:delete val="1"/>
              <c:extLst>
                <c:ext xmlns:c15="http://schemas.microsoft.com/office/drawing/2012/chart" uri="{CE6537A1-D6FC-4f65-9D91-7224C49458BB}"/>
                <c:ext xmlns:c16="http://schemas.microsoft.com/office/drawing/2014/chart" uri="{C3380CC4-5D6E-409C-BE32-E72D297353CC}">
                  <c16:uniqueId val="{00000006-0ABE-4426-B469-BFB5DBCAE6AE}"/>
                </c:ext>
              </c:extLst>
            </c:dLbl>
            <c:dLbl>
              <c:idx val="7"/>
              <c:delete val="1"/>
              <c:extLst>
                <c:ext xmlns:c15="http://schemas.microsoft.com/office/drawing/2012/chart" uri="{CE6537A1-D6FC-4f65-9D91-7224C49458BB}"/>
                <c:ext xmlns:c16="http://schemas.microsoft.com/office/drawing/2014/chart" uri="{C3380CC4-5D6E-409C-BE32-E72D297353CC}">
                  <c16:uniqueId val="{00000007-0ABE-4426-B469-BFB5DBCAE6AE}"/>
                </c:ext>
              </c:extLst>
            </c:dLbl>
            <c:dLbl>
              <c:idx val="8"/>
              <c:delete val="1"/>
              <c:extLst>
                <c:ext xmlns:c15="http://schemas.microsoft.com/office/drawing/2012/chart" uri="{CE6537A1-D6FC-4f65-9D91-7224C49458BB}"/>
                <c:ext xmlns:c16="http://schemas.microsoft.com/office/drawing/2014/chart" uri="{C3380CC4-5D6E-409C-BE32-E72D297353CC}">
                  <c16:uniqueId val="{00000008-0ABE-4426-B469-BFB5DBCAE6AE}"/>
                </c:ext>
              </c:extLst>
            </c:dLbl>
            <c:dLbl>
              <c:idx val="9"/>
              <c:delete val="1"/>
              <c:extLst>
                <c:ext xmlns:c15="http://schemas.microsoft.com/office/drawing/2012/chart" uri="{CE6537A1-D6FC-4f65-9D91-7224C49458BB}"/>
                <c:ext xmlns:c16="http://schemas.microsoft.com/office/drawing/2014/chart" uri="{C3380CC4-5D6E-409C-BE32-E72D297353CC}">
                  <c16:uniqueId val="{00000009-0ABE-4426-B469-BFB5DBCAE6AE}"/>
                </c:ext>
              </c:extLst>
            </c:dLbl>
            <c:dLbl>
              <c:idx val="10"/>
              <c:delete val="1"/>
              <c:extLst>
                <c:ext xmlns:c15="http://schemas.microsoft.com/office/drawing/2012/chart" uri="{CE6537A1-D6FC-4f65-9D91-7224C49458BB}"/>
                <c:ext xmlns:c16="http://schemas.microsoft.com/office/drawing/2014/chart" uri="{C3380CC4-5D6E-409C-BE32-E72D297353CC}">
                  <c16:uniqueId val="{0000000A-0ABE-4426-B469-BFB5DBCAE6AE}"/>
                </c:ext>
              </c:extLst>
            </c:dLbl>
            <c:dLbl>
              <c:idx val="11"/>
              <c:delete val="1"/>
              <c:extLst>
                <c:ext xmlns:c15="http://schemas.microsoft.com/office/drawing/2012/chart" uri="{CE6537A1-D6FC-4f65-9D91-7224C49458BB}"/>
                <c:ext xmlns:c16="http://schemas.microsoft.com/office/drawing/2014/chart" uri="{C3380CC4-5D6E-409C-BE32-E72D297353CC}">
                  <c16:uniqueId val="{0000000B-0ABE-4426-B469-BFB5DBCAE6AE}"/>
                </c:ext>
              </c:extLst>
            </c:dLbl>
            <c:dLbl>
              <c:idx val="12"/>
              <c:delete val="1"/>
              <c:extLst>
                <c:ext xmlns:c15="http://schemas.microsoft.com/office/drawing/2012/chart" uri="{CE6537A1-D6FC-4f65-9D91-7224C49458BB}"/>
                <c:ext xmlns:c16="http://schemas.microsoft.com/office/drawing/2014/chart" uri="{C3380CC4-5D6E-409C-BE32-E72D297353CC}">
                  <c16:uniqueId val="{0000000C-0ABE-4426-B469-BFB5DBCAE6AE}"/>
                </c:ext>
              </c:extLst>
            </c:dLbl>
            <c:dLbl>
              <c:idx val="13"/>
              <c:delete val="1"/>
              <c:extLst>
                <c:ext xmlns:c15="http://schemas.microsoft.com/office/drawing/2012/chart" uri="{CE6537A1-D6FC-4f65-9D91-7224C49458BB}"/>
                <c:ext xmlns:c16="http://schemas.microsoft.com/office/drawing/2014/chart" uri="{C3380CC4-5D6E-409C-BE32-E72D297353CC}">
                  <c16:uniqueId val="{0000000D-0ABE-4426-B469-BFB5DBCAE6AE}"/>
                </c:ext>
              </c:extLst>
            </c:dLbl>
            <c:dLbl>
              <c:idx val="14"/>
              <c:delete val="1"/>
              <c:extLst>
                <c:ext xmlns:c15="http://schemas.microsoft.com/office/drawing/2012/chart" uri="{CE6537A1-D6FC-4f65-9D91-7224C49458BB}"/>
                <c:ext xmlns:c16="http://schemas.microsoft.com/office/drawing/2014/chart" uri="{C3380CC4-5D6E-409C-BE32-E72D297353CC}">
                  <c16:uniqueId val="{0000000E-0ABE-4426-B469-BFB5DBCAE6AE}"/>
                </c:ext>
              </c:extLst>
            </c:dLbl>
            <c:dLbl>
              <c:idx val="15"/>
              <c:delete val="1"/>
              <c:extLst>
                <c:ext xmlns:c15="http://schemas.microsoft.com/office/drawing/2012/chart" uri="{CE6537A1-D6FC-4f65-9D91-7224C49458BB}"/>
                <c:ext xmlns:c16="http://schemas.microsoft.com/office/drawing/2014/chart" uri="{C3380CC4-5D6E-409C-BE32-E72D297353CC}">
                  <c16:uniqueId val="{0000000F-0ABE-4426-B469-BFB5DBCAE6AE}"/>
                </c:ext>
              </c:extLst>
            </c:dLbl>
            <c:dLbl>
              <c:idx val="16"/>
              <c:delete val="1"/>
              <c:extLst>
                <c:ext xmlns:c15="http://schemas.microsoft.com/office/drawing/2012/chart" uri="{CE6537A1-D6FC-4f65-9D91-7224C49458BB}"/>
                <c:ext xmlns:c16="http://schemas.microsoft.com/office/drawing/2014/chart" uri="{C3380CC4-5D6E-409C-BE32-E72D297353CC}">
                  <c16:uniqueId val="{00000010-0ABE-4426-B469-BFB5DBCAE6AE}"/>
                </c:ext>
              </c:extLst>
            </c:dLbl>
            <c:dLbl>
              <c:idx val="17"/>
              <c:delete val="1"/>
              <c:extLst>
                <c:ext xmlns:c15="http://schemas.microsoft.com/office/drawing/2012/chart" uri="{CE6537A1-D6FC-4f65-9D91-7224C49458BB}"/>
                <c:ext xmlns:c16="http://schemas.microsoft.com/office/drawing/2014/chart" uri="{C3380CC4-5D6E-409C-BE32-E72D297353CC}">
                  <c16:uniqueId val="{00000011-0ABE-4426-B469-BFB5DBCAE6AE}"/>
                </c:ext>
              </c:extLst>
            </c:dLbl>
            <c:dLbl>
              <c:idx val="1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ABE-4426-B469-BFB5DBCAE6AE}"/>
                </c:ext>
              </c:extLst>
            </c:dLbl>
            <c:spPr>
              <a:noFill/>
              <a:ln>
                <a:noFill/>
              </a:ln>
              <a:effectLst/>
            </c:spPr>
            <c:txPr>
              <a:bodyPr rot="0" spcFirstLastPara="0" vertOverflow="ellipsis" vert="horz" wrap="square" lIns="38100" tIns="19050" rIns="38100" bIns="19050"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ext>
            </c:extLst>
          </c:dLbls>
          <c:cat>
            <c:strRef>
              <c:f>GDP..!$AQ$1:$BN$1</c:f>
              <c:strCache>
                <c:ptCount val="20"/>
                <c:pt idx="0">
                  <c:v>Q1/21</c:v>
                </c:pt>
                <c:pt idx="1">
                  <c:v>Q2/21</c:v>
                </c:pt>
                <c:pt idx="2">
                  <c:v>Q3/21</c:v>
                </c:pt>
                <c:pt idx="3">
                  <c:v>Q4/21</c:v>
                </c:pt>
                <c:pt idx="4">
                  <c:v>Q1/22</c:v>
                </c:pt>
                <c:pt idx="5">
                  <c:v>Q2/22</c:v>
                </c:pt>
                <c:pt idx="6">
                  <c:v>Q3/22</c:v>
                </c:pt>
                <c:pt idx="7">
                  <c:v>Q4/22</c:v>
                </c:pt>
                <c:pt idx="8">
                  <c:v>Q1/23</c:v>
                </c:pt>
                <c:pt idx="9">
                  <c:v>Q2/23</c:v>
                </c:pt>
                <c:pt idx="10">
                  <c:v>Q3/23</c:v>
                </c:pt>
                <c:pt idx="11">
                  <c:v>Q4/23</c:v>
                </c:pt>
                <c:pt idx="12">
                  <c:v>Q1/24</c:v>
                </c:pt>
                <c:pt idx="13">
                  <c:v>Q2/24</c:v>
                </c:pt>
                <c:pt idx="14">
                  <c:v>Q3/24</c:v>
                </c:pt>
                <c:pt idx="15">
                  <c:v>Q4/24</c:v>
                </c:pt>
                <c:pt idx="16">
                  <c:v>Q1/25</c:v>
                </c:pt>
                <c:pt idx="17">
                  <c:v>Q2/25</c:v>
                </c:pt>
                <c:pt idx="18">
                  <c:v>Q3/25</c:v>
                </c:pt>
                <c:pt idx="19">
                  <c:v>Q4/25</c:v>
                </c:pt>
              </c:strCache>
            </c:strRef>
          </c:cat>
          <c:val>
            <c:numRef>
              <c:f>GDP..!$AQ$92:$BN$92</c:f>
              <c:numCache>
                <c:formatCode>0.00%</c:formatCode>
                <c:ptCount val="20"/>
                <c:pt idx="0">
                  <c:v>4.6504372639699199E-2</c:v>
                </c:pt>
                <c:pt idx="1">
                  <c:v>6.5706917127519901E-2</c:v>
                </c:pt>
                <c:pt idx="2">
                  <c:v>-6.02477480206507E-2</c:v>
                </c:pt>
                <c:pt idx="3">
                  <c:v>5.2216678205902999E-2</c:v>
                </c:pt>
                <c:pt idx="4">
                  <c:v>5.0318301810244201E-2</c:v>
                </c:pt>
                <c:pt idx="5">
                  <c:v>7.8285831425574798E-2</c:v>
                </c:pt>
                <c:pt idx="6">
                  <c:v>0.13714432644462901</c:v>
                </c:pt>
                <c:pt idx="7">
                  <c:v>5.9190968854524698E-2</c:v>
                </c:pt>
                <c:pt idx="8">
                  <c:v>3.2754571640641703E-2</c:v>
                </c:pt>
                <c:pt idx="9">
                  <c:v>4.0510995468013802E-2</c:v>
                </c:pt>
                <c:pt idx="10">
                  <c:v>5.4698919597620403E-2</c:v>
                </c:pt>
                <c:pt idx="11">
                  <c:v>6.7237940415296502E-2</c:v>
                </c:pt>
                <c:pt idx="12">
                  <c:v>5.8736938676610603E-2</c:v>
                </c:pt>
                <c:pt idx="13">
                  <c:v>7.0932349457697705E-2</c:v>
                </c:pt>
                <c:pt idx="14">
                  <c:v>7.4292384877221895E-2</c:v>
                </c:pt>
                <c:pt idx="15">
                  <c:v>7.5501666916876195E-2</c:v>
                </c:pt>
                <c:pt idx="16">
                  <c:v>7.0493879021491498E-2</c:v>
                </c:pt>
                <c:pt idx="17">
                  <c:v>8.1914080623680399E-2</c:v>
                </c:pt>
                <c:pt idx="18">
                  <c:v>8.2255099527141204E-2</c:v>
                </c:pt>
                <c:pt idx="19">
                  <c:v>8.4595214144537412E-2</c:v>
                </c:pt>
              </c:numCache>
            </c:numRef>
          </c:val>
          <c:extLst>
            <c:ext xmlns:c14="http://schemas.microsoft.com/office/drawing/2007/8/2/chart" uri="{6F2FDCE9-48DA-4B69-8628-5D25D57E5C99}">
              <c14:invertSolidFillFmt>
                <c14:spPr xmlns:c14="http://schemas.microsoft.com/office/drawing/2007/8/2/chart">
                  <a:solidFill>
                    <a:srgbClr val="FFFFFF"/>
                  </a:solidFill>
                  <a:ln cmpd="sng">
                    <a:noFill/>
                  </a:ln>
                </c14:spPr>
              </c14:invertSolidFillFmt>
            </c:ext>
            <c:ext xmlns:c16="http://schemas.microsoft.com/office/drawing/2014/chart" uri="{C3380CC4-5D6E-409C-BE32-E72D297353CC}">
              <c16:uniqueId val="{00000014-0ABE-4426-B469-BFB5DBCAE6AE}"/>
            </c:ext>
          </c:extLst>
        </c:ser>
        <c:dLbls>
          <c:showLegendKey val="0"/>
          <c:showVal val="0"/>
          <c:showCatName val="0"/>
          <c:showSerName val="0"/>
          <c:showPercent val="0"/>
          <c:showBubbleSize val="0"/>
        </c:dLbls>
        <c:gapWidth val="50"/>
        <c:axId val="1715087472"/>
        <c:axId val="1715079856"/>
      </c:barChart>
      <c:catAx>
        <c:axId val="1715087472"/>
        <c:scaling>
          <c:orientation val="minMax"/>
        </c:scaling>
        <c:delete val="0"/>
        <c:axPos val="b"/>
        <c:title>
          <c:tx>
            <c:rich>
              <a:bodyPr/>
              <a:lstStyle/>
              <a:p>
                <a:pPr>
                  <a:defRPr/>
                </a:pPr>
                <a:endParaRPr lang="en-US"/>
              </a:p>
            </c:rich>
          </c:tx>
          <c:overlay val="0"/>
        </c:title>
        <c:numFmt formatCode="General" sourceLinked="1"/>
        <c:majorTickMark val="none"/>
        <c:minorTickMark val="none"/>
        <c:tickLblPos val="nextTo"/>
        <c:spPr>
          <a:ln w="6350" cap="flat" cmpd="sng" algn="ctr">
            <a:noFill/>
            <a:prstDash val="solid"/>
            <a:round/>
          </a:ln>
        </c:spPr>
        <c:txPr>
          <a:bodyPr rot="-60000000" spcFirstLastPara="0"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715079856"/>
        <c:crosses val="autoZero"/>
        <c:auto val="1"/>
        <c:lblAlgn val="ctr"/>
        <c:lblOffset val="100"/>
        <c:noMultiLvlLbl val="1"/>
      </c:catAx>
      <c:valAx>
        <c:axId val="1715079856"/>
        <c:scaling>
          <c:orientation val="minMax"/>
        </c:scaling>
        <c:delete val="1"/>
        <c:axPos val="l"/>
        <c:title>
          <c:tx>
            <c:rich>
              <a:bodyPr/>
              <a:lstStyle/>
              <a:p>
                <a:pPr>
                  <a:defRPr/>
                </a:pPr>
                <a:endParaRPr lang="en-US"/>
              </a:p>
            </c:rich>
          </c:tx>
          <c:overlay val="0"/>
        </c:title>
        <c:numFmt formatCode="0.00%" sourceLinked="1"/>
        <c:majorTickMark val="none"/>
        <c:minorTickMark val="none"/>
        <c:tickLblPos val="nextTo"/>
        <c:crossAx val="1715087472"/>
        <c:crosses val="autoZero"/>
        <c:crossBetween val="between"/>
      </c:valAx>
    </c:plotArea>
    <c:plotVisOnly val="1"/>
    <c:dispBlanksAs val="zero"/>
    <c:showDLblsOverMax val="1"/>
    <c:extLst>
      <c:ext uri="{0b15fc19-7d7d-44ad-8c2d-2c3a37ce22c3}">
        <chartProps xmlns="https://web.wps.cn/et/2018/main" chartId="{a013ea1b-d1c9-4850-801e-8dfb3a970396}"/>
      </c:ext>
    </c:extLst>
  </c:chart>
  <c:spPr>
    <a:ln w="6350" cap="flat" cmpd="sng" algn="ctr">
      <a:noFill/>
      <a:prstDash val="solid"/>
      <a:round/>
    </a:ln>
  </c:spPr>
  <c:txPr>
    <a:bodyPr/>
    <a:lstStyle/>
    <a:p>
      <a:pPr>
        <a:defRPr lang="en-US" sz="1000">
          <a:solidFill>
            <a:schemeClr val="tx1">
              <a:lumMod val="65000"/>
              <a:lumOff val="35000"/>
            </a:schemeClr>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en-US"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zh-CN" altLang="en-US" dirty="0"/>
              <a:t>贸易差额</a:t>
            </a:r>
            <a:endParaRPr lang="vi-VN" dirty="0"/>
          </a:p>
        </c:rich>
      </c:tx>
      <c:layout>
        <c:manualLayout>
          <c:xMode val="edge"/>
          <c:yMode val="edge"/>
          <c:x val="0.43993055555555555"/>
          <c:y val="2.4234448167158459E-2"/>
        </c:manualLayout>
      </c:layout>
      <c:overlay val="0"/>
    </c:title>
    <c:autoTitleDeleted val="0"/>
    <c:plotArea>
      <c:layout>
        <c:manualLayout>
          <c:layoutTarget val="inner"/>
          <c:xMode val="edge"/>
          <c:yMode val="edge"/>
          <c:x val="0.11128171478565201"/>
          <c:y val="0.14055160779837572"/>
          <c:w val="0.88177384076990395"/>
          <c:h val="0.65538645312170873"/>
        </c:manualLayout>
      </c:layout>
      <c:barChart>
        <c:barDir val="col"/>
        <c:grouping val="clustered"/>
        <c:varyColors val="1"/>
        <c:ser>
          <c:idx val="0"/>
          <c:order val="0"/>
          <c:spPr>
            <a:solidFill>
              <a:srgbClr val="2323FF"/>
            </a:solidFill>
            <a:ln cmpd="sng">
              <a:noFill/>
            </a:ln>
          </c:spPr>
          <c:invertIfNegative val="1"/>
          <c:dPt>
            <c:idx val="71"/>
            <c:invertIfNegative val="1"/>
            <c:bubble3D val="0"/>
            <c:extLst>
              <c:ext xmlns:c16="http://schemas.microsoft.com/office/drawing/2014/chart" uri="{C3380CC4-5D6E-409C-BE32-E72D297353CC}">
                <c16:uniqueId val="{00000000-6254-4417-AF8E-A7CADF97E2F3}"/>
              </c:ext>
            </c:extLst>
          </c:dPt>
          <c:dPt>
            <c:idx val="72"/>
            <c:invertIfNegative val="1"/>
            <c:bubble3D val="0"/>
            <c:extLst>
              <c:ext xmlns:c16="http://schemas.microsoft.com/office/drawing/2014/chart" uri="{C3380CC4-5D6E-409C-BE32-E72D297353CC}">
                <c16:uniqueId val="{00000001-6254-4417-AF8E-A7CADF97E2F3}"/>
              </c:ext>
            </c:extLst>
          </c:dPt>
          <c:dPt>
            <c:idx val="73"/>
            <c:invertIfNegative val="1"/>
            <c:bubble3D val="0"/>
            <c:extLst>
              <c:ext xmlns:c16="http://schemas.microsoft.com/office/drawing/2014/chart" uri="{C3380CC4-5D6E-409C-BE32-E72D297353CC}">
                <c16:uniqueId val="{00000002-6254-4417-AF8E-A7CADF97E2F3}"/>
              </c:ext>
            </c:extLst>
          </c:dPt>
          <c:dPt>
            <c:idx val="74"/>
            <c:invertIfNegative val="1"/>
            <c:bubble3D val="0"/>
            <c:extLst>
              <c:ext xmlns:c16="http://schemas.microsoft.com/office/drawing/2014/chart" uri="{C3380CC4-5D6E-409C-BE32-E72D297353CC}">
                <c16:uniqueId val="{00000003-6254-4417-AF8E-A7CADF97E2F3}"/>
              </c:ext>
            </c:extLst>
          </c:dPt>
          <c:dPt>
            <c:idx val="75"/>
            <c:invertIfNegative val="1"/>
            <c:bubble3D val="0"/>
            <c:extLst>
              <c:ext xmlns:c16="http://schemas.microsoft.com/office/drawing/2014/chart" uri="{C3380CC4-5D6E-409C-BE32-E72D297353CC}">
                <c16:uniqueId val="{00000004-6254-4417-AF8E-A7CADF97E2F3}"/>
              </c:ext>
            </c:extLst>
          </c:dPt>
          <c:dPt>
            <c:idx val="76"/>
            <c:invertIfNegative val="1"/>
            <c:bubble3D val="0"/>
            <c:extLst>
              <c:ext xmlns:c16="http://schemas.microsoft.com/office/drawing/2014/chart" uri="{C3380CC4-5D6E-409C-BE32-E72D297353CC}">
                <c16:uniqueId val="{00000005-6254-4417-AF8E-A7CADF97E2F3}"/>
              </c:ext>
            </c:extLst>
          </c:dPt>
          <c:dPt>
            <c:idx val="77"/>
            <c:invertIfNegative val="1"/>
            <c:bubble3D val="0"/>
            <c:extLst>
              <c:ext xmlns:c16="http://schemas.microsoft.com/office/drawing/2014/chart" uri="{C3380CC4-5D6E-409C-BE32-E72D297353CC}">
                <c16:uniqueId val="{00000006-6254-4417-AF8E-A7CADF97E2F3}"/>
              </c:ext>
            </c:extLst>
          </c:dPt>
          <c:dPt>
            <c:idx val="78"/>
            <c:invertIfNegative val="1"/>
            <c:bubble3D val="0"/>
            <c:extLst>
              <c:ext xmlns:c16="http://schemas.microsoft.com/office/drawing/2014/chart" uri="{C3380CC4-5D6E-409C-BE32-E72D297353CC}">
                <c16:uniqueId val="{00000007-6254-4417-AF8E-A7CADF97E2F3}"/>
              </c:ext>
            </c:extLst>
          </c:dPt>
          <c:dPt>
            <c:idx val="79"/>
            <c:invertIfNegative val="1"/>
            <c:bubble3D val="0"/>
            <c:extLst>
              <c:ext xmlns:c16="http://schemas.microsoft.com/office/drawing/2014/chart" uri="{C3380CC4-5D6E-409C-BE32-E72D297353CC}">
                <c16:uniqueId val="{00000008-6254-4417-AF8E-A7CADF97E2F3}"/>
              </c:ext>
            </c:extLst>
          </c:dPt>
          <c:dPt>
            <c:idx val="80"/>
            <c:invertIfNegative val="1"/>
            <c:bubble3D val="0"/>
            <c:extLst>
              <c:ext xmlns:c16="http://schemas.microsoft.com/office/drawing/2014/chart" uri="{C3380CC4-5D6E-409C-BE32-E72D297353CC}">
                <c16:uniqueId val="{00000009-6254-4417-AF8E-A7CADF97E2F3}"/>
              </c:ext>
            </c:extLst>
          </c:dPt>
          <c:dPt>
            <c:idx val="81"/>
            <c:invertIfNegative val="1"/>
            <c:bubble3D val="0"/>
            <c:extLst>
              <c:ext xmlns:c16="http://schemas.microsoft.com/office/drawing/2014/chart" uri="{C3380CC4-5D6E-409C-BE32-E72D297353CC}">
                <c16:uniqueId val="{0000000A-6254-4417-AF8E-A7CADF97E2F3}"/>
              </c:ext>
            </c:extLst>
          </c:dPt>
          <c:dPt>
            <c:idx val="82"/>
            <c:invertIfNegative val="1"/>
            <c:bubble3D val="0"/>
            <c:extLst>
              <c:ext xmlns:c16="http://schemas.microsoft.com/office/drawing/2014/chart" uri="{C3380CC4-5D6E-409C-BE32-E72D297353CC}">
                <c16:uniqueId val="{0000000B-6254-4417-AF8E-A7CADF97E2F3}"/>
              </c:ext>
            </c:extLst>
          </c:dPt>
          <c:dPt>
            <c:idx val="83"/>
            <c:invertIfNegative val="1"/>
            <c:bubble3D val="0"/>
            <c:extLst>
              <c:ext xmlns:c16="http://schemas.microsoft.com/office/drawing/2014/chart" uri="{C3380CC4-5D6E-409C-BE32-E72D297353CC}">
                <c16:uniqueId val="{0000000C-6254-4417-AF8E-A7CADF97E2F3}"/>
              </c:ext>
            </c:extLst>
          </c:dPt>
          <c:cat>
            <c:strRef>
              <c:f>'XNK TQ..'!$CF$1:$CT$1</c:f>
              <c:strCache>
                <c:ptCount val="15"/>
                <c:pt idx="0">
                  <c:v>T10/24</c:v>
                </c:pt>
                <c:pt idx="1">
                  <c:v>T11/24</c:v>
                </c:pt>
                <c:pt idx="2">
                  <c:v>T12/24</c:v>
                </c:pt>
                <c:pt idx="3">
                  <c:v>T1/25</c:v>
                </c:pt>
                <c:pt idx="4">
                  <c:v>T2/25</c:v>
                </c:pt>
                <c:pt idx="5">
                  <c:v>T3/25</c:v>
                </c:pt>
                <c:pt idx="6">
                  <c:v>T4/25</c:v>
                </c:pt>
                <c:pt idx="7">
                  <c:v>T5/25</c:v>
                </c:pt>
                <c:pt idx="8">
                  <c:v>T6/25</c:v>
                </c:pt>
                <c:pt idx="9">
                  <c:v>T7/25</c:v>
                </c:pt>
                <c:pt idx="10">
                  <c:v>T8/25</c:v>
                </c:pt>
                <c:pt idx="11">
                  <c:v>T9/25</c:v>
                </c:pt>
                <c:pt idx="12">
                  <c:v>T10/25</c:v>
                </c:pt>
                <c:pt idx="13">
                  <c:v>T11/25</c:v>
                </c:pt>
                <c:pt idx="14">
                  <c:v>T12/25</c:v>
                </c:pt>
              </c:strCache>
              <c:extLst/>
            </c:strRef>
          </c:cat>
          <c:val>
            <c:numRef>
              <c:f>'XNK TQ..'!$CF$2:$CT$2</c:f>
              <c:numCache>
                <c:formatCode>0</c:formatCode>
                <c:ptCount val="15"/>
                <c:pt idx="0">
                  <c:v>1986.8076460000011</c:v>
                </c:pt>
                <c:pt idx="1">
                  <c:v>1066.7730089999968</c:v>
                </c:pt>
                <c:pt idx="2">
                  <c:v>523.98226799999975</c:v>
                </c:pt>
                <c:pt idx="3">
                  <c:v>3024.7844330000007</c:v>
                </c:pt>
                <c:pt idx="4">
                  <c:v>-1549.9645119999986</c:v>
                </c:pt>
                <c:pt idx="5">
                  <c:v>1634.5415339999963</c:v>
                </c:pt>
                <c:pt idx="6">
                  <c:v>576.68841100000282</c:v>
                </c:pt>
                <c:pt idx="7">
                  <c:v>550.57707300000038</c:v>
                </c:pt>
                <c:pt idx="8">
                  <c:v>2826.4143449999974</c:v>
                </c:pt>
                <c:pt idx="9">
                  <c:v>2267.0233589999989</c:v>
                </c:pt>
                <c:pt idx="10">
                  <c:v>3717.0503309999986</c:v>
                </c:pt>
                <c:pt idx="11">
                  <c:v>2845.8875029999981</c:v>
                </c:pt>
                <c:pt idx="12">
                  <c:v>2604.006852999999</c:v>
                </c:pt>
                <c:pt idx="13">
                  <c:v>1091.9322319999992</c:v>
                </c:pt>
                <c:pt idx="14">
                  <c:v>-655.54967100000067</c:v>
                </c:pt>
              </c:numCache>
              <c:extLst/>
            </c:numRef>
          </c:val>
          <c:extLst>
            <c:ext xmlns:c14="http://schemas.microsoft.com/office/drawing/2007/8/2/chart" uri="{6F2FDCE9-48DA-4B69-8628-5D25D57E5C99}">
              <c14:invertSolidFillFmt>
                <c14:spPr xmlns:c14="http://schemas.microsoft.com/office/drawing/2007/8/2/chart">
                  <a:solidFill>
                    <a:srgbClr val="FFFFFF"/>
                  </a:solidFill>
                  <a:ln cmpd="sng">
                    <a:noFill/>
                  </a:ln>
                </c14:spPr>
              </c14:invertSolidFillFmt>
            </c:ext>
            <c:ext xmlns:c16="http://schemas.microsoft.com/office/drawing/2014/chart" uri="{C3380CC4-5D6E-409C-BE32-E72D297353CC}">
              <c16:uniqueId val="{0000000D-6254-4417-AF8E-A7CADF97E2F3}"/>
            </c:ext>
          </c:extLst>
        </c:ser>
        <c:dLbls>
          <c:showLegendKey val="0"/>
          <c:showVal val="0"/>
          <c:showCatName val="0"/>
          <c:showSerName val="0"/>
          <c:showPercent val="0"/>
          <c:showBubbleSize val="0"/>
        </c:dLbls>
        <c:gapWidth val="150"/>
        <c:axId val="1806909088"/>
        <c:axId val="1806911264"/>
      </c:barChart>
      <c:catAx>
        <c:axId val="1806909088"/>
        <c:scaling>
          <c:orientation val="minMax"/>
        </c:scaling>
        <c:delete val="0"/>
        <c:axPos val="b"/>
        <c:title>
          <c:tx>
            <c:rich>
              <a:bodyPr/>
              <a:lstStyle/>
              <a:p>
                <a:pPr>
                  <a:defRPr/>
                </a:pPr>
                <a:endParaRPr lang="en-US"/>
              </a:p>
            </c:rich>
          </c:tx>
          <c:overlay val="0"/>
        </c:title>
        <c:numFmt formatCode="General" sourceLinked="1"/>
        <c:majorTickMark val="none"/>
        <c:minorTickMark val="none"/>
        <c:tickLblPos val="low"/>
        <c:txPr>
          <a:bodyPr rot="-60000000" spcFirstLastPara="0"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806911264"/>
        <c:crosses val="autoZero"/>
        <c:auto val="1"/>
        <c:lblAlgn val="ctr"/>
        <c:lblOffset val="100"/>
        <c:noMultiLvlLbl val="1"/>
      </c:catAx>
      <c:valAx>
        <c:axId val="1806911264"/>
        <c:scaling>
          <c:orientation val="minMax"/>
        </c:scaling>
        <c:delete val="0"/>
        <c:axPos val="l"/>
        <c:majorGridlines>
          <c:spPr>
            <a:ln w="6350" cap="flat" cmpd="sng" algn="ctr">
              <a:solidFill>
                <a:srgbClr val="B7B7B7"/>
              </a:solidFill>
              <a:prstDash val="solid"/>
              <a:round/>
            </a:ln>
          </c:spPr>
        </c:majorGridlines>
        <c:title>
          <c:tx>
            <c:rich>
              <a:bodyPr/>
              <a:lstStyle/>
              <a:p>
                <a:pPr>
                  <a:defRPr/>
                </a:pPr>
                <a:endParaRPr lang="en-US"/>
              </a:p>
            </c:rich>
          </c:tx>
          <c:overlay val="0"/>
        </c:title>
        <c:numFmt formatCode="0" sourceLinked="1"/>
        <c:majorTickMark val="none"/>
        <c:minorTickMark val="none"/>
        <c:tickLblPos val="nextTo"/>
        <c:spPr>
          <a:ln w="6350" cap="flat" cmpd="sng" algn="ctr">
            <a:solidFill>
              <a:schemeClr val="tx1">
                <a:tint val="75000"/>
              </a:schemeClr>
            </a:solidFill>
            <a:prstDash val="solid"/>
            <a:round/>
          </a:ln>
        </c:spPr>
        <c:txPr>
          <a:bodyPr rot="-60000000" spcFirstLastPara="0"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806909088"/>
        <c:crosses val="autoZero"/>
        <c:crossBetween val="between"/>
      </c:valAx>
    </c:plotArea>
    <c:plotVisOnly val="1"/>
    <c:dispBlanksAs val="zero"/>
    <c:showDLblsOverMax val="1"/>
    <c:extLst>
      <c:ext uri="{0b15fc19-7d7d-44ad-8c2d-2c3a37ce22c3}">
        <chartProps xmlns="https://web.wps.cn/et/2018/main" chartId="{b88511df-92fe-4961-87bd-f72a5aa119fe}"/>
      </c:ext>
    </c:extLst>
  </c:chart>
  <c:spPr>
    <a:ln w="6350" cap="flat" cmpd="sng" algn="ctr">
      <a:noFill/>
      <a:prstDash val="solid"/>
      <a:round/>
    </a:ln>
  </c:spPr>
  <c:txPr>
    <a:bodyPr/>
    <a:lstStyle/>
    <a:p>
      <a:pPr>
        <a:defRPr lang="en-US" sz="1000">
          <a:solidFill>
            <a:schemeClr val="tx1">
              <a:lumMod val="65000"/>
              <a:lumOff val="35000"/>
            </a:schemeClr>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en-US" sz="1200" b="1"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r>
              <a:rPr lang="zh-CN"/>
              <a:t>进出口月度增长</a:t>
            </a:r>
            <a:endParaRPr lang="en-US"/>
          </a:p>
        </c:rich>
      </c:tx>
      <c:layout>
        <c:manualLayout>
          <c:xMode val="edge"/>
          <c:yMode val="edge"/>
          <c:x val="0.32532972440944902"/>
          <c:y val="4.6296296296296302E-3"/>
        </c:manualLayout>
      </c:layout>
      <c:overlay val="0"/>
    </c:title>
    <c:autoTitleDeleted val="0"/>
    <c:plotArea>
      <c:layout>
        <c:manualLayout>
          <c:layoutTarget val="inner"/>
          <c:xMode val="edge"/>
          <c:yMode val="edge"/>
          <c:x val="0.136090879265092"/>
          <c:y val="0.16041666666666701"/>
          <c:w val="0.82571467629046402"/>
          <c:h val="0.53885501272330394"/>
        </c:manualLayout>
      </c:layout>
      <c:lineChart>
        <c:grouping val="standard"/>
        <c:varyColors val="1"/>
        <c:ser>
          <c:idx val="0"/>
          <c:order val="0"/>
          <c:tx>
            <c:strRef>
              <c:f>'XNK TQ..'!$ES$22</c:f>
              <c:strCache>
                <c:ptCount val="1"/>
                <c:pt idx="0">
                  <c:v>出口</c:v>
                </c:pt>
              </c:strCache>
            </c:strRef>
          </c:tx>
          <c:spPr>
            <a:ln w="28575" cap="rnd" cmpd="sng" algn="ctr">
              <a:solidFill>
                <a:srgbClr val="2323FF"/>
              </a:solidFill>
              <a:prstDash val="solid"/>
              <a:round/>
            </a:ln>
          </c:spPr>
          <c:marker>
            <c:symbol val="none"/>
          </c:marker>
          <c:cat>
            <c:strRef>
              <c:f>'XNK TQ..'!$BZ$1:$CT$1</c:f>
              <c:strCache>
                <c:ptCount val="21"/>
                <c:pt idx="0">
                  <c:v>T4/24</c:v>
                </c:pt>
                <c:pt idx="1">
                  <c:v>T5/24</c:v>
                </c:pt>
                <c:pt idx="2">
                  <c:v>T6/24</c:v>
                </c:pt>
                <c:pt idx="3">
                  <c:v>T7/24</c:v>
                </c:pt>
                <c:pt idx="4">
                  <c:v>T8/24</c:v>
                </c:pt>
                <c:pt idx="5">
                  <c:v>T9/24</c:v>
                </c:pt>
                <c:pt idx="6">
                  <c:v>T10/24</c:v>
                </c:pt>
                <c:pt idx="7">
                  <c:v>T11/24</c:v>
                </c:pt>
                <c:pt idx="8">
                  <c:v>T12/24</c:v>
                </c:pt>
                <c:pt idx="9">
                  <c:v>T1/25</c:v>
                </c:pt>
                <c:pt idx="10">
                  <c:v>T2/25</c:v>
                </c:pt>
                <c:pt idx="11">
                  <c:v>T3/25</c:v>
                </c:pt>
                <c:pt idx="12">
                  <c:v>T4/25</c:v>
                </c:pt>
                <c:pt idx="13">
                  <c:v>T5/25</c:v>
                </c:pt>
                <c:pt idx="14">
                  <c:v>T6/25</c:v>
                </c:pt>
                <c:pt idx="15">
                  <c:v>T7/25</c:v>
                </c:pt>
                <c:pt idx="16">
                  <c:v>T8/25</c:v>
                </c:pt>
                <c:pt idx="17">
                  <c:v>T9/25</c:v>
                </c:pt>
                <c:pt idx="18">
                  <c:v>T10/25</c:v>
                </c:pt>
                <c:pt idx="19">
                  <c:v>T11/25</c:v>
                </c:pt>
                <c:pt idx="20">
                  <c:v>T12/25</c:v>
                </c:pt>
              </c:strCache>
              <c:extLst/>
            </c:strRef>
          </c:cat>
          <c:val>
            <c:numRef>
              <c:f>'XNK TQ..'!$BZ$54:$CT$54</c:f>
              <c:numCache>
                <c:formatCode>0.0%</c:formatCode>
                <c:ptCount val="21"/>
                <c:pt idx="0">
                  <c:v>0.105986975904378</c:v>
                </c:pt>
                <c:pt idx="1">
                  <c:v>0.158358947119243</c:v>
                </c:pt>
                <c:pt idx="2">
                  <c:v>0.105185657853978</c:v>
                </c:pt>
                <c:pt idx="3">
                  <c:v>0.19109453002475599</c:v>
                </c:pt>
                <c:pt idx="4">
                  <c:v>0.14541485396360301</c:v>
                </c:pt>
                <c:pt idx="5">
                  <c:v>0.10699933286322801</c:v>
                </c:pt>
                <c:pt idx="6">
                  <c:v>0.100937461563417</c:v>
                </c:pt>
                <c:pt idx="7">
                  <c:v>8.1598213922759802E-2</c:v>
                </c:pt>
                <c:pt idx="8">
                  <c:v>0.128466484593042</c:v>
                </c:pt>
                <c:pt idx="9">
                  <c:v>-4.26323310579836E-2</c:v>
                </c:pt>
                <c:pt idx="10">
                  <c:v>0.25667320110811798</c:v>
                </c:pt>
                <c:pt idx="11">
                  <c:v>0.14492053535246999</c:v>
                </c:pt>
                <c:pt idx="12">
                  <c:v>0.19751348539317101</c:v>
                </c:pt>
                <c:pt idx="13">
                  <c:v>0.16972105768230999</c:v>
                </c:pt>
                <c:pt idx="14">
                  <c:v>0.163069233450607</c:v>
                </c:pt>
                <c:pt idx="15">
                  <c:v>0.159516971870418</c:v>
                </c:pt>
                <c:pt idx="16">
                  <c:v>0.14495358195378999</c:v>
                </c:pt>
                <c:pt idx="17">
                  <c:v>0.247331904507402</c:v>
                </c:pt>
                <c:pt idx="18">
                  <c:v>0.17480523908905465</c:v>
                </c:pt>
                <c:pt idx="19">
                  <c:v>0.1514829334657839</c:v>
                </c:pt>
                <c:pt idx="20">
                  <c:v>0.23814495955945936</c:v>
                </c:pt>
              </c:numCache>
              <c:extLst/>
            </c:numRef>
          </c:val>
          <c:smooth val="0"/>
          <c:extLst>
            <c:ext xmlns:c16="http://schemas.microsoft.com/office/drawing/2014/chart" uri="{C3380CC4-5D6E-409C-BE32-E72D297353CC}">
              <c16:uniqueId val="{00000000-F10E-4167-8306-9E1DE372D687}"/>
            </c:ext>
          </c:extLst>
        </c:ser>
        <c:ser>
          <c:idx val="1"/>
          <c:order val="1"/>
          <c:tx>
            <c:strRef>
              <c:f>'XNK TQ..'!$ES$23</c:f>
              <c:strCache>
                <c:ptCount val="1"/>
                <c:pt idx="0">
                  <c:v>进口</c:v>
                </c:pt>
              </c:strCache>
            </c:strRef>
          </c:tx>
          <c:spPr>
            <a:ln w="28575" cap="rnd" cmpd="sng" algn="ctr">
              <a:solidFill>
                <a:srgbClr val="9F9FFF"/>
              </a:solidFill>
              <a:prstDash val="solid"/>
              <a:round/>
            </a:ln>
          </c:spPr>
          <c:marker>
            <c:symbol val="none"/>
          </c:marker>
          <c:cat>
            <c:strRef>
              <c:f>'XNK TQ..'!$BZ$1:$CT$1</c:f>
              <c:strCache>
                <c:ptCount val="21"/>
                <c:pt idx="0">
                  <c:v>T4/24</c:v>
                </c:pt>
                <c:pt idx="1">
                  <c:v>T5/24</c:v>
                </c:pt>
                <c:pt idx="2">
                  <c:v>T6/24</c:v>
                </c:pt>
                <c:pt idx="3">
                  <c:v>T7/24</c:v>
                </c:pt>
                <c:pt idx="4">
                  <c:v>T8/24</c:v>
                </c:pt>
                <c:pt idx="5">
                  <c:v>T9/24</c:v>
                </c:pt>
                <c:pt idx="6">
                  <c:v>T10/24</c:v>
                </c:pt>
                <c:pt idx="7">
                  <c:v>T11/24</c:v>
                </c:pt>
                <c:pt idx="8">
                  <c:v>T12/24</c:v>
                </c:pt>
                <c:pt idx="9">
                  <c:v>T1/25</c:v>
                </c:pt>
                <c:pt idx="10">
                  <c:v>T2/25</c:v>
                </c:pt>
                <c:pt idx="11">
                  <c:v>T3/25</c:v>
                </c:pt>
                <c:pt idx="12">
                  <c:v>T4/25</c:v>
                </c:pt>
                <c:pt idx="13">
                  <c:v>T5/25</c:v>
                </c:pt>
                <c:pt idx="14">
                  <c:v>T6/25</c:v>
                </c:pt>
                <c:pt idx="15">
                  <c:v>T7/25</c:v>
                </c:pt>
                <c:pt idx="16">
                  <c:v>T8/25</c:v>
                </c:pt>
                <c:pt idx="17">
                  <c:v>T9/25</c:v>
                </c:pt>
                <c:pt idx="18">
                  <c:v>T10/25</c:v>
                </c:pt>
                <c:pt idx="19">
                  <c:v>T11/25</c:v>
                </c:pt>
                <c:pt idx="20">
                  <c:v>T12/25</c:v>
                </c:pt>
              </c:strCache>
              <c:extLst/>
            </c:strRef>
          </c:cat>
          <c:val>
            <c:numRef>
              <c:f>'XNK TQ..'!$BZ$79:$CT$79</c:f>
              <c:numCache>
                <c:formatCode>0.0%</c:formatCode>
                <c:ptCount val="21"/>
                <c:pt idx="0">
                  <c:v>0.19870525061842201</c:v>
                </c:pt>
                <c:pt idx="1">
                  <c:v>0.299037054549597</c:v>
                </c:pt>
                <c:pt idx="2">
                  <c:v>0.13124445219640399</c:v>
                </c:pt>
                <c:pt idx="3">
                  <c:v>0.24730543688519299</c:v>
                </c:pt>
                <c:pt idx="4">
                  <c:v>0.123770292337632</c:v>
                </c:pt>
                <c:pt idx="5">
                  <c:v>0.11062436240403201</c:v>
                </c:pt>
                <c:pt idx="6">
                  <c:v>0.13559546224868699</c:v>
                </c:pt>
                <c:pt idx="7">
                  <c:v>9.8113213228251006E-2</c:v>
                </c:pt>
                <c:pt idx="8">
                  <c:v>0.192331828142151</c:v>
                </c:pt>
                <c:pt idx="9">
                  <c:v>-2.57447447965241E-2</c:v>
                </c:pt>
                <c:pt idx="10">
                  <c:v>0.39990739073816001</c:v>
                </c:pt>
                <c:pt idx="11">
                  <c:v>0.189857579480741</c:v>
                </c:pt>
                <c:pt idx="12">
                  <c:v>0.229459561798145</c:v>
                </c:pt>
                <c:pt idx="13">
                  <c:v>0.14127856213221199</c:v>
                </c:pt>
                <c:pt idx="14">
                  <c:v>0.20162377053122399</c:v>
                </c:pt>
                <c:pt idx="15">
                  <c:v>0.17772444802548201</c:v>
                </c:pt>
                <c:pt idx="16">
                  <c:v>0.17707238544588999</c:v>
                </c:pt>
                <c:pt idx="17">
                  <c:v>0.24881736715431599</c:v>
                </c:pt>
                <c:pt idx="18">
                  <c:v>0.16827706495425132</c:v>
                </c:pt>
                <c:pt idx="19">
                  <c:v>0.16036470742270281</c:v>
                </c:pt>
                <c:pt idx="20">
                  <c:v>0.27689711486382085</c:v>
                </c:pt>
              </c:numCache>
              <c:extLst/>
            </c:numRef>
          </c:val>
          <c:smooth val="0"/>
          <c:extLst>
            <c:ext xmlns:c16="http://schemas.microsoft.com/office/drawing/2014/chart" uri="{C3380CC4-5D6E-409C-BE32-E72D297353CC}">
              <c16:uniqueId val="{00000001-F10E-4167-8306-9E1DE372D687}"/>
            </c:ext>
          </c:extLst>
        </c:ser>
        <c:dLbls>
          <c:showLegendKey val="0"/>
          <c:showVal val="0"/>
          <c:showCatName val="0"/>
          <c:showSerName val="0"/>
          <c:showPercent val="0"/>
          <c:showBubbleSize val="0"/>
        </c:dLbls>
        <c:smooth val="0"/>
        <c:axId val="1813369520"/>
        <c:axId val="1813372784"/>
      </c:lineChart>
      <c:catAx>
        <c:axId val="1813369520"/>
        <c:scaling>
          <c:orientation val="minMax"/>
        </c:scaling>
        <c:delete val="0"/>
        <c:axPos val="b"/>
        <c:title>
          <c:tx>
            <c:rich>
              <a:bodyPr/>
              <a:lstStyle/>
              <a:p>
                <a:pPr>
                  <a:defRPr/>
                </a:pPr>
                <a:endParaRPr lang="en-US"/>
              </a:p>
            </c:rich>
          </c:tx>
          <c:overlay val="0"/>
        </c:title>
        <c:numFmt formatCode="General" sourceLinked="1"/>
        <c:majorTickMark val="none"/>
        <c:minorTickMark val="none"/>
        <c:tickLblPos val="low"/>
        <c:txPr>
          <a:bodyPr rot="-60000000" spcFirstLastPara="0"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crossAx val="1813372784"/>
        <c:crosses val="autoZero"/>
        <c:auto val="1"/>
        <c:lblAlgn val="ctr"/>
        <c:lblOffset val="100"/>
        <c:noMultiLvlLbl val="1"/>
      </c:catAx>
      <c:valAx>
        <c:axId val="1813372784"/>
        <c:scaling>
          <c:orientation val="minMax"/>
        </c:scaling>
        <c:delete val="0"/>
        <c:axPos val="l"/>
        <c:majorGridlines>
          <c:spPr>
            <a:ln w="6350" cap="flat" cmpd="sng" algn="ctr">
              <a:solidFill>
                <a:srgbClr val="B7B7B7"/>
              </a:solidFill>
              <a:prstDash val="solid"/>
              <a:round/>
            </a:ln>
          </c:spPr>
        </c:majorGridlines>
        <c:title>
          <c:tx>
            <c:rich>
              <a:bodyPr/>
              <a:lstStyle/>
              <a:p>
                <a:pPr>
                  <a:defRPr/>
                </a:pPr>
                <a:endParaRPr lang="en-US"/>
              </a:p>
            </c:rich>
          </c:tx>
          <c:overlay val="0"/>
        </c:title>
        <c:numFmt formatCode="0%" sourceLinked="0"/>
        <c:majorTickMark val="none"/>
        <c:minorTickMark val="none"/>
        <c:tickLblPos val="nextTo"/>
        <c:spPr>
          <a:ln w="6350" cap="flat" cmpd="sng" algn="ctr">
            <a:solidFill>
              <a:schemeClr val="tx1">
                <a:tint val="75000"/>
              </a:schemeClr>
            </a:solidFill>
            <a:prstDash val="solid"/>
            <a:round/>
          </a:ln>
        </c:spPr>
        <c:txPr>
          <a:bodyPr rot="-60000000" spcFirstLastPara="0"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crossAx val="1813369520"/>
        <c:crosses val="autoZero"/>
        <c:crossBetween val="between"/>
      </c:valAx>
    </c:plotArea>
    <c:legend>
      <c:legendPos val="b"/>
      <c:layout>
        <c:manualLayout>
          <c:xMode val="edge"/>
          <c:yMode val="edge"/>
          <c:x val="0.31666666666666698"/>
          <c:y val="0.916832531350248"/>
          <c:w val="0.36666666666666697"/>
          <c:h val="7.8537839020122499E-2"/>
        </c:manualLayout>
      </c:layout>
      <c:overlay val="0"/>
      <c:txPr>
        <a:bodyPr rot="0" spcFirstLastPara="0"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legend>
    <c:plotVisOnly val="1"/>
    <c:dispBlanksAs val="zero"/>
    <c:showDLblsOverMax val="1"/>
    <c:extLst>
      <c:ext uri="{0b15fc19-7d7d-44ad-8c2d-2c3a37ce22c3}">
        <chartProps xmlns="https://web.wps.cn/et/2018/main" chartId="{385f2c97-676b-4f59-bede-3dc1584b82fa}"/>
      </c:ext>
    </c:extLst>
  </c:chart>
  <c:spPr>
    <a:ln w="6350" cap="flat" cmpd="sng" algn="ctr">
      <a:noFill/>
      <a:prstDash val="solid"/>
      <a:round/>
    </a:ln>
  </c:spPr>
  <c:txPr>
    <a:bodyPr/>
    <a:lstStyle/>
    <a:p>
      <a:pPr>
        <a:defRPr lang="en-US" sz="100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en-US" sz="1200" b="1"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r>
              <a:rPr lang="zh-CN"/>
              <a:t>外资月度增长</a:t>
            </a:r>
            <a:endParaRPr lang="en-US"/>
          </a:p>
        </c:rich>
      </c:tx>
      <c:layout>
        <c:manualLayout>
          <c:xMode val="edge"/>
          <c:yMode val="edge"/>
          <c:x val="0.37667571756763901"/>
          <c:y val="0"/>
        </c:manualLayout>
      </c:layout>
      <c:overlay val="0"/>
      <c:spPr>
        <a:noFill/>
        <a:ln>
          <a:noFill/>
        </a:ln>
        <a:effectLst/>
      </c:spPr>
    </c:title>
    <c:autoTitleDeleted val="0"/>
    <c:plotArea>
      <c:layout>
        <c:manualLayout>
          <c:layoutTarget val="inner"/>
          <c:xMode val="edge"/>
          <c:yMode val="edge"/>
          <c:x val="0.104192382247123"/>
          <c:y val="0.16041666666666701"/>
          <c:w val="0.87010166591481497"/>
          <c:h val="0.57813466025080196"/>
        </c:manualLayout>
      </c:layout>
      <c:barChart>
        <c:barDir val="col"/>
        <c:grouping val="clustered"/>
        <c:varyColors val="1"/>
        <c:ser>
          <c:idx val="0"/>
          <c:order val="0"/>
          <c:tx>
            <c:strRef>
              <c:f>'FDI..'!$HK$54</c:f>
              <c:strCache>
                <c:ptCount val="1"/>
                <c:pt idx="0">
                  <c:v>到位资金</c:v>
                </c:pt>
              </c:strCache>
            </c:strRef>
          </c:tx>
          <c:spPr>
            <a:solidFill>
              <a:srgbClr val="2323FF"/>
            </a:solidFill>
            <a:ln>
              <a:noFill/>
            </a:ln>
            <a:effectLst/>
          </c:spPr>
          <c:invertIfNegative val="0"/>
          <c:cat>
            <c:strRef>
              <c:f>'FDI..'!$CW$1:$DU$1</c:f>
              <c:strCache>
                <c:ptCount val="25"/>
                <c:pt idx="0">
                  <c:v>T12/23</c:v>
                </c:pt>
                <c:pt idx="1">
                  <c:v>T1/24</c:v>
                </c:pt>
                <c:pt idx="2">
                  <c:v>T2/24</c:v>
                </c:pt>
                <c:pt idx="3">
                  <c:v>T3/24</c:v>
                </c:pt>
                <c:pt idx="4">
                  <c:v>T4/24</c:v>
                </c:pt>
                <c:pt idx="5">
                  <c:v>T5/24</c:v>
                </c:pt>
                <c:pt idx="6">
                  <c:v>T6/24</c:v>
                </c:pt>
                <c:pt idx="7">
                  <c:v>T7/24</c:v>
                </c:pt>
                <c:pt idx="8">
                  <c:v>T8/24</c:v>
                </c:pt>
                <c:pt idx="9">
                  <c:v>T9/24</c:v>
                </c:pt>
                <c:pt idx="10">
                  <c:v>T10/24</c:v>
                </c:pt>
                <c:pt idx="11">
                  <c:v>T11/24</c:v>
                </c:pt>
                <c:pt idx="12">
                  <c:v>T12/24</c:v>
                </c:pt>
                <c:pt idx="13">
                  <c:v>T1/25</c:v>
                </c:pt>
                <c:pt idx="14">
                  <c:v>T2/25</c:v>
                </c:pt>
                <c:pt idx="15">
                  <c:v>T3/25</c:v>
                </c:pt>
                <c:pt idx="16">
                  <c:v>T4/25</c:v>
                </c:pt>
                <c:pt idx="17">
                  <c:v>T5/25</c:v>
                </c:pt>
                <c:pt idx="18">
                  <c:v>T6/25</c:v>
                </c:pt>
                <c:pt idx="19">
                  <c:v>T7/25</c:v>
                </c:pt>
                <c:pt idx="20">
                  <c:v>T8/25</c:v>
                </c:pt>
                <c:pt idx="21">
                  <c:v>T9/25</c:v>
                </c:pt>
                <c:pt idx="22">
                  <c:v>T10/25</c:v>
                </c:pt>
                <c:pt idx="23">
                  <c:v>T11/25</c:v>
                </c:pt>
                <c:pt idx="24">
                  <c:v>T12/25</c:v>
                </c:pt>
              </c:strCache>
              <c:extLst/>
            </c:strRef>
          </c:cat>
          <c:val>
            <c:numRef>
              <c:f>'FDI..'!$CW$3:$DU$3</c:f>
              <c:numCache>
                <c:formatCode>0</c:formatCode>
                <c:ptCount val="25"/>
                <c:pt idx="0">
                  <c:v>2933</c:v>
                </c:pt>
                <c:pt idx="1">
                  <c:v>1480</c:v>
                </c:pt>
                <c:pt idx="2">
                  <c:v>1320</c:v>
                </c:pt>
                <c:pt idx="3">
                  <c:v>1830</c:v>
                </c:pt>
                <c:pt idx="4">
                  <c:v>1650</c:v>
                </c:pt>
                <c:pt idx="5">
                  <c:v>1970</c:v>
                </c:pt>
                <c:pt idx="6">
                  <c:v>2592</c:v>
                </c:pt>
                <c:pt idx="7">
                  <c:v>1708</c:v>
                </c:pt>
                <c:pt idx="8">
                  <c:v>1600</c:v>
                </c:pt>
                <c:pt idx="9">
                  <c:v>3185</c:v>
                </c:pt>
                <c:pt idx="10">
                  <c:v>2245</c:v>
                </c:pt>
                <c:pt idx="11">
                  <c:v>2100</c:v>
                </c:pt>
                <c:pt idx="12">
                  <c:v>3671</c:v>
                </c:pt>
                <c:pt idx="13">
                  <c:v>1510</c:v>
                </c:pt>
                <c:pt idx="14">
                  <c:v>1440</c:v>
                </c:pt>
                <c:pt idx="15">
                  <c:v>2010</c:v>
                </c:pt>
                <c:pt idx="16">
                  <c:v>1780</c:v>
                </c:pt>
                <c:pt idx="17">
                  <c:v>2160</c:v>
                </c:pt>
                <c:pt idx="18">
                  <c:v>2820</c:v>
                </c:pt>
                <c:pt idx="19">
                  <c:v>1880</c:v>
                </c:pt>
                <c:pt idx="20">
                  <c:v>1800</c:v>
                </c:pt>
                <c:pt idx="21">
                  <c:v>3400</c:v>
                </c:pt>
                <c:pt idx="22">
                  <c:v>2500</c:v>
                </c:pt>
                <c:pt idx="23">
                  <c:v>2300</c:v>
                </c:pt>
                <c:pt idx="24">
                  <c:v>4020</c:v>
                </c:pt>
              </c:numCache>
              <c:extLst/>
            </c:numRef>
          </c:val>
          <c:extLst>
            <c:ext xmlns:c16="http://schemas.microsoft.com/office/drawing/2014/chart" uri="{C3380CC4-5D6E-409C-BE32-E72D297353CC}">
              <c16:uniqueId val="{00000000-EF3E-429A-A1B7-960CF77BB906}"/>
            </c:ext>
          </c:extLst>
        </c:ser>
        <c:ser>
          <c:idx val="1"/>
          <c:order val="1"/>
          <c:tx>
            <c:strRef>
              <c:f>'FDI..'!$HK$55</c:f>
              <c:strCache>
                <c:ptCount val="1"/>
                <c:pt idx="0">
                  <c:v>注册资金</c:v>
                </c:pt>
              </c:strCache>
            </c:strRef>
          </c:tx>
          <c:spPr>
            <a:solidFill>
              <a:srgbClr val="9F9FFF"/>
            </a:solidFill>
            <a:ln>
              <a:noFill/>
            </a:ln>
            <a:effectLst/>
          </c:spPr>
          <c:invertIfNegative val="0"/>
          <c:cat>
            <c:strRef>
              <c:f>'FDI..'!$CW$1:$DU$1</c:f>
              <c:strCache>
                <c:ptCount val="25"/>
                <c:pt idx="0">
                  <c:v>T12/23</c:v>
                </c:pt>
                <c:pt idx="1">
                  <c:v>T1/24</c:v>
                </c:pt>
                <c:pt idx="2">
                  <c:v>T2/24</c:v>
                </c:pt>
                <c:pt idx="3">
                  <c:v>T3/24</c:v>
                </c:pt>
                <c:pt idx="4">
                  <c:v>T4/24</c:v>
                </c:pt>
                <c:pt idx="5">
                  <c:v>T5/24</c:v>
                </c:pt>
                <c:pt idx="6">
                  <c:v>T6/24</c:v>
                </c:pt>
                <c:pt idx="7">
                  <c:v>T7/24</c:v>
                </c:pt>
                <c:pt idx="8">
                  <c:v>T8/24</c:v>
                </c:pt>
                <c:pt idx="9">
                  <c:v>T9/24</c:v>
                </c:pt>
                <c:pt idx="10">
                  <c:v>T10/24</c:v>
                </c:pt>
                <c:pt idx="11">
                  <c:v>T11/24</c:v>
                </c:pt>
                <c:pt idx="12">
                  <c:v>T12/24</c:v>
                </c:pt>
                <c:pt idx="13">
                  <c:v>T1/25</c:v>
                </c:pt>
                <c:pt idx="14">
                  <c:v>T2/25</c:v>
                </c:pt>
                <c:pt idx="15">
                  <c:v>T3/25</c:v>
                </c:pt>
                <c:pt idx="16">
                  <c:v>T4/25</c:v>
                </c:pt>
                <c:pt idx="17">
                  <c:v>T5/25</c:v>
                </c:pt>
                <c:pt idx="18">
                  <c:v>T6/25</c:v>
                </c:pt>
                <c:pt idx="19">
                  <c:v>T7/25</c:v>
                </c:pt>
                <c:pt idx="20">
                  <c:v>T8/25</c:v>
                </c:pt>
                <c:pt idx="21">
                  <c:v>T9/25</c:v>
                </c:pt>
                <c:pt idx="22">
                  <c:v>T10/25</c:v>
                </c:pt>
                <c:pt idx="23">
                  <c:v>T11/25</c:v>
                </c:pt>
                <c:pt idx="24">
                  <c:v>T12/25</c:v>
                </c:pt>
              </c:strCache>
              <c:extLst/>
            </c:strRef>
          </c:cat>
          <c:val>
            <c:numRef>
              <c:f>'FDI..'!$CW$4:$DU$4</c:f>
              <c:numCache>
                <c:formatCode>0</c:formatCode>
                <c:ptCount val="25"/>
                <c:pt idx="0">
                  <c:v>7757.7164942342197</c:v>
                </c:pt>
                <c:pt idx="1">
                  <c:v>2917.91040960807</c:v>
                </c:pt>
                <c:pt idx="2">
                  <c:v>1930.4545523362499</c:v>
                </c:pt>
                <c:pt idx="3">
                  <c:v>1881.3144445225</c:v>
                </c:pt>
                <c:pt idx="4">
                  <c:v>3099.6319261031299</c:v>
                </c:pt>
                <c:pt idx="5">
                  <c:v>1797.4376700237499</c:v>
                </c:pt>
                <c:pt idx="6">
                  <c:v>4113.3746774948704</c:v>
                </c:pt>
                <c:pt idx="7">
                  <c:v>2815.8412426476302</c:v>
                </c:pt>
                <c:pt idx="8">
                  <c:v>2523.4239366593802</c:v>
                </c:pt>
                <c:pt idx="9">
                  <c:v>4258.92702327813</c:v>
                </c:pt>
                <c:pt idx="10">
                  <c:v>2475.8142205982999</c:v>
                </c:pt>
                <c:pt idx="11">
                  <c:v>4119.0336861513897</c:v>
                </c:pt>
                <c:pt idx="12">
                  <c:v>6847.9119150390097</c:v>
                </c:pt>
                <c:pt idx="13">
                  <c:v>4334.7857839593698</c:v>
                </c:pt>
                <c:pt idx="14">
                  <c:v>2565</c:v>
                </c:pt>
                <c:pt idx="15">
                  <c:v>4080</c:v>
                </c:pt>
                <c:pt idx="16">
                  <c:v>2840</c:v>
                </c:pt>
                <c:pt idx="17">
                  <c:v>4570.2142160406302</c:v>
                </c:pt>
                <c:pt idx="18">
                  <c:v>3130</c:v>
                </c:pt>
                <c:pt idx="19">
                  <c:v>2570</c:v>
                </c:pt>
                <c:pt idx="20">
                  <c:v>2050</c:v>
                </c:pt>
                <c:pt idx="21">
                  <c:v>2400</c:v>
                </c:pt>
                <c:pt idx="22">
                  <c:v>2980</c:v>
                </c:pt>
                <c:pt idx="23">
                  <c:v>2170</c:v>
                </c:pt>
                <c:pt idx="24">
                  <c:v>4730</c:v>
                </c:pt>
              </c:numCache>
              <c:extLst/>
            </c:numRef>
          </c:val>
          <c:extLst>
            <c:ext xmlns:c16="http://schemas.microsoft.com/office/drawing/2014/chart" uri="{C3380CC4-5D6E-409C-BE32-E72D297353CC}">
              <c16:uniqueId val="{00000001-EF3E-429A-A1B7-960CF77BB906}"/>
            </c:ext>
          </c:extLst>
        </c:ser>
        <c:dLbls>
          <c:showLegendKey val="0"/>
          <c:showVal val="0"/>
          <c:showCatName val="0"/>
          <c:showSerName val="0"/>
          <c:showPercent val="0"/>
          <c:showBubbleSize val="0"/>
        </c:dLbls>
        <c:gapWidth val="100"/>
        <c:overlap val="-24"/>
        <c:axId val="1806906912"/>
        <c:axId val="1806911808"/>
      </c:barChart>
      <c:catAx>
        <c:axId val="1806906912"/>
        <c:scaling>
          <c:orientation val="minMax"/>
        </c:scaling>
        <c:delete val="0"/>
        <c:axPos val="b"/>
        <c:title>
          <c:tx>
            <c:rich>
              <a:bodyPr/>
              <a:lstStyle/>
              <a:p>
                <a:pPr>
                  <a:defRPr/>
                </a:pPr>
                <a:endParaRPr lang="en-US"/>
              </a:p>
            </c:rich>
          </c:tx>
          <c:overlay val="0"/>
          <c:spPr>
            <a:noFill/>
            <a:ln>
              <a:noFill/>
            </a:ln>
            <a:effectLst/>
          </c:spPr>
        </c:title>
        <c:numFmt formatCode="General" sourceLinked="1"/>
        <c:majorTickMark val="none"/>
        <c:minorTickMark val="none"/>
        <c:tickLblPos val="low"/>
        <c:spPr>
          <a:noFill/>
          <a:ln w="12700"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crossAx val="1806911808"/>
        <c:crosses val="autoZero"/>
        <c:auto val="1"/>
        <c:lblAlgn val="ctr"/>
        <c:lblOffset val="100"/>
        <c:noMultiLvlLbl val="1"/>
      </c:catAx>
      <c:valAx>
        <c:axId val="1806911808"/>
        <c:scaling>
          <c:orientation val="minMax"/>
        </c:scaling>
        <c:delete val="0"/>
        <c:axPos val="l"/>
        <c:majorGridlines>
          <c:spPr>
            <a:ln w="9525" cap="flat" cmpd="sng" algn="ctr">
              <a:solidFill>
                <a:schemeClr val="tx1">
                  <a:lumMod val="15000"/>
                  <a:lumOff val="85000"/>
                </a:schemeClr>
              </a:solidFill>
              <a:prstDash val="solid"/>
              <a:round/>
            </a:ln>
            <a:effectLst/>
          </c:spPr>
        </c:majorGridlines>
        <c:title>
          <c:tx>
            <c:rich>
              <a:bodyPr/>
              <a:lstStyle/>
              <a:p>
                <a:pPr>
                  <a:defRPr/>
                </a:pPr>
                <a:endParaRPr lang="en-US"/>
              </a:p>
            </c:rich>
          </c:tx>
          <c:overlay val="0"/>
          <c:spPr>
            <a:noFill/>
            <a:ln>
              <a:noFill/>
            </a:ln>
            <a:effectLst/>
          </c:spPr>
        </c:title>
        <c:numFmt formatCode="0"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crossAx val="1806906912"/>
        <c:crosses val="autoZero"/>
        <c:crossBetween val="between"/>
      </c:valAx>
      <c:spPr>
        <a:noFill/>
        <a:ln>
          <a:noFill/>
        </a:ln>
        <a:effectLst/>
      </c:spPr>
    </c:plotArea>
    <c:legend>
      <c:legendPos val="b"/>
      <c:layout>
        <c:manualLayout>
          <c:xMode val="edge"/>
          <c:yMode val="edge"/>
          <c:x val="0.31279397502541301"/>
          <c:y val="0.90757327209098904"/>
          <c:w val="0.374411804112116"/>
          <c:h val="7.8537839020122499E-2"/>
        </c:manualLayout>
      </c:layout>
      <c:overlay val="0"/>
      <c:spPr>
        <a:noFill/>
        <a:ln>
          <a:noFill/>
        </a:ln>
        <a:effectLst/>
      </c:spPr>
      <c:txPr>
        <a:bodyPr rot="0" spcFirstLastPara="0"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legend>
    <c:plotVisOnly val="1"/>
    <c:dispBlanksAs val="zero"/>
    <c:showDLblsOverMax val="1"/>
    <c:extLst>
      <c:ext uri="{0b15fc19-7d7d-44ad-8c2d-2c3a37ce22c3}">
        <chartProps xmlns="https://web.wps.cn/et/2018/main" chartId="{973c69a9-7c3f-4b9a-827f-8d7bc724cc57}"/>
      </c:ext>
    </c:extLst>
  </c:chart>
  <c:spPr>
    <a:solidFill>
      <a:schemeClr val="bg1"/>
    </a:solidFill>
    <a:ln w="9525" cap="flat" cmpd="sng" algn="ctr">
      <a:noFill/>
      <a:prstDash val="solid"/>
      <a:round/>
    </a:ln>
    <a:effectLst/>
  </c:spPr>
  <c:txPr>
    <a:bodyPr/>
    <a:lstStyle/>
    <a:p>
      <a:pPr>
        <a:defRPr lang="en-US" sz="100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2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ja-JP" altLang="en-US" b="1"/>
              <a:t>国家预算投资资金到位情况</a:t>
            </a:r>
            <a:endParaRPr lang="en-US" b="1"/>
          </a:p>
        </c:rich>
      </c:tx>
      <c:overlay val="0"/>
      <c:spPr>
        <a:noFill/>
        <a:ln>
          <a:noFill/>
        </a:ln>
        <a:effectLst/>
      </c:spPr>
      <c:txPr>
        <a:bodyPr rot="0" spcFirstLastPara="1" vertOverflow="ellipsis" vert="horz" wrap="square" anchor="ctr" anchorCtr="1"/>
        <a:lstStyle/>
        <a:p>
          <a:pPr>
            <a:defRPr lang="en-US" sz="12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v>总额</c:v>
          </c:tx>
          <c:spPr>
            <a:solidFill>
              <a:srgbClr val="2323FF"/>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invertIfNegative val="0"/>
          <c:cat>
            <c:strRef>
              <c:f>(VNSNN.!$BP$1:$CA$1,VNSNN.!$CC$1:$CN$1)</c:f>
              <c:strCache>
                <c:ptCount val="24"/>
                <c:pt idx="0">
                  <c:v>T1/24</c:v>
                </c:pt>
                <c:pt idx="1">
                  <c:v>T2/24</c:v>
                </c:pt>
                <c:pt idx="2">
                  <c:v>T3/24</c:v>
                </c:pt>
                <c:pt idx="3">
                  <c:v>T4/24</c:v>
                </c:pt>
                <c:pt idx="4">
                  <c:v>T5/24</c:v>
                </c:pt>
                <c:pt idx="5">
                  <c:v>T6/24</c:v>
                </c:pt>
                <c:pt idx="6">
                  <c:v>T7/24</c:v>
                </c:pt>
                <c:pt idx="7">
                  <c:v>T8/24</c:v>
                </c:pt>
                <c:pt idx="8">
                  <c:v>T9/24</c:v>
                </c:pt>
                <c:pt idx="9">
                  <c:v>T10/24</c:v>
                </c:pt>
                <c:pt idx="10">
                  <c:v>T11/24</c:v>
                </c:pt>
                <c:pt idx="11">
                  <c:v>T12/24</c:v>
                </c:pt>
                <c:pt idx="12">
                  <c:v>T1/25</c:v>
                </c:pt>
                <c:pt idx="13">
                  <c:v>T2/25</c:v>
                </c:pt>
                <c:pt idx="14">
                  <c:v>T3/25</c:v>
                </c:pt>
                <c:pt idx="15">
                  <c:v>T4/25</c:v>
                </c:pt>
                <c:pt idx="16">
                  <c:v>T5/25</c:v>
                </c:pt>
                <c:pt idx="17">
                  <c:v>T6/25</c:v>
                </c:pt>
                <c:pt idx="18">
                  <c:v>T7/25</c:v>
                </c:pt>
                <c:pt idx="19">
                  <c:v>T8/25</c:v>
                </c:pt>
                <c:pt idx="20">
                  <c:v>T9/25</c:v>
                </c:pt>
                <c:pt idx="21">
                  <c:v>T10/25</c:v>
                </c:pt>
                <c:pt idx="22">
                  <c:v>T11/25</c:v>
                </c:pt>
                <c:pt idx="23">
                  <c:v>T12/25F</c:v>
                </c:pt>
              </c:strCache>
              <c:extLst/>
            </c:strRef>
          </c:cat>
          <c:val>
            <c:numRef>
              <c:f>(VNSNN.!$BP$2:$CA$2,VNSNN.!$CC$2:$CN$2)</c:f>
              <c:numCache>
                <c:formatCode>_(* #,##0.00_);_(* \(#,##0.00\);_(* "-"??_);_(@_)</c:formatCode>
                <c:ptCount val="24"/>
                <c:pt idx="0">
                  <c:v>32930.379999999997</c:v>
                </c:pt>
                <c:pt idx="1">
                  <c:v>28078.112219999999</c:v>
                </c:pt>
                <c:pt idx="2">
                  <c:v>37878.885999999999</c:v>
                </c:pt>
                <c:pt idx="3">
                  <c:v>43488.773000000001</c:v>
                </c:pt>
                <c:pt idx="4">
                  <c:v>48310.366999999998</c:v>
                </c:pt>
                <c:pt idx="5">
                  <c:v>53220.567629999998</c:v>
                </c:pt>
                <c:pt idx="6">
                  <c:v>57074.237000000001</c:v>
                </c:pt>
                <c:pt idx="7">
                  <c:v>62284.337200000002</c:v>
                </c:pt>
                <c:pt idx="8">
                  <c:v>63869.281000000003</c:v>
                </c:pt>
                <c:pt idx="9">
                  <c:v>68603.210000000006</c:v>
                </c:pt>
                <c:pt idx="10">
                  <c:v>79042.785000000003</c:v>
                </c:pt>
                <c:pt idx="11">
                  <c:v>86378.378190000003</c:v>
                </c:pt>
                <c:pt idx="12">
                  <c:v>35247.927000000003</c:v>
                </c:pt>
                <c:pt idx="13">
                  <c:v>37702.254200000003</c:v>
                </c:pt>
                <c:pt idx="14">
                  <c:v>43970.574999999997</c:v>
                </c:pt>
                <c:pt idx="15">
                  <c:v>49605.264999999999</c:v>
                </c:pt>
                <c:pt idx="16">
                  <c:v>58060.197999999997</c:v>
                </c:pt>
                <c:pt idx="17">
                  <c:v>71473.942360000001</c:v>
                </c:pt>
                <c:pt idx="18">
                  <c:v>77569.960999999996</c:v>
                </c:pt>
                <c:pt idx="19">
                  <c:v>83134.591</c:v>
                </c:pt>
                <c:pt idx="20">
                  <c:v>86622.067769999994</c:v>
                </c:pt>
                <c:pt idx="21">
                  <c:v>90276.186000000002</c:v>
                </c:pt>
                <c:pt idx="22">
                  <c:v>97479.491999999998</c:v>
                </c:pt>
                <c:pt idx="23">
                  <c:v>111538.149</c:v>
                </c:pt>
              </c:numCache>
              <c:extLst/>
            </c:numRef>
          </c:val>
          <c:extLst>
            <c:ext xmlns:c16="http://schemas.microsoft.com/office/drawing/2014/chart" uri="{C3380CC4-5D6E-409C-BE32-E72D297353CC}">
              <c16:uniqueId val="{00000000-9747-4FA5-9D57-5DDE1820C3AF}"/>
            </c:ext>
          </c:extLst>
        </c:ser>
        <c:dLbls>
          <c:showLegendKey val="0"/>
          <c:showVal val="0"/>
          <c:showCatName val="0"/>
          <c:showSerName val="0"/>
          <c:showPercent val="0"/>
          <c:showBubbleSize val="0"/>
        </c:dLbls>
        <c:gapWidth val="80"/>
        <c:axId val="1800862320"/>
        <c:axId val="1800860688"/>
      </c:barChart>
      <c:lineChart>
        <c:grouping val="standard"/>
        <c:varyColors val="0"/>
        <c:ser>
          <c:idx val="1"/>
          <c:order val="1"/>
          <c:tx>
            <c:v>增长YOY</c:v>
          </c:tx>
          <c:spPr>
            <a:ln w="28575" cap="rnd">
              <a:solidFill>
                <a:srgbClr val="9F9FFF"/>
              </a:solidFill>
              <a:round/>
            </a:ln>
            <a:effectLst/>
          </c:spPr>
          <c:marker>
            <c:symbol val="none"/>
          </c:marker>
          <c:cat>
            <c:strRef>
              <c:f>(VNSNN.!$BP$1:$CA$1,VNSNN.!$CC$1:$CN$1)</c:f>
              <c:strCache>
                <c:ptCount val="24"/>
                <c:pt idx="0">
                  <c:v>T1/24</c:v>
                </c:pt>
                <c:pt idx="1">
                  <c:v>T2/24</c:v>
                </c:pt>
                <c:pt idx="2">
                  <c:v>T3/24</c:v>
                </c:pt>
                <c:pt idx="3">
                  <c:v>T4/24</c:v>
                </c:pt>
                <c:pt idx="4">
                  <c:v>T5/24</c:v>
                </c:pt>
                <c:pt idx="5">
                  <c:v>T6/24</c:v>
                </c:pt>
                <c:pt idx="6">
                  <c:v>T7/24</c:v>
                </c:pt>
                <c:pt idx="7">
                  <c:v>T8/24</c:v>
                </c:pt>
                <c:pt idx="8">
                  <c:v>T9/24</c:v>
                </c:pt>
                <c:pt idx="9">
                  <c:v>T10/24</c:v>
                </c:pt>
                <c:pt idx="10">
                  <c:v>T11/24</c:v>
                </c:pt>
                <c:pt idx="11">
                  <c:v>T12/24</c:v>
                </c:pt>
                <c:pt idx="12">
                  <c:v>T1/25</c:v>
                </c:pt>
                <c:pt idx="13">
                  <c:v>T2/25</c:v>
                </c:pt>
                <c:pt idx="14">
                  <c:v>T3/25</c:v>
                </c:pt>
                <c:pt idx="15">
                  <c:v>T4/25</c:v>
                </c:pt>
                <c:pt idx="16">
                  <c:v>T5/25</c:v>
                </c:pt>
                <c:pt idx="17">
                  <c:v>T6/25</c:v>
                </c:pt>
                <c:pt idx="18">
                  <c:v>T7/25</c:v>
                </c:pt>
                <c:pt idx="19">
                  <c:v>T8/25</c:v>
                </c:pt>
                <c:pt idx="20">
                  <c:v>T9/25</c:v>
                </c:pt>
                <c:pt idx="21">
                  <c:v>T10/25</c:v>
                </c:pt>
                <c:pt idx="22">
                  <c:v>T11/25</c:v>
                </c:pt>
                <c:pt idx="23">
                  <c:v>T12/25F</c:v>
                </c:pt>
              </c:strCache>
              <c:extLst/>
            </c:strRef>
          </c:cat>
          <c:val>
            <c:numRef>
              <c:f>(VNSNN.!$BP$68:$CA$68,VNSNN.!$CC$68:$CN$68)</c:f>
              <c:numCache>
                <c:formatCode>0.0%</c:formatCode>
                <c:ptCount val="24"/>
                <c:pt idx="0">
                  <c:v>0.124945733977574</c:v>
                </c:pt>
                <c:pt idx="1">
                  <c:v>2.05825807388289E-2</c:v>
                </c:pt>
                <c:pt idx="2" formatCode="0.00%">
                  <c:v>3.7416494791375501E-2</c:v>
                </c:pt>
                <c:pt idx="3">
                  <c:v>5.9448696895499899E-2</c:v>
                </c:pt>
                <c:pt idx="4">
                  <c:v>4.9511093300695898E-2</c:v>
                </c:pt>
                <c:pt idx="5" formatCode="0.00%">
                  <c:v>3.4595124507977901E-2</c:v>
                </c:pt>
                <c:pt idx="6">
                  <c:v>2.28069905099249E-2</c:v>
                </c:pt>
                <c:pt idx="7">
                  <c:v>1.9780751181678501E-2</c:v>
                </c:pt>
                <c:pt idx="8">
                  <c:v>1.9927766530391199E-2</c:v>
                </c:pt>
                <c:pt idx="9">
                  <c:v>1.8244938004437401E-2</c:v>
                </c:pt>
                <c:pt idx="10">
                  <c:v>2.3516754724541001E-2</c:v>
                </c:pt>
                <c:pt idx="11">
                  <c:v>3.3094923806766798E-2</c:v>
                </c:pt>
                <c:pt idx="12">
                  <c:v>9.5525718412683203E-2</c:v>
                </c:pt>
                <c:pt idx="13">
                  <c:v>0.21736297914570901</c:v>
                </c:pt>
                <c:pt idx="14">
                  <c:v>0.19780158735234199</c:v>
                </c:pt>
                <c:pt idx="15">
                  <c:v>0.17672904119208499</c:v>
                </c:pt>
                <c:pt idx="16">
                  <c:v>0.175401351215074</c:v>
                </c:pt>
                <c:pt idx="17">
                  <c:v>0.19829783262194001</c:v>
                </c:pt>
                <c:pt idx="18">
                  <c:v>0.25389704859779699</c:v>
                </c:pt>
                <c:pt idx="19">
                  <c:v>0.269394451040884</c:v>
                </c:pt>
                <c:pt idx="20">
                  <c:v>0.27851328697286215</c:v>
                </c:pt>
                <c:pt idx="21">
                  <c:v>0.27845193874050533</c:v>
                </c:pt>
                <c:pt idx="22">
                  <c:v>0.2675939400154177</c:v>
                </c:pt>
                <c:pt idx="23">
                  <c:v>0.26584783946436397</c:v>
                </c:pt>
              </c:numCache>
              <c:extLst/>
            </c:numRef>
          </c:val>
          <c:smooth val="0"/>
          <c:extLst>
            <c:ext xmlns:c16="http://schemas.microsoft.com/office/drawing/2014/chart" uri="{C3380CC4-5D6E-409C-BE32-E72D297353CC}">
              <c16:uniqueId val="{00000001-9747-4FA5-9D57-5DDE1820C3AF}"/>
            </c:ext>
          </c:extLst>
        </c:ser>
        <c:dLbls>
          <c:showLegendKey val="0"/>
          <c:showVal val="0"/>
          <c:showCatName val="0"/>
          <c:showSerName val="0"/>
          <c:showPercent val="0"/>
          <c:showBubbleSize val="0"/>
        </c:dLbls>
        <c:marker val="1"/>
        <c:smooth val="0"/>
        <c:axId val="1800859600"/>
        <c:axId val="1800862864"/>
      </c:lineChart>
      <c:catAx>
        <c:axId val="1800862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800860688"/>
        <c:crosses val="autoZero"/>
        <c:auto val="1"/>
        <c:lblAlgn val="ctr"/>
        <c:lblOffset val="100"/>
        <c:noMultiLvlLbl val="1"/>
      </c:catAx>
      <c:valAx>
        <c:axId val="1800860688"/>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800862320"/>
        <c:crosses val="autoZero"/>
        <c:crossBetween val="between"/>
      </c:valAx>
      <c:dateAx>
        <c:axId val="1800859600"/>
        <c:scaling>
          <c:orientation val="minMax"/>
        </c:scaling>
        <c:delete val="1"/>
        <c:axPos val="b"/>
        <c:numFmt formatCode="General" sourceLinked="1"/>
        <c:majorTickMark val="out"/>
        <c:minorTickMark val="none"/>
        <c:tickLblPos val="nextTo"/>
        <c:crossAx val="1800862864"/>
        <c:crosses val="autoZero"/>
        <c:auto val="0"/>
        <c:lblOffset val="100"/>
        <c:baseTimeUnit val="days"/>
      </c:dateAx>
      <c:valAx>
        <c:axId val="1800862864"/>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800859600"/>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uri="{0b15fc19-7d7d-44ad-8c2d-2c3a37ce22c3}">
        <chartProps xmlns="https://web.wps.cn/et/2018/main" chartId="{13639fe0-d293-4965-aac5-b7480bd8347d}"/>
      </c:ext>
    </c:extLst>
  </c:chart>
  <c:spPr>
    <a:noFill/>
    <a:ln>
      <a:noFill/>
    </a:ln>
    <a:effectLst/>
  </c:spPr>
  <c:txPr>
    <a:bodyPr/>
    <a:lstStyle/>
    <a:p>
      <a:pPr>
        <a:defRPr lang="en-US" sz="1000">
          <a:solidFill>
            <a:schemeClr val="tx1">
              <a:lumMod val="65000"/>
              <a:lumOff val="35000"/>
            </a:schemeClr>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en-US" sz="1200" b="1"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r>
              <a:rPr lang="ja-JP"/>
              <a:t>企业</a:t>
            </a:r>
            <a:r>
              <a:rPr lang="en-US" altLang="ja-JP"/>
              <a:t>12</a:t>
            </a:r>
            <a:r>
              <a:rPr lang="zh-CN"/>
              <a:t>月份</a:t>
            </a:r>
            <a:r>
              <a:rPr lang="ja-JP"/>
              <a:t>注册情况</a:t>
            </a:r>
          </a:p>
          <a:p>
            <a:pPr>
              <a:defRPr lang="en-US" sz="1200" b="1"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r>
              <a:rPr lang="en-US"/>
              <a:t>(YOY)</a:t>
            </a:r>
          </a:p>
        </c:rich>
      </c:tx>
      <c:layout>
        <c:manualLayout>
          <c:xMode val="edge"/>
          <c:yMode val="edge"/>
          <c:x val="0.31976300756523102"/>
          <c:y val="0"/>
        </c:manualLayout>
      </c:layout>
      <c:overlay val="0"/>
    </c:title>
    <c:autoTitleDeleted val="0"/>
    <c:plotArea>
      <c:layout>
        <c:manualLayout>
          <c:layoutTarget val="inner"/>
          <c:xMode val="edge"/>
          <c:yMode val="edge"/>
          <c:x val="0.50430549122536195"/>
          <c:y val="0.16041666666666701"/>
          <c:w val="0.495694508774638"/>
          <c:h val="0.76918963254593198"/>
        </c:manualLayout>
      </c:layout>
      <c:barChart>
        <c:barDir val="bar"/>
        <c:grouping val="clustered"/>
        <c:varyColors val="1"/>
        <c:ser>
          <c:idx val="0"/>
          <c:order val="0"/>
          <c:spPr>
            <a:solidFill>
              <a:srgbClr val="2323FF"/>
            </a:solidFill>
            <a:ln cmpd="sng">
              <a:noFill/>
            </a:ln>
          </c:spPr>
          <c:invertIfNegative val="1"/>
          <c:dPt>
            <c:idx val="0"/>
            <c:invertIfNegative val="1"/>
            <c:bubble3D val="0"/>
            <c:extLst>
              <c:ext xmlns:c16="http://schemas.microsoft.com/office/drawing/2014/chart" uri="{C3380CC4-5D6E-409C-BE32-E72D297353CC}">
                <c16:uniqueId val="{00000000-ACFD-4BD2-A242-F052927F6261}"/>
              </c:ext>
            </c:extLst>
          </c:dPt>
          <c:dPt>
            <c:idx val="1"/>
            <c:invertIfNegative val="1"/>
            <c:bubble3D val="0"/>
            <c:extLst>
              <c:ext xmlns:c16="http://schemas.microsoft.com/office/drawing/2014/chart" uri="{C3380CC4-5D6E-409C-BE32-E72D297353CC}">
                <c16:uniqueId val="{00000001-ACFD-4BD2-A242-F052927F6261}"/>
              </c:ext>
            </c:extLst>
          </c:dPt>
          <c:dPt>
            <c:idx val="2"/>
            <c:invertIfNegative val="1"/>
            <c:bubble3D val="0"/>
            <c:extLst>
              <c:ext xmlns:c16="http://schemas.microsoft.com/office/drawing/2014/chart" uri="{C3380CC4-5D6E-409C-BE32-E72D297353CC}">
                <c16:uniqueId val="{00000002-ACFD-4BD2-A242-F052927F6261}"/>
              </c:ext>
            </c:extLst>
          </c:dPt>
          <c:dPt>
            <c:idx val="3"/>
            <c:invertIfNegative val="1"/>
            <c:bubble3D val="0"/>
            <c:extLst>
              <c:ext xmlns:c16="http://schemas.microsoft.com/office/drawing/2014/chart" uri="{C3380CC4-5D6E-409C-BE32-E72D297353CC}">
                <c16:uniqueId val="{00000003-ACFD-4BD2-A242-F052927F6261}"/>
              </c:ext>
            </c:extLst>
          </c:dPt>
          <c:dPt>
            <c:idx val="4"/>
            <c:invertIfNegative val="1"/>
            <c:bubble3D val="0"/>
            <c:extLst>
              <c:ext xmlns:c16="http://schemas.microsoft.com/office/drawing/2014/chart" uri="{C3380CC4-5D6E-409C-BE32-E72D297353CC}">
                <c16:uniqueId val="{00000004-ACFD-4BD2-A242-F052927F6261}"/>
              </c:ext>
            </c:extLst>
          </c:dPt>
          <c:dLbls>
            <c:dLbl>
              <c:idx val="0"/>
              <c:layout>
                <c:manualLayout>
                  <c:x val="-0.33619216715557598"/>
                  <c:y val="2.1872265966754202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FD-4BD2-A242-F052927F6261}"/>
                </c:ext>
              </c:extLst>
            </c:dLbl>
            <c:dLbl>
              <c:idx val="1"/>
              <c:layout>
                <c:manualLayout>
                  <c:x val="-0.33660130718954301"/>
                  <c:y val="1.45815106445028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FD-4BD2-A242-F052927F6261}"/>
                </c:ext>
              </c:extLst>
            </c:dLbl>
            <c:dLbl>
              <c:idx val="2"/>
              <c:layout>
                <c:manualLayout>
                  <c:x val="-1.1982432384018801E-16"/>
                  <c:y val="1.4581510645351499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FD-4BD2-A242-F052927F6261}"/>
                </c:ext>
              </c:extLst>
            </c:dLbl>
            <c:dLbl>
              <c:idx val="3"/>
              <c:layout>
                <c:manualLayout>
                  <c:x val="-0.336600535227214"/>
                  <c:y val="2.31663750364538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131241830065359"/>
                      <c:h val="6.25E-2"/>
                    </c:manualLayout>
                  </c15:layout>
                </c:ext>
                <c:ext xmlns:c16="http://schemas.microsoft.com/office/drawing/2014/chart" uri="{C3380CC4-5D6E-409C-BE32-E72D297353CC}">
                  <c16:uniqueId val="{00000003-ACFD-4BD2-A242-F052927F6261}"/>
                </c:ext>
              </c:extLst>
            </c:dLbl>
            <c:dLbl>
              <c:idx val="4"/>
              <c:layout>
                <c:manualLayout>
                  <c:x val="-0.32536565282280899"/>
                  <c:y val="3.2808398951828702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FD-4BD2-A242-F052927F6261}"/>
                </c:ext>
              </c:extLst>
            </c:dLbl>
            <c:spPr>
              <a:noFill/>
              <a:ln>
                <a:noFill/>
              </a:ln>
              <a:effectLst/>
            </c:spPr>
            <c:txPr>
              <a:bodyPr rot="0" spcFirstLastPara="0" vertOverflow="ellipsis" vert="horz" wrap="square" lIns="38100" tIns="19050" rIns="38100" bIns="19050"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'DKDN..'!$HE$28:$HE$32</c:f>
              <c:strCache>
                <c:ptCount val="5"/>
                <c:pt idx="0">
                  <c:v>新成立企业</c:v>
                </c:pt>
                <c:pt idx="1">
                  <c:v>复工复产企业</c:v>
                </c:pt>
                <c:pt idx="2">
                  <c:v>暂停营业企业</c:v>
                </c:pt>
                <c:pt idx="3">
                  <c:v>等待解散企业</c:v>
                </c:pt>
                <c:pt idx="4">
                  <c:v>完成解散手续企业</c:v>
                </c:pt>
              </c:strCache>
            </c:strRef>
          </c:cat>
          <c:val>
            <c:numRef>
              <c:f>'DKDN..'!$HF$28:$HF$32</c:f>
              <c:numCache>
                <c:formatCode>0.00%</c:formatCode>
                <c:ptCount val="5"/>
                <c:pt idx="0">
                  <c:v>0.71608643457382959</c:v>
                </c:pt>
                <c:pt idx="1">
                  <c:v>0.12665385050322286</c:v>
                </c:pt>
                <c:pt idx="2">
                  <c:v>9.7205636493909786E-2</c:v>
                </c:pt>
                <c:pt idx="3">
                  <c:v>-0.36598612088906768</c:v>
                </c:pt>
                <c:pt idx="4" formatCode="0.0%">
                  <c:v>1.1513859275053306</c:v>
                </c:pt>
              </c:numCache>
            </c:numRef>
          </c:val>
          <c:extLst>
            <c:ext xmlns:c14="http://schemas.microsoft.com/office/drawing/2007/8/2/chart" uri="{6F2FDCE9-48DA-4B69-8628-5D25D57E5C99}">
              <c14:invertSolidFillFmt>
                <c14:spPr xmlns:c14="http://schemas.microsoft.com/office/drawing/2007/8/2/chart">
                  <a:solidFill>
                    <a:srgbClr val="FFFFFF"/>
                  </a:solidFill>
                  <a:ln cmpd="sng">
                    <a:noFill/>
                  </a:ln>
                </c14:spPr>
              </c14:invertSolidFillFmt>
            </c:ext>
            <c:ext xmlns:c16="http://schemas.microsoft.com/office/drawing/2014/chart" uri="{C3380CC4-5D6E-409C-BE32-E72D297353CC}">
              <c16:uniqueId val="{00000005-ACFD-4BD2-A242-F052927F6261}"/>
            </c:ext>
          </c:extLst>
        </c:ser>
        <c:dLbls>
          <c:showLegendKey val="0"/>
          <c:showVal val="0"/>
          <c:showCatName val="0"/>
          <c:showSerName val="0"/>
          <c:showPercent val="0"/>
          <c:showBubbleSize val="0"/>
        </c:dLbls>
        <c:gapWidth val="150"/>
        <c:axId val="1813366256"/>
        <c:axId val="1813376048"/>
      </c:barChart>
      <c:catAx>
        <c:axId val="1813366256"/>
        <c:scaling>
          <c:orientation val="maxMin"/>
        </c:scaling>
        <c:delete val="0"/>
        <c:axPos val="l"/>
        <c:title>
          <c:tx>
            <c:rich>
              <a:bodyPr/>
              <a:lstStyle/>
              <a:p>
                <a:pPr>
                  <a:defRPr/>
                </a:pPr>
                <a:endParaRPr lang="en-US"/>
              </a:p>
            </c:rich>
          </c:tx>
          <c:overlay val="0"/>
        </c:title>
        <c:numFmt formatCode="General" sourceLinked="1"/>
        <c:majorTickMark val="out"/>
        <c:minorTickMark val="none"/>
        <c:tickLblPos val="low"/>
        <c:spPr>
          <a:ln w="6350" cap="flat" cmpd="sng" algn="ctr">
            <a:noFill/>
            <a:prstDash val="solid"/>
            <a:round/>
          </a:ln>
        </c:spPr>
        <c:txPr>
          <a:bodyPr rot="-60000000" spcFirstLastPara="0"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crossAx val="1813376048"/>
        <c:crosses val="autoZero"/>
        <c:auto val="1"/>
        <c:lblAlgn val="ctr"/>
        <c:lblOffset val="100"/>
        <c:noMultiLvlLbl val="1"/>
      </c:catAx>
      <c:valAx>
        <c:axId val="1813376048"/>
        <c:scaling>
          <c:orientation val="minMax"/>
          <c:max val="0.5"/>
          <c:min val="-0.3"/>
        </c:scaling>
        <c:delete val="1"/>
        <c:axPos val="b"/>
        <c:title>
          <c:tx>
            <c:rich>
              <a:bodyPr/>
              <a:lstStyle/>
              <a:p>
                <a:pPr>
                  <a:defRPr/>
                </a:pPr>
                <a:endParaRPr lang="en-US"/>
              </a:p>
            </c:rich>
          </c:tx>
          <c:overlay val="0"/>
        </c:title>
        <c:numFmt formatCode="0.00%" sourceLinked="1"/>
        <c:majorTickMark val="out"/>
        <c:minorTickMark val="none"/>
        <c:tickLblPos val="nextTo"/>
        <c:crossAx val="1813366256"/>
        <c:crosses val="max"/>
        <c:crossBetween val="between"/>
      </c:valAx>
    </c:plotArea>
    <c:plotVisOnly val="1"/>
    <c:dispBlanksAs val="zero"/>
    <c:showDLblsOverMax val="1"/>
    <c:extLst>
      <c:ext uri="{0b15fc19-7d7d-44ad-8c2d-2c3a37ce22c3}">
        <chartProps xmlns="https://web.wps.cn/et/2018/main" chartId="{b1d53357-fa4e-442f-9032-50b2e37b71b9}"/>
      </c:ext>
    </c:extLst>
  </c:chart>
  <c:spPr>
    <a:ln w="6350" cap="flat" cmpd="sng" algn="ctr">
      <a:noFill/>
      <a:prstDash val="solid"/>
      <a:round/>
    </a:ln>
  </c:spPr>
  <c:txPr>
    <a:bodyPr/>
    <a:lstStyle/>
    <a:p>
      <a:pPr>
        <a:defRPr lang="en-US" sz="100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en-US" sz="1200" b="1"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r>
              <a:rPr lang="ja-JP"/>
              <a:t>企业</a:t>
            </a:r>
            <a:r>
              <a:rPr lang="zh-CN"/>
              <a:t>月度</a:t>
            </a:r>
            <a:r>
              <a:rPr lang="ja-JP"/>
              <a:t>注册情况</a:t>
            </a:r>
            <a:endParaRPr lang="en-US"/>
          </a:p>
        </c:rich>
      </c:tx>
      <c:layout>
        <c:manualLayout>
          <c:xMode val="edge"/>
          <c:yMode val="edge"/>
          <c:x val="0.36010819974210201"/>
          <c:y val="2.7777777777777801E-2"/>
        </c:manualLayout>
      </c:layout>
      <c:overlay val="0"/>
    </c:title>
    <c:autoTitleDeleted val="0"/>
    <c:plotArea>
      <c:layout>
        <c:manualLayout>
          <c:layoutTarget val="inner"/>
          <c:xMode val="edge"/>
          <c:yMode val="edge"/>
          <c:x val="0.15112314085739301"/>
          <c:y val="0.18584499854184899"/>
          <c:w val="0.79454560367454097"/>
          <c:h val="0.50538385826771703"/>
        </c:manualLayout>
      </c:layout>
      <c:barChart>
        <c:barDir val="col"/>
        <c:grouping val="clustered"/>
        <c:varyColors val="1"/>
        <c:ser>
          <c:idx val="0"/>
          <c:order val="0"/>
          <c:tx>
            <c:strRef>
              <c:f>'DKDN..'!$HE$30</c:f>
              <c:strCache>
                <c:ptCount val="1"/>
                <c:pt idx="0">
                  <c:v>暂停营业企业</c:v>
                </c:pt>
              </c:strCache>
            </c:strRef>
          </c:tx>
          <c:spPr>
            <a:solidFill>
              <a:srgbClr val="2323FF"/>
            </a:solidFill>
            <a:ln cmpd="sng">
              <a:noFill/>
            </a:ln>
          </c:spPr>
          <c:invertIfNegative val="1"/>
          <c:cat>
            <c:strRef>
              <c:f>'DKDN..'!$EC$1:$EO$1</c:f>
              <c:strCache>
                <c:ptCount val="13"/>
                <c:pt idx="0">
                  <c:v>T12/24</c:v>
                </c:pt>
                <c:pt idx="1">
                  <c:v>T1/25</c:v>
                </c:pt>
                <c:pt idx="2">
                  <c:v>T2/25</c:v>
                </c:pt>
                <c:pt idx="3">
                  <c:v>T3/25</c:v>
                </c:pt>
                <c:pt idx="4">
                  <c:v>T4/25</c:v>
                </c:pt>
                <c:pt idx="5">
                  <c:v>T5/25</c:v>
                </c:pt>
                <c:pt idx="6">
                  <c:v>T6/25</c:v>
                </c:pt>
                <c:pt idx="7">
                  <c:v>T7/25</c:v>
                </c:pt>
                <c:pt idx="8">
                  <c:v>T8/25</c:v>
                </c:pt>
                <c:pt idx="9">
                  <c:v>T9/25</c:v>
                </c:pt>
                <c:pt idx="10">
                  <c:v>T10/25</c:v>
                </c:pt>
                <c:pt idx="11">
                  <c:v>T11/25</c:v>
                </c:pt>
                <c:pt idx="12">
                  <c:v>T12/25</c:v>
                </c:pt>
              </c:strCache>
              <c:extLst/>
            </c:strRef>
          </c:cat>
          <c:val>
            <c:numRef>
              <c:f>'DKDN..'!$EC$7:$EO$7</c:f>
              <c:numCache>
                <c:formatCode>0</c:formatCode>
                <c:ptCount val="13"/>
                <c:pt idx="0">
                  <c:v>4187</c:v>
                </c:pt>
                <c:pt idx="1">
                  <c:v>52807</c:v>
                </c:pt>
                <c:pt idx="2">
                  <c:v>3554</c:v>
                </c:pt>
                <c:pt idx="3">
                  <c:v>4392</c:v>
                </c:pt>
                <c:pt idx="4">
                  <c:v>7184</c:v>
                </c:pt>
                <c:pt idx="5">
                  <c:v>5924</c:v>
                </c:pt>
                <c:pt idx="6">
                  <c:v>6433</c:v>
                </c:pt>
                <c:pt idx="7">
                  <c:v>7344</c:v>
                </c:pt>
                <c:pt idx="8">
                  <c:v>6534</c:v>
                </c:pt>
                <c:pt idx="9">
                  <c:v>4564</c:v>
                </c:pt>
                <c:pt idx="10">
                  <c:v>6065</c:v>
                </c:pt>
                <c:pt idx="11">
                  <c:v>4859</c:v>
                </c:pt>
                <c:pt idx="12">
                  <c:v>4594</c:v>
                </c:pt>
              </c:numCache>
              <c:extLst/>
            </c:numRef>
          </c:val>
          <c:extLst>
            <c:ext xmlns:c14="http://schemas.microsoft.com/office/drawing/2007/8/2/chart" uri="{6F2FDCE9-48DA-4B69-8628-5D25D57E5C99}">
              <c14:invertSolidFillFmt>
                <c14:spPr xmlns:c14="http://schemas.microsoft.com/office/drawing/2007/8/2/chart">
                  <a:solidFill>
                    <a:srgbClr val="FFFFFF"/>
                  </a:solidFill>
                  <a:ln cmpd="sng">
                    <a:noFill/>
                  </a:ln>
                </c14:spPr>
              </c14:invertSolidFillFmt>
            </c:ext>
            <c:ext xmlns:c16="http://schemas.microsoft.com/office/drawing/2014/chart" uri="{C3380CC4-5D6E-409C-BE32-E72D297353CC}">
              <c16:uniqueId val="{00000000-8A17-45A6-AC78-6845D825DA2D}"/>
            </c:ext>
          </c:extLst>
        </c:ser>
        <c:ser>
          <c:idx val="1"/>
          <c:order val="1"/>
          <c:tx>
            <c:strRef>
              <c:f>'DKDN..'!$HE$28</c:f>
              <c:strCache>
                <c:ptCount val="1"/>
                <c:pt idx="0">
                  <c:v>新成立企业</c:v>
                </c:pt>
              </c:strCache>
            </c:strRef>
          </c:tx>
          <c:spPr>
            <a:solidFill>
              <a:srgbClr val="9F9FFF"/>
            </a:solidFill>
            <a:ln cmpd="sng">
              <a:noFill/>
            </a:ln>
          </c:spPr>
          <c:invertIfNegative val="1"/>
          <c:cat>
            <c:strRef>
              <c:f>'DKDN..'!$EC$1:$EO$1</c:f>
              <c:strCache>
                <c:ptCount val="13"/>
                <c:pt idx="0">
                  <c:v>T12/24</c:v>
                </c:pt>
                <c:pt idx="1">
                  <c:v>T1/25</c:v>
                </c:pt>
                <c:pt idx="2">
                  <c:v>T2/25</c:v>
                </c:pt>
                <c:pt idx="3">
                  <c:v>T3/25</c:v>
                </c:pt>
                <c:pt idx="4">
                  <c:v>T4/25</c:v>
                </c:pt>
                <c:pt idx="5">
                  <c:v>T5/25</c:v>
                </c:pt>
                <c:pt idx="6">
                  <c:v>T6/25</c:v>
                </c:pt>
                <c:pt idx="7">
                  <c:v>T7/25</c:v>
                </c:pt>
                <c:pt idx="8">
                  <c:v>T8/25</c:v>
                </c:pt>
                <c:pt idx="9">
                  <c:v>T9/25</c:v>
                </c:pt>
                <c:pt idx="10">
                  <c:v>T10/25</c:v>
                </c:pt>
                <c:pt idx="11">
                  <c:v>T11/25</c:v>
                </c:pt>
                <c:pt idx="12">
                  <c:v>T12/25</c:v>
                </c:pt>
              </c:strCache>
              <c:extLst/>
            </c:strRef>
          </c:cat>
          <c:val>
            <c:numRef>
              <c:f>'DKDN..'!$EC$2:$EO$2</c:f>
              <c:numCache>
                <c:formatCode>0</c:formatCode>
                <c:ptCount val="13"/>
                <c:pt idx="0">
                  <c:v>9996</c:v>
                </c:pt>
                <c:pt idx="1">
                  <c:v>10653</c:v>
                </c:pt>
                <c:pt idx="2">
                  <c:v>10128</c:v>
                </c:pt>
                <c:pt idx="3">
                  <c:v>15619</c:v>
                </c:pt>
                <c:pt idx="4">
                  <c:v>15228</c:v>
                </c:pt>
                <c:pt idx="5">
                  <c:v>15136</c:v>
                </c:pt>
                <c:pt idx="6">
                  <c:v>24422</c:v>
                </c:pt>
                <c:pt idx="7">
                  <c:v>16524</c:v>
                </c:pt>
                <c:pt idx="8">
                  <c:v>20472</c:v>
                </c:pt>
                <c:pt idx="9">
                  <c:v>16802</c:v>
                </c:pt>
                <c:pt idx="10">
                  <c:v>17951</c:v>
                </c:pt>
                <c:pt idx="11">
                  <c:v>15058</c:v>
                </c:pt>
                <c:pt idx="12">
                  <c:v>17154</c:v>
                </c:pt>
              </c:numCache>
              <c:extLst/>
            </c:numRef>
          </c:val>
          <c:extLst>
            <c:ext xmlns:c14="http://schemas.microsoft.com/office/drawing/2007/8/2/chart" uri="{6F2FDCE9-48DA-4B69-8628-5D25D57E5C99}">
              <c14:invertSolidFillFmt>
                <c14:spPr xmlns:c14="http://schemas.microsoft.com/office/drawing/2007/8/2/chart">
                  <a:solidFill>
                    <a:srgbClr val="FFFFFF"/>
                  </a:solidFill>
                  <a:ln cmpd="sng">
                    <a:noFill/>
                  </a:ln>
                </c14:spPr>
              </c14:invertSolidFillFmt>
            </c:ext>
            <c:ext xmlns:c16="http://schemas.microsoft.com/office/drawing/2014/chart" uri="{C3380CC4-5D6E-409C-BE32-E72D297353CC}">
              <c16:uniqueId val="{00000001-8A17-45A6-AC78-6845D825DA2D}"/>
            </c:ext>
          </c:extLst>
        </c:ser>
        <c:ser>
          <c:idx val="2"/>
          <c:order val="2"/>
          <c:tx>
            <c:strRef>
              <c:f>'DKDN..'!$HE$31</c:f>
              <c:strCache>
                <c:ptCount val="1"/>
                <c:pt idx="0">
                  <c:v>等待解散企业</c:v>
                </c:pt>
              </c:strCache>
            </c:strRef>
          </c:tx>
          <c:spPr>
            <a:solidFill>
              <a:srgbClr val="FFC800"/>
            </a:solidFill>
            <a:ln cmpd="sng">
              <a:noFill/>
            </a:ln>
          </c:spPr>
          <c:invertIfNegative val="1"/>
          <c:cat>
            <c:strRef>
              <c:f>'DKDN..'!$EC$1:$EO$1</c:f>
              <c:strCache>
                <c:ptCount val="13"/>
                <c:pt idx="0">
                  <c:v>T12/24</c:v>
                </c:pt>
                <c:pt idx="1">
                  <c:v>T1/25</c:v>
                </c:pt>
                <c:pt idx="2">
                  <c:v>T2/25</c:v>
                </c:pt>
                <c:pt idx="3">
                  <c:v>T3/25</c:v>
                </c:pt>
                <c:pt idx="4">
                  <c:v>T4/25</c:v>
                </c:pt>
                <c:pt idx="5">
                  <c:v>T5/25</c:v>
                </c:pt>
                <c:pt idx="6">
                  <c:v>T6/25</c:v>
                </c:pt>
                <c:pt idx="7">
                  <c:v>T7/25</c:v>
                </c:pt>
                <c:pt idx="8">
                  <c:v>T8/25</c:v>
                </c:pt>
                <c:pt idx="9">
                  <c:v>T9/25</c:v>
                </c:pt>
                <c:pt idx="10">
                  <c:v>T10/25</c:v>
                </c:pt>
                <c:pt idx="11">
                  <c:v>T11/25</c:v>
                </c:pt>
                <c:pt idx="12">
                  <c:v>T12/25</c:v>
                </c:pt>
              </c:strCache>
              <c:extLst/>
            </c:strRef>
          </c:cat>
          <c:val>
            <c:numRef>
              <c:f>'DKDN..'!$EC$8:$EO$8</c:f>
              <c:numCache>
                <c:formatCode>0</c:formatCode>
                <c:ptCount val="13"/>
                <c:pt idx="0">
                  <c:v>19886</c:v>
                </c:pt>
                <c:pt idx="1">
                  <c:v>3493</c:v>
                </c:pt>
                <c:pt idx="2">
                  <c:v>2971</c:v>
                </c:pt>
                <c:pt idx="3">
                  <c:v>4899</c:v>
                </c:pt>
                <c:pt idx="4">
                  <c:v>8989</c:v>
                </c:pt>
                <c:pt idx="5">
                  <c:v>6535</c:v>
                </c:pt>
                <c:pt idx="6">
                  <c:v>10063</c:v>
                </c:pt>
                <c:pt idx="7">
                  <c:v>4385</c:v>
                </c:pt>
                <c:pt idx="8">
                  <c:v>6874</c:v>
                </c:pt>
                <c:pt idx="9">
                  <c:v>6160</c:v>
                </c:pt>
                <c:pt idx="10">
                  <c:v>6771</c:v>
                </c:pt>
                <c:pt idx="11">
                  <c:v>6668</c:v>
                </c:pt>
                <c:pt idx="12">
                  <c:v>12608</c:v>
                </c:pt>
              </c:numCache>
              <c:extLst/>
            </c:numRef>
          </c:val>
          <c:extLst>
            <c:ext xmlns:c14="http://schemas.microsoft.com/office/drawing/2007/8/2/chart" uri="{6F2FDCE9-48DA-4B69-8628-5D25D57E5C99}">
              <c14:invertSolidFillFmt>
                <c14:spPr xmlns:c14="http://schemas.microsoft.com/office/drawing/2007/8/2/chart">
                  <a:solidFill>
                    <a:srgbClr val="FFFFFF"/>
                  </a:solidFill>
                  <a:ln cmpd="sng">
                    <a:noFill/>
                  </a:ln>
                </c14:spPr>
              </c14:invertSolidFillFmt>
            </c:ext>
            <c:ext xmlns:c16="http://schemas.microsoft.com/office/drawing/2014/chart" uri="{C3380CC4-5D6E-409C-BE32-E72D297353CC}">
              <c16:uniqueId val="{00000002-8A17-45A6-AC78-6845D825DA2D}"/>
            </c:ext>
          </c:extLst>
        </c:ser>
        <c:dLbls>
          <c:showLegendKey val="0"/>
          <c:showVal val="0"/>
          <c:showCatName val="0"/>
          <c:showSerName val="0"/>
          <c:showPercent val="0"/>
          <c:showBubbleSize val="0"/>
        </c:dLbls>
        <c:gapWidth val="150"/>
        <c:axId val="1813371696"/>
        <c:axId val="1813375504"/>
      </c:barChart>
      <c:catAx>
        <c:axId val="1813371696"/>
        <c:scaling>
          <c:orientation val="minMax"/>
        </c:scaling>
        <c:delete val="0"/>
        <c:axPos val="b"/>
        <c:title>
          <c:tx>
            <c:rich>
              <a:bodyPr/>
              <a:lstStyle/>
              <a:p>
                <a:pPr>
                  <a:defRPr/>
                </a:pPr>
                <a:endParaRPr lang="en-US"/>
              </a:p>
            </c:rich>
          </c:tx>
          <c:overlay val="0"/>
        </c:title>
        <c:numFmt formatCode="General" sourceLinked="1"/>
        <c:majorTickMark val="none"/>
        <c:minorTickMark val="none"/>
        <c:tickLblPos val="nextTo"/>
        <c:txPr>
          <a:bodyPr rot="-60000000" spcFirstLastPara="0"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crossAx val="1813375504"/>
        <c:crosses val="autoZero"/>
        <c:auto val="1"/>
        <c:lblAlgn val="ctr"/>
        <c:lblOffset val="100"/>
        <c:noMultiLvlLbl val="1"/>
      </c:catAx>
      <c:valAx>
        <c:axId val="1813375504"/>
        <c:scaling>
          <c:orientation val="minMax"/>
        </c:scaling>
        <c:delete val="0"/>
        <c:axPos val="l"/>
        <c:majorGridlines>
          <c:spPr>
            <a:ln w="6350" cap="flat" cmpd="sng" algn="ctr">
              <a:solidFill>
                <a:srgbClr val="B7B7B7"/>
              </a:solidFill>
              <a:prstDash val="solid"/>
              <a:round/>
            </a:ln>
          </c:spPr>
        </c:majorGridlines>
        <c:title>
          <c:tx>
            <c:rich>
              <a:bodyPr/>
              <a:lstStyle/>
              <a:p>
                <a:pPr>
                  <a:defRPr/>
                </a:pPr>
                <a:endParaRPr lang="en-US"/>
              </a:p>
            </c:rich>
          </c:tx>
          <c:overlay val="0"/>
        </c:title>
        <c:numFmt formatCode="0" sourceLinked="1"/>
        <c:majorTickMark val="none"/>
        <c:minorTickMark val="none"/>
        <c:tickLblPos val="nextTo"/>
        <c:spPr>
          <a:ln w="6350" cap="flat" cmpd="sng" algn="ctr">
            <a:solidFill>
              <a:schemeClr val="tx1">
                <a:tint val="75000"/>
              </a:schemeClr>
            </a:solidFill>
            <a:prstDash val="solid"/>
            <a:round/>
          </a:ln>
        </c:spPr>
        <c:txPr>
          <a:bodyPr rot="-60000000" spcFirstLastPara="0"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crossAx val="1813371696"/>
        <c:crosses val="autoZero"/>
        <c:crossBetween val="between"/>
      </c:valAx>
    </c:plotArea>
    <c:legend>
      <c:legendPos val="b"/>
      <c:layout>
        <c:manualLayout>
          <c:xMode val="edge"/>
          <c:yMode val="edge"/>
          <c:x val="2.3370835895289799E-5"/>
          <c:y val="0.86053076698746001"/>
          <c:w val="0.97549759405074399"/>
          <c:h val="0.13946923301253999"/>
        </c:manualLayout>
      </c:layout>
      <c:overlay val="0"/>
      <c:txPr>
        <a:bodyPr rot="0" spcFirstLastPara="0"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legend>
    <c:plotVisOnly val="1"/>
    <c:dispBlanksAs val="zero"/>
    <c:showDLblsOverMax val="1"/>
    <c:extLst>
      <c:ext uri="{0b15fc19-7d7d-44ad-8c2d-2c3a37ce22c3}">
        <chartProps xmlns="https://web.wps.cn/et/2018/main" chartId="{d699c97b-4c1f-4ce3-b70a-3ee58f7b992b}"/>
      </c:ext>
    </c:extLst>
  </c:chart>
  <c:spPr>
    <a:ln w="6350" cap="flat" cmpd="sng" algn="ctr">
      <a:noFill/>
      <a:prstDash val="solid"/>
      <a:round/>
    </a:ln>
  </c:spPr>
  <c:txPr>
    <a:bodyPr/>
    <a:lstStyle/>
    <a:p>
      <a:pPr>
        <a:defRPr lang="en-US" sz="100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2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b="1" dirty="0"/>
              <a:t>CPI</a:t>
            </a:r>
            <a:r>
              <a:rPr lang="zh-CN" altLang="en-US" b="1" dirty="0"/>
              <a:t>平均增长</a:t>
            </a:r>
            <a:endParaRPr lang="en-US" b="1" dirty="0"/>
          </a:p>
        </c:rich>
      </c:tx>
      <c:overlay val="0"/>
      <c:spPr>
        <a:noFill/>
        <a:ln>
          <a:noFill/>
        </a:ln>
        <a:effectLst/>
      </c:spPr>
      <c:txPr>
        <a:bodyPr rot="0" spcFirstLastPara="1" vertOverflow="ellipsis" vert="horz" wrap="square" anchor="ctr" anchorCtr="1"/>
        <a:lstStyle/>
        <a:p>
          <a:pPr>
            <a:defRPr lang="en-US" sz="12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stacked"/>
        <c:varyColors val="0"/>
        <c:ser>
          <c:idx val="0"/>
          <c:order val="0"/>
          <c:tx>
            <c:strRef>
              <c:f>'CPI.'!$EN$3</c:f>
              <c:strCache>
                <c:ptCount val="1"/>
                <c:pt idx="0">
                  <c:v>Lạm phát</c:v>
                </c:pt>
              </c:strCache>
            </c:strRef>
          </c:tx>
          <c:spPr>
            <a:solidFill>
              <a:srgbClr val="2323FF"/>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F11E-41A4-993D-DE0DE72040D3}"/>
                </c:ext>
              </c:extLst>
            </c:dLbl>
            <c:dLbl>
              <c:idx val="1"/>
              <c:delete val="1"/>
              <c:extLst>
                <c:ext xmlns:c15="http://schemas.microsoft.com/office/drawing/2012/chart" uri="{CE6537A1-D6FC-4f65-9D91-7224C49458BB}"/>
                <c:ext xmlns:c16="http://schemas.microsoft.com/office/drawing/2014/chart" uri="{C3380CC4-5D6E-409C-BE32-E72D297353CC}">
                  <c16:uniqueId val="{00000001-F11E-41A4-993D-DE0DE72040D3}"/>
                </c:ext>
              </c:extLst>
            </c:dLbl>
            <c:dLbl>
              <c:idx val="2"/>
              <c:delete val="1"/>
              <c:extLst>
                <c:ext xmlns:c15="http://schemas.microsoft.com/office/drawing/2012/chart" uri="{CE6537A1-D6FC-4f65-9D91-7224C49458BB}"/>
                <c:ext xmlns:c16="http://schemas.microsoft.com/office/drawing/2014/chart" uri="{C3380CC4-5D6E-409C-BE32-E72D297353CC}">
                  <c16:uniqueId val="{00000002-F11E-41A4-993D-DE0DE72040D3}"/>
                </c:ext>
              </c:extLst>
            </c:dLbl>
            <c:dLbl>
              <c:idx val="3"/>
              <c:delete val="1"/>
              <c:extLst>
                <c:ext xmlns:c15="http://schemas.microsoft.com/office/drawing/2012/chart" uri="{CE6537A1-D6FC-4f65-9D91-7224C49458BB}"/>
                <c:ext xmlns:c16="http://schemas.microsoft.com/office/drawing/2014/chart" uri="{C3380CC4-5D6E-409C-BE32-E72D297353CC}">
                  <c16:uniqueId val="{00000003-F11E-41A4-993D-DE0DE72040D3}"/>
                </c:ext>
              </c:extLst>
            </c:dLbl>
            <c:dLbl>
              <c:idx val="4"/>
              <c:delete val="1"/>
              <c:extLst>
                <c:ext xmlns:c15="http://schemas.microsoft.com/office/drawing/2012/chart" uri="{CE6537A1-D6FC-4f65-9D91-7224C49458BB}"/>
                <c:ext xmlns:c16="http://schemas.microsoft.com/office/drawing/2014/chart" uri="{C3380CC4-5D6E-409C-BE32-E72D297353CC}">
                  <c16:uniqueId val="{00000004-F11E-41A4-993D-DE0DE72040D3}"/>
                </c:ext>
              </c:extLst>
            </c:dLbl>
            <c:dLbl>
              <c:idx val="5"/>
              <c:delete val="1"/>
              <c:extLst>
                <c:ext xmlns:c15="http://schemas.microsoft.com/office/drawing/2012/chart" uri="{CE6537A1-D6FC-4f65-9D91-7224C49458BB}"/>
                <c:ext xmlns:c16="http://schemas.microsoft.com/office/drawing/2014/chart" uri="{C3380CC4-5D6E-409C-BE32-E72D297353CC}">
                  <c16:uniqueId val="{00000005-F11E-41A4-993D-DE0DE72040D3}"/>
                </c:ext>
              </c:extLst>
            </c:dLbl>
            <c:dLbl>
              <c:idx val="6"/>
              <c:delete val="1"/>
              <c:extLst>
                <c:ext xmlns:c15="http://schemas.microsoft.com/office/drawing/2012/chart" uri="{CE6537A1-D6FC-4f65-9D91-7224C49458BB}"/>
                <c:ext xmlns:c16="http://schemas.microsoft.com/office/drawing/2014/chart" uri="{C3380CC4-5D6E-409C-BE32-E72D297353CC}">
                  <c16:uniqueId val="{00000006-F11E-41A4-993D-DE0DE72040D3}"/>
                </c:ext>
              </c:extLst>
            </c:dLbl>
            <c:dLbl>
              <c:idx val="7"/>
              <c:delete val="1"/>
              <c:extLst>
                <c:ext xmlns:c15="http://schemas.microsoft.com/office/drawing/2012/chart" uri="{CE6537A1-D6FC-4f65-9D91-7224C49458BB}"/>
                <c:ext xmlns:c16="http://schemas.microsoft.com/office/drawing/2014/chart" uri="{C3380CC4-5D6E-409C-BE32-E72D297353CC}">
                  <c16:uniqueId val="{00000007-F11E-41A4-993D-DE0DE72040D3}"/>
                </c:ext>
              </c:extLst>
            </c:dLbl>
            <c:dLbl>
              <c:idx val="8"/>
              <c:delete val="1"/>
              <c:extLst>
                <c:ext xmlns:c15="http://schemas.microsoft.com/office/drawing/2012/chart" uri="{CE6537A1-D6FC-4f65-9D91-7224C49458BB}"/>
                <c:ext xmlns:c16="http://schemas.microsoft.com/office/drawing/2014/chart" uri="{C3380CC4-5D6E-409C-BE32-E72D297353CC}">
                  <c16:uniqueId val="{00000008-F11E-41A4-993D-DE0DE72040D3}"/>
                </c:ext>
              </c:extLst>
            </c:dLbl>
            <c:dLbl>
              <c:idx val="9"/>
              <c:delete val="1"/>
              <c:extLst>
                <c:ext xmlns:c15="http://schemas.microsoft.com/office/drawing/2012/chart" uri="{CE6537A1-D6FC-4f65-9D91-7224C49458BB}"/>
                <c:ext xmlns:c16="http://schemas.microsoft.com/office/drawing/2014/chart" uri="{C3380CC4-5D6E-409C-BE32-E72D297353CC}">
                  <c16:uniqueId val="{00000009-F11E-41A4-993D-DE0DE72040D3}"/>
                </c:ext>
              </c:extLst>
            </c:dLbl>
            <c:dLbl>
              <c:idx val="10"/>
              <c:delete val="1"/>
              <c:extLst>
                <c:ext xmlns:c15="http://schemas.microsoft.com/office/drawing/2012/chart" uri="{CE6537A1-D6FC-4f65-9D91-7224C49458BB}"/>
                <c:ext xmlns:c16="http://schemas.microsoft.com/office/drawing/2014/chart" uri="{C3380CC4-5D6E-409C-BE32-E72D297353CC}">
                  <c16:uniqueId val="{0000000A-F11E-41A4-993D-DE0DE72040D3}"/>
                </c:ext>
              </c:extLst>
            </c:dLbl>
            <c:dLbl>
              <c:idx val="11"/>
              <c:delete val="1"/>
              <c:extLst>
                <c:ext xmlns:c15="http://schemas.microsoft.com/office/drawing/2012/chart" uri="{CE6537A1-D6FC-4f65-9D91-7224C49458BB}"/>
                <c:ext xmlns:c16="http://schemas.microsoft.com/office/drawing/2014/chart" uri="{C3380CC4-5D6E-409C-BE32-E72D297353CC}">
                  <c16:uniqueId val="{0000000B-F11E-41A4-993D-DE0DE72040D3}"/>
                </c:ext>
              </c:extLst>
            </c:dLbl>
            <c:dLbl>
              <c:idx val="12"/>
              <c:delete val="1"/>
              <c:extLst>
                <c:ext xmlns:c15="http://schemas.microsoft.com/office/drawing/2012/chart" uri="{CE6537A1-D6FC-4f65-9D91-7224C49458BB}"/>
                <c:ext xmlns:c16="http://schemas.microsoft.com/office/drawing/2014/chart" uri="{C3380CC4-5D6E-409C-BE32-E72D297353CC}">
                  <c16:uniqueId val="{0000000C-F11E-41A4-993D-DE0DE72040D3}"/>
                </c:ext>
              </c:extLst>
            </c:dLbl>
            <c:dLbl>
              <c:idx val="13"/>
              <c:delete val="1"/>
              <c:extLst>
                <c:ext xmlns:c15="http://schemas.microsoft.com/office/drawing/2012/chart" uri="{CE6537A1-D6FC-4f65-9D91-7224C49458BB}"/>
                <c:ext xmlns:c16="http://schemas.microsoft.com/office/drawing/2014/chart" uri="{C3380CC4-5D6E-409C-BE32-E72D297353CC}">
                  <c16:uniqueId val="{0000000D-F11E-41A4-993D-DE0DE72040D3}"/>
                </c:ext>
              </c:extLst>
            </c:dLbl>
            <c:dLbl>
              <c:idx val="14"/>
              <c:layout>
                <c:manualLayout>
                  <c:x val="1.2284379926433721E-16"/>
                  <c:y val="-0.1053635387768703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11E-41A4-993D-DE0DE72040D3}"/>
                </c:ext>
              </c:extLst>
            </c:dLbl>
            <c:dLbl>
              <c:idx val="15"/>
              <c:layout>
                <c:manualLayout>
                  <c:x val="1.0366048009494099E-2"/>
                  <c:y val="-0.13099415204678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11E-41A4-993D-DE0DE72040D3}"/>
                </c:ext>
              </c:extLst>
            </c:dLbl>
            <c:spPr>
              <a:noFill/>
              <a:ln>
                <a:noFill/>
              </a:ln>
              <a:effectLst/>
            </c:spPr>
            <c:txPr>
              <a:bodyPr rot="0" spcFirstLastPara="1" vertOverflow="ellipsis" vert="horz" wrap="square" lIns="38100" tIns="19050" rIns="38100" bIns="19050"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'CPI.'!$ER$2:$FF$2</c:f>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numRef>
          </c:cat>
          <c:val>
            <c:numRef>
              <c:f>'CPI.'!$ER$3:$FF$3</c:f>
              <c:numCache>
                <c:formatCode>0.00%</c:formatCode>
                <c:ptCount val="15"/>
                <c:pt idx="0">
                  <c:v>0.18579999999999999</c:v>
                </c:pt>
                <c:pt idx="1">
                  <c:v>9.2100000000000001E-2</c:v>
                </c:pt>
                <c:pt idx="2">
                  <c:v>6.6000000000000003E-2</c:v>
                </c:pt>
                <c:pt idx="3">
                  <c:v>4.0899999999999999E-2</c:v>
                </c:pt>
                <c:pt idx="4">
                  <c:v>6.3E-3</c:v>
                </c:pt>
                <c:pt idx="5">
                  <c:v>2.6599999999999999E-2</c:v>
                </c:pt>
                <c:pt idx="6">
                  <c:v>3.5299999999999998E-2</c:v>
                </c:pt>
                <c:pt idx="7">
                  <c:v>3.5400000000000001E-2</c:v>
                </c:pt>
                <c:pt idx="8">
                  <c:v>2.7900000000000001E-2</c:v>
                </c:pt>
                <c:pt idx="9">
                  <c:v>3.2300000000000002E-2</c:v>
                </c:pt>
                <c:pt idx="10">
                  <c:v>1.84E-2</c:v>
                </c:pt>
                <c:pt idx="11">
                  <c:v>3.15E-2</c:v>
                </c:pt>
                <c:pt idx="12">
                  <c:v>4.1599999999999998E-2</c:v>
                </c:pt>
                <c:pt idx="13">
                  <c:v>3.6299999999999999E-2</c:v>
                </c:pt>
                <c:pt idx="14">
                  <c:v>3.3099999999999997E-2</c:v>
                </c:pt>
              </c:numCache>
            </c:numRef>
          </c:val>
          <c:extLst>
            <c:ext xmlns:c16="http://schemas.microsoft.com/office/drawing/2014/chart" uri="{C3380CC4-5D6E-409C-BE32-E72D297353CC}">
              <c16:uniqueId val="{00000010-F11E-41A4-993D-DE0DE72040D3}"/>
            </c:ext>
          </c:extLst>
        </c:ser>
        <c:dLbls>
          <c:showLegendKey val="0"/>
          <c:showVal val="1"/>
          <c:showCatName val="0"/>
          <c:showSerName val="0"/>
          <c:showPercent val="0"/>
          <c:showBubbleSize val="0"/>
        </c:dLbls>
        <c:gapWidth val="150"/>
        <c:overlap val="100"/>
        <c:axId val="1813379312"/>
        <c:axId val="1813371152"/>
      </c:barChart>
      <c:catAx>
        <c:axId val="1813379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813371152"/>
        <c:crosses val="autoZero"/>
        <c:auto val="1"/>
        <c:lblAlgn val="ctr"/>
        <c:lblOffset val="100"/>
        <c:noMultiLvlLbl val="0"/>
      </c:catAx>
      <c:valAx>
        <c:axId val="18133711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813379312"/>
        <c:crosses val="autoZero"/>
        <c:crossBetween val="between"/>
      </c:valAx>
      <c:spPr>
        <a:noFill/>
        <a:ln>
          <a:noFill/>
        </a:ln>
        <a:effectLst/>
      </c:spPr>
    </c:plotArea>
    <c:plotVisOnly val="1"/>
    <c:dispBlanksAs val="gap"/>
    <c:showDLblsOverMax val="0"/>
    <c:extLst>
      <c:ext uri="{0b15fc19-7d7d-44ad-8c2d-2c3a37ce22c3}">
        <chartProps xmlns="https://web.wps.cn/et/2018/main" chartId="{c8148ed9-39bc-4bc6-8c64-1fa323c2c9d0}"/>
      </c:ext>
    </c:extLst>
  </c:chart>
  <c:spPr>
    <a:noFill/>
    <a:ln w="9525" cap="flat" cmpd="sng" algn="ctr">
      <a:noFill/>
      <a:round/>
    </a:ln>
    <a:effectLst/>
  </c:spPr>
  <c:txPr>
    <a:bodyPr/>
    <a:lstStyle/>
    <a:p>
      <a:pPr>
        <a:defRPr lang="en-US" sz="1000">
          <a:solidFill>
            <a:schemeClr val="tx1">
              <a:lumMod val="65000"/>
              <a:lumOff val="35000"/>
            </a:schemeClr>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lang="en-US" sz="1200" b="1" i="0" u="none" strike="noStrike" kern="1200" spc="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r>
              <a:rPr lang="ja-JP" b="1"/>
              <a:t>客运</a:t>
            </a:r>
            <a:r>
              <a:rPr lang="en-US" b="1"/>
              <a:t>-</a:t>
            </a:r>
            <a:r>
              <a:rPr lang="ja-JP" b="1"/>
              <a:t>货运</a:t>
            </a:r>
            <a:endParaRPr lang="en-US" b="1"/>
          </a:p>
        </c:rich>
      </c:tx>
      <c:layout>
        <c:manualLayout>
          <c:xMode val="edge"/>
          <c:yMode val="edge"/>
          <c:x val="0.39912526457651798"/>
          <c:y val="1.6756850187162099E-2"/>
        </c:manualLayout>
      </c:layout>
      <c:overlay val="0"/>
      <c:spPr>
        <a:noFill/>
        <a:ln>
          <a:noFill/>
        </a:ln>
        <a:effectLst/>
      </c:spPr>
      <c:txPr>
        <a:bodyPr rot="0" spcFirstLastPara="1" vertOverflow="ellipsis" vert="horz" wrap="square" anchor="ctr" anchorCtr="1"/>
        <a:lstStyle/>
        <a:p>
          <a:pPr>
            <a:defRPr lang="en-US" sz="1200" b="1" i="0" u="none" strike="noStrike" kern="1200" spc="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title>
    <c:autoTitleDeleted val="0"/>
    <c:plotArea>
      <c:layout/>
      <c:barChart>
        <c:barDir val="col"/>
        <c:grouping val="clustered"/>
        <c:varyColors val="0"/>
        <c:ser>
          <c:idx val="0"/>
          <c:order val="0"/>
          <c:tx>
            <c:v>客运（千人次）</c:v>
          </c:tx>
          <c:spPr>
            <a:solidFill>
              <a:srgbClr val="2323FF"/>
            </a:solidFill>
            <a:ln>
              <a:noFill/>
            </a:ln>
            <a:effectLst/>
          </c:spPr>
          <c:invertIfNegative val="0"/>
          <c:cat>
            <c:numRef>
              <c:f>'VTHK-HH..'!$EF$1:$EQ$1</c:f>
              <c:numCache>
                <c:formatCode>General</c:formatCode>
                <c:ptCount val="12"/>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'VTHK-HH..'!$EF$3:$EQ$3</c:f>
              <c:numCache>
                <c:formatCode>0</c:formatCode>
                <c:ptCount val="12"/>
                <c:pt idx="0">
                  <c:v>3283047.9</c:v>
                </c:pt>
                <c:pt idx="1">
                  <c:v>3620538.5</c:v>
                </c:pt>
                <c:pt idx="2">
                  <c:v>4081567.2</c:v>
                </c:pt>
                <c:pt idx="3">
                  <c:v>4640761</c:v>
                </c:pt>
                <c:pt idx="4">
                  <c:v>5141564.5</c:v>
                </c:pt>
                <c:pt idx="5">
                  <c:v>3561875.4266360099</c:v>
                </c:pt>
                <c:pt idx="6">
                  <c:v>2387274.4010045398</c:v>
                </c:pt>
                <c:pt idx="7">
                  <c:v>3664113.2928557401</c:v>
                </c:pt>
                <c:pt idx="8">
                  <c:v>4679289.1418327503</c:v>
                </c:pt>
                <c:pt idx="9">
                  <c:v>5067637.5999999996</c:v>
                </c:pt>
                <c:pt idx="10">
                  <c:v>6183589.5865086718</c:v>
                </c:pt>
              </c:numCache>
            </c:numRef>
          </c:val>
          <c:extLst>
            <c:ext xmlns:c16="http://schemas.microsoft.com/office/drawing/2014/chart" uri="{C3380CC4-5D6E-409C-BE32-E72D297353CC}">
              <c16:uniqueId val="{00000000-09ED-495B-ADD0-F39FC7C38748}"/>
            </c:ext>
          </c:extLst>
        </c:ser>
        <c:ser>
          <c:idx val="1"/>
          <c:order val="1"/>
          <c:tx>
            <c:v>货运（千吨）</c:v>
          </c:tx>
          <c:spPr>
            <a:solidFill>
              <a:srgbClr val="9F9FFF"/>
            </a:solidFill>
            <a:ln>
              <a:noFill/>
            </a:ln>
            <a:effectLst/>
          </c:spPr>
          <c:invertIfNegative val="0"/>
          <c:cat>
            <c:numRef>
              <c:f>'VTHK-HH..'!$EF$1:$EQ$1</c:f>
              <c:numCache>
                <c:formatCode>General</c:formatCode>
                <c:ptCount val="12"/>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'VTHK-HH..'!$EF$15:$EQ$15</c:f>
              <c:numCache>
                <c:formatCode>0</c:formatCode>
                <c:ptCount val="12"/>
                <c:pt idx="0">
                  <c:v>1133946.8999999999</c:v>
                </c:pt>
                <c:pt idx="1">
                  <c:v>1275354.2</c:v>
                </c:pt>
                <c:pt idx="2">
                  <c:v>1442891.6</c:v>
                </c:pt>
                <c:pt idx="3">
                  <c:v>1634738.1</c:v>
                </c:pt>
                <c:pt idx="4">
                  <c:v>1682937.3</c:v>
                </c:pt>
                <c:pt idx="5">
                  <c:v>1774595.00320462</c:v>
                </c:pt>
                <c:pt idx="6">
                  <c:v>1620476.9950456501</c:v>
                </c:pt>
                <c:pt idx="7">
                  <c:v>2009608.0869380999</c:v>
                </c:pt>
                <c:pt idx="8">
                  <c:v>2344286.2901457702</c:v>
                </c:pt>
                <c:pt idx="9">
                  <c:v>2670633.7869015899</c:v>
                </c:pt>
                <c:pt idx="10">
                  <c:v>3027665.7397045041</c:v>
                </c:pt>
              </c:numCache>
            </c:numRef>
          </c:val>
          <c:extLst>
            <c:ext xmlns:c16="http://schemas.microsoft.com/office/drawing/2014/chart" uri="{C3380CC4-5D6E-409C-BE32-E72D297353CC}">
              <c16:uniqueId val="{00000001-09ED-495B-ADD0-F39FC7C38748}"/>
            </c:ext>
          </c:extLst>
        </c:ser>
        <c:dLbls>
          <c:showLegendKey val="0"/>
          <c:showVal val="0"/>
          <c:showCatName val="0"/>
          <c:showSerName val="0"/>
          <c:showPercent val="0"/>
          <c:showBubbleSize val="0"/>
        </c:dLbls>
        <c:gapWidth val="80"/>
        <c:overlap val="-27"/>
        <c:axId val="1827434608"/>
        <c:axId val="1827443312"/>
      </c:barChart>
      <c:catAx>
        <c:axId val="182743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crossAx val="1827443312"/>
        <c:crosses val="autoZero"/>
        <c:auto val="1"/>
        <c:lblAlgn val="ctr"/>
        <c:lblOffset val="100"/>
        <c:noMultiLvlLbl val="0"/>
      </c:catAx>
      <c:valAx>
        <c:axId val="1827443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crossAx val="1827434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legend>
    <c:plotVisOnly val="1"/>
    <c:dispBlanksAs val="gap"/>
    <c:showDLblsOverMax val="0"/>
    <c:extLst>
      <c:ext uri="{0b15fc19-7d7d-44ad-8c2d-2c3a37ce22c3}">
        <chartProps xmlns="https://web.wps.cn/et/2018/main" chartId="{3cf25329-ef3c-46c8-b8d2-cef8acab6682}"/>
      </c:ext>
    </c:extLst>
  </c:chart>
  <c:spPr>
    <a:noFill/>
    <a:ln>
      <a:noFill/>
    </a:ln>
    <a:effectLst/>
  </c:spPr>
  <c:txPr>
    <a:bodyPr/>
    <a:lstStyle/>
    <a:p>
      <a:pPr>
        <a:defRPr lang="en-US" sz="100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en-US"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ja-JP" altLang="en-US"/>
              <a:t>按月度和区域划分的客运 </a:t>
            </a:r>
            <a:r>
              <a:rPr lang="en-US" altLang="ja-JP"/>
              <a:t>(</a:t>
            </a:r>
            <a:r>
              <a:rPr lang="en-US"/>
              <a:t>YoY)</a:t>
            </a:r>
          </a:p>
        </c:rich>
      </c:tx>
      <c:layout>
        <c:manualLayout>
          <c:xMode val="edge"/>
          <c:yMode val="edge"/>
          <c:x val="0.20958193159833399"/>
          <c:y val="0"/>
        </c:manualLayout>
      </c:layout>
      <c:overlay val="0"/>
    </c:title>
    <c:autoTitleDeleted val="0"/>
    <c:plotArea>
      <c:layout>
        <c:manualLayout>
          <c:layoutTarget val="inner"/>
          <c:xMode val="edge"/>
          <c:yMode val="edge"/>
          <c:x val="0.134035706474191"/>
          <c:y val="0.13945319335083101"/>
          <c:w val="0.84686242344706897"/>
          <c:h val="0.58191090696996195"/>
        </c:manualLayout>
      </c:layout>
      <c:barChart>
        <c:barDir val="col"/>
        <c:grouping val="clustered"/>
        <c:varyColors val="1"/>
        <c:ser>
          <c:idx val="0"/>
          <c:order val="0"/>
          <c:tx>
            <c:strRef>
              <c:f>'VTHK-HH..'!$BJ$71</c:f>
              <c:strCache>
                <c:ptCount val="1"/>
                <c:pt idx="0">
                  <c:v>国内</c:v>
                </c:pt>
              </c:strCache>
            </c:strRef>
          </c:tx>
          <c:spPr>
            <a:solidFill>
              <a:srgbClr val="2323FF"/>
            </a:solidFill>
            <a:ln w="28575" cmpd="sng">
              <a:noFill/>
            </a:ln>
          </c:spPr>
          <c:invertIfNegative val="0"/>
          <c:cat>
            <c:strRef>
              <c:f>'VTHK-HH..'!$BE$1:$CG$1</c:f>
              <c:strCache>
                <c:ptCount val="29"/>
                <c:pt idx="0">
                  <c:v>T4/23</c:v>
                </c:pt>
                <c:pt idx="1">
                  <c:v>T5/23</c:v>
                </c:pt>
                <c:pt idx="2">
                  <c:v>T6/23</c:v>
                </c:pt>
                <c:pt idx="3">
                  <c:v>T7/23</c:v>
                </c:pt>
                <c:pt idx="4">
                  <c:v>T8/23</c:v>
                </c:pt>
                <c:pt idx="5">
                  <c:v>T9/23</c:v>
                </c:pt>
                <c:pt idx="6">
                  <c:v>T10/23</c:v>
                </c:pt>
                <c:pt idx="7">
                  <c:v>T11/23</c:v>
                </c:pt>
                <c:pt idx="8">
                  <c:v>T12/23</c:v>
                </c:pt>
                <c:pt idx="9">
                  <c:v>T1/24</c:v>
                </c:pt>
                <c:pt idx="10">
                  <c:v>T2/24</c:v>
                </c:pt>
                <c:pt idx="11">
                  <c:v>T3/24</c:v>
                </c:pt>
                <c:pt idx="12">
                  <c:v>T4/24</c:v>
                </c:pt>
                <c:pt idx="13">
                  <c:v>T5/24</c:v>
                </c:pt>
                <c:pt idx="14">
                  <c:v>T6/24</c:v>
                </c:pt>
                <c:pt idx="15">
                  <c:v>T7/24</c:v>
                </c:pt>
                <c:pt idx="16">
                  <c:v>T8/24</c:v>
                </c:pt>
                <c:pt idx="17">
                  <c:v>T9/24</c:v>
                </c:pt>
                <c:pt idx="18">
                  <c:v>T10/24</c:v>
                </c:pt>
                <c:pt idx="19">
                  <c:v>T11/24</c:v>
                </c:pt>
                <c:pt idx="20">
                  <c:v>T12/24</c:v>
                </c:pt>
                <c:pt idx="21">
                  <c:v>T1/25</c:v>
                </c:pt>
                <c:pt idx="22">
                  <c:v>T2/25</c:v>
                </c:pt>
                <c:pt idx="23">
                  <c:v>T3/25</c:v>
                </c:pt>
                <c:pt idx="24">
                  <c:v>T4/25</c:v>
                </c:pt>
                <c:pt idx="25">
                  <c:v>T5/25</c:v>
                </c:pt>
                <c:pt idx="26">
                  <c:v>T6/25</c:v>
                </c:pt>
                <c:pt idx="27">
                  <c:v>T7/25</c:v>
                </c:pt>
                <c:pt idx="28">
                  <c:v>T8/25</c:v>
                </c:pt>
              </c:strCache>
              <c:extLst/>
            </c:strRef>
          </c:cat>
          <c:val>
            <c:numRef>
              <c:f>'VTHK-HH..'!$BE$29:$CG$29</c:f>
              <c:numCache>
                <c:formatCode>0.0%</c:formatCode>
                <c:ptCount val="29"/>
                <c:pt idx="0">
                  <c:v>0.163687050104</c:v>
                </c:pt>
                <c:pt idx="1">
                  <c:v>0.12579296639672699</c:v>
                </c:pt>
                <c:pt idx="2">
                  <c:v>1.53729751331084E-2</c:v>
                </c:pt>
                <c:pt idx="3">
                  <c:v>5.0464499259561098E-2</c:v>
                </c:pt>
                <c:pt idx="4">
                  <c:v>5.7281294864508302E-2</c:v>
                </c:pt>
                <c:pt idx="5">
                  <c:v>5.4173677945380701E-2</c:v>
                </c:pt>
                <c:pt idx="6">
                  <c:v>6.2236701333586698E-2</c:v>
                </c:pt>
                <c:pt idx="7">
                  <c:v>5.0032810944939499E-2</c:v>
                </c:pt>
                <c:pt idx="8">
                  <c:v>8.4112410867816401E-2</c:v>
                </c:pt>
                <c:pt idx="9">
                  <c:v>5.36166243127165E-2</c:v>
                </c:pt>
                <c:pt idx="10">
                  <c:v>0.141601766529034</c:v>
                </c:pt>
                <c:pt idx="11">
                  <c:v>9.3582133889813304E-2</c:v>
                </c:pt>
                <c:pt idx="12">
                  <c:v>8.1196633288932896E-2</c:v>
                </c:pt>
                <c:pt idx="13">
                  <c:v>4.2417133757384699E-2</c:v>
                </c:pt>
                <c:pt idx="14">
                  <c:v>-4.69211422737481E-2</c:v>
                </c:pt>
                <c:pt idx="15">
                  <c:v>0.11989485241909</c:v>
                </c:pt>
                <c:pt idx="16">
                  <c:v>0.132189552439192</c:v>
                </c:pt>
                <c:pt idx="17">
                  <c:v>9.0086678569343895E-2</c:v>
                </c:pt>
                <c:pt idx="18">
                  <c:v>8.8753055842144504E-2</c:v>
                </c:pt>
                <c:pt idx="19">
                  <c:v>0.101694451922953</c:v>
                </c:pt>
                <c:pt idx="20">
                  <c:v>0.10296671845833601</c:v>
                </c:pt>
                <c:pt idx="21">
                  <c:v>0.17004353433542799</c:v>
                </c:pt>
                <c:pt idx="22">
                  <c:v>0.122256013591721</c:v>
                </c:pt>
                <c:pt idx="23">
                  <c:v>0.20200361435540701</c:v>
                </c:pt>
                <c:pt idx="24">
                  <c:v>0.29572354910360699</c:v>
                </c:pt>
                <c:pt idx="25">
                  <c:v>-1.1665441696625201E-2</c:v>
                </c:pt>
                <c:pt idx="26">
                  <c:v>0.23204543537931999</c:v>
                </c:pt>
                <c:pt idx="27">
                  <c:v>0.23844248228411499</c:v>
                </c:pt>
                <c:pt idx="28">
                  <c:v>0.25129477285334201</c:v>
                </c:pt>
              </c:numCache>
              <c:extLst/>
            </c:numRef>
          </c:val>
          <c:extLst>
            <c:ext xmlns:c16="http://schemas.microsoft.com/office/drawing/2014/chart" uri="{C3380CC4-5D6E-409C-BE32-E72D297353CC}">
              <c16:uniqueId val="{00000000-9706-4370-B451-4C2A3D426F1E}"/>
            </c:ext>
          </c:extLst>
        </c:ser>
        <c:dLbls>
          <c:showLegendKey val="0"/>
          <c:showVal val="0"/>
          <c:showCatName val="0"/>
          <c:showSerName val="0"/>
          <c:showPercent val="0"/>
          <c:showBubbleSize val="0"/>
        </c:dLbls>
        <c:gapWidth val="150"/>
        <c:axId val="1820328576"/>
        <c:axId val="1820331296"/>
      </c:barChart>
      <c:lineChart>
        <c:grouping val="standard"/>
        <c:varyColors val="1"/>
        <c:ser>
          <c:idx val="1"/>
          <c:order val="1"/>
          <c:tx>
            <c:strRef>
              <c:f>'VTHK-HH..'!$BJ$72</c:f>
              <c:strCache>
                <c:ptCount val="1"/>
                <c:pt idx="0">
                  <c:v>国外</c:v>
                </c:pt>
              </c:strCache>
            </c:strRef>
          </c:tx>
          <c:spPr>
            <a:ln w="28575" cap="rnd" cmpd="sng" algn="ctr">
              <a:solidFill>
                <a:srgbClr val="9F9FFF"/>
              </a:solidFill>
              <a:prstDash val="solid"/>
              <a:round/>
            </a:ln>
          </c:spPr>
          <c:marker>
            <c:symbol val="none"/>
          </c:marker>
          <c:cat>
            <c:strRef>
              <c:f>'VTHK-HH..'!$BF$1:$CG$1</c:f>
              <c:strCache>
                <c:ptCount val="28"/>
                <c:pt idx="0">
                  <c:v>T5/23</c:v>
                </c:pt>
                <c:pt idx="1">
                  <c:v>T6/23</c:v>
                </c:pt>
                <c:pt idx="2">
                  <c:v>T7/23</c:v>
                </c:pt>
                <c:pt idx="3">
                  <c:v>T8/23</c:v>
                </c:pt>
                <c:pt idx="4">
                  <c:v>T9/23</c:v>
                </c:pt>
                <c:pt idx="5">
                  <c:v>T10/23</c:v>
                </c:pt>
                <c:pt idx="6">
                  <c:v>T11/23</c:v>
                </c:pt>
                <c:pt idx="7">
                  <c:v>T12/23</c:v>
                </c:pt>
                <c:pt idx="8">
                  <c:v>T1/24</c:v>
                </c:pt>
                <c:pt idx="9">
                  <c:v>T2/24</c:v>
                </c:pt>
                <c:pt idx="10">
                  <c:v>T3/24</c:v>
                </c:pt>
                <c:pt idx="11">
                  <c:v>T4/24</c:v>
                </c:pt>
                <c:pt idx="12">
                  <c:v>T5/24</c:v>
                </c:pt>
                <c:pt idx="13">
                  <c:v>T6/24</c:v>
                </c:pt>
                <c:pt idx="14">
                  <c:v>T7/24</c:v>
                </c:pt>
                <c:pt idx="15">
                  <c:v>T8/24</c:v>
                </c:pt>
                <c:pt idx="16">
                  <c:v>T9/24</c:v>
                </c:pt>
                <c:pt idx="17">
                  <c:v>T10/24</c:v>
                </c:pt>
                <c:pt idx="18">
                  <c:v>T11/24</c:v>
                </c:pt>
                <c:pt idx="19">
                  <c:v>T12/24</c:v>
                </c:pt>
                <c:pt idx="20">
                  <c:v>T1/25</c:v>
                </c:pt>
                <c:pt idx="21">
                  <c:v>T2/25</c:v>
                </c:pt>
                <c:pt idx="22">
                  <c:v>T3/25</c:v>
                </c:pt>
                <c:pt idx="23">
                  <c:v>T4/25</c:v>
                </c:pt>
                <c:pt idx="24">
                  <c:v>T5/25</c:v>
                </c:pt>
                <c:pt idx="25">
                  <c:v>T6/25</c:v>
                </c:pt>
                <c:pt idx="26">
                  <c:v>T7/25</c:v>
                </c:pt>
                <c:pt idx="27">
                  <c:v>T8/25</c:v>
                </c:pt>
              </c:strCache>
              <c:extLst/>
            </c:strRef>
          </c:cat>
          <c:val>
            <c:numRef>
              <c:f>'VTHK-HH..'!$BE$30:$CG$30</c:f>
              <c:numCache>
                <c:formatCode>0.0%</c:formatCode>
                <c:ptCount val="29"/>
                <c:pt idx="0">
                  <c:v>5.7722512559060304</c:v>
                </c:pt>
                <c:pt idx="1">
                  <c:v>13.494228102347</c:v>
                </c:pt>
                <c:pt idx="2">
                  <c:v>2.0685707871931598</c:v>
                </c:pt>
                <c:pt idx="3">
                  <c:v>1.9842294950132799</c:v>
                </c:pt>
                <c:pt idx="4">
                  <c:v>0.993900164362991</c:v>
                </c:pt>
                <c:pt idx="5">
                  <c:v>1.6086037483374001</c:v>
                </c:pt>
                <c:pt idx="6">
                  <c:v>1.24784673863535</c:v>
                </c:pt>
                <c:pt idx="7">
                  <c:v>0.68297448706771602</c:v>
                </c:pt>
                <c:pt idx="8">
                  <c:v>0.41756501129859502</c:v>
                </c:pt>
                <c:pt idx="9">
                  <c:v>0.41915127560430099</c:v>
                </c:pt>
                <c:pt idx="10">
                  <c:v>0.53488489590011601</c:v>
                </c:pt>
                <c:pt idx="11">
                  <c:v>0.176854451307006</c:v>
                </c:pt>
                <c:pt idx="12">
                  <c:v>0.219731761507833</c:v>
                </c:pt>
                <c:pt idx="13">
                  <c:v>0.29824912975270101</c:v>
                </c:pt>
                <c:pt idx="14">
                  <c:v>0.17735033701512201</c:v>
                </c:pt>
                <c:pt idx="15">
                  <c:v>-6.8219804856631705E-2</c:v>
                </c:pt>
                <c:pt idx="16">
                  <c:v>4.7629247693503602E-4</c:v>
                </c:pt>
                <c:pt idx="17">
                  <c:v>0.19262537575477401</c:v>
                </c:pt>
                <c:pt idx="18">
                  <c:v>-1.7475002041511801E-2</c:v>
                </c:pt>
                <c:pt idx="19">
                  <c:v>0.82301787151252304</c:v>
                </c:pt>
                <c:pt idx="20">
                  <c:v>7.9094934635342506E-2</c:v>
                </c:pt>
                <c:pt idx="21">
                  <c:v>0.25286670836144998</c:v>
                </c:pt>
                <c:pt idx="22">
                  <c:v>0.136199069116509</c:v>
                </c:pt>
                <c:pt idx="23">
                  <c:v>-2.9461807882283898E-2</c:v>
                </c:pt>
                <c:pt idx="24">
                  <c:v>0.147593678166655</c:v>
                </c:pt>
                <c:pt idx="25">
                  <c:v>4.4999999999999901E-2</c:v>
                </c:pt>
                <c:pt idx="26">
                  <c:v>0.22311761872903901</c:v>
                </c:pt>
                <c:pt idx="27">
                  <c:v>9.2324070926300197E-2</c:v>
                </c:pt>
                <c:pt idx="28">
                  <c:v>0.16508605791494399</c:v>
                </c:pt>
              </c:numCache>
              <c:extLst/>
            </c:numRef>
          </c:val>
          <c:smooth val="0"/>
          <c:extLst>
            <c:ext xmlns:c16="http://schemas.microsoft.com/office/drawing/2014/chart" uri="{C3380CC4-5D6E-409C-BE32-E72D297353CC}">
              <c16:uniqueId val="{00000001-9706-4370-B451-4C2A3D426F1E}"/>
            </c:ext>
          </c:extLst>
        </c:ser>
        <c:dLbls>
          <c:showLegendKey val="0"/>
          <c:showVal val="0"/>
          <c:showCatName val="0"/>
          <c:showSerName val="0"/>
          <c:showPercent val="0"/>
          <c:showBubbleSize val="0"/>
        </c:dLbls>
        <c:marker val="1"/>
        <c:smooth val="0"/>
        <c:axId val="1820338368"/>
        <c:axId val="1820336192"/>
      </c:lineChart>
      <c:catAx>
        <c:axId val="1820328576"/>
        <c:scaling>
          <c:orientation val="minMax"/>
        </c:scaling>
        <c:delete val="0"/>
        <c:axPos val="b"/>
        <c:numFmt formatCode="General" sourceLinked="1"/>
        <c:majorTickMark val="none"/>
        <c:minorTickMark val="none"/>
        <c:tickLblPos val="low"/>
        <c:txPr>
          <a:bodyPr rot="-5400000" spcFirstLastPara="0"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820331296"/>
        <c:crosses val="autoZero"/>
        <c:auto val="1"/>
        <c:lblAlgn val="ctr"/>
        <c:lblOffset val="100"/>
        <c:noMultiLvlLbl val="1"/>
      </c:catAx>
      <c:valAx>
        <c:axId val="1820331296"/>
        <c:scaling>
          <c:orientation val="minMax"/>
        </c:scaling>
        <c:delete val="0"/>
        <c:axPos val="l"/>
        <c:majorGridlines>
          <c:spPr>
            <a:ln w="6350" cap="flat" cmpd="sng" algn="ctr">
              <a:solidFill>
                <a:srgbClr val="B7B7B7"/>
              </a:solidFill>
              <a:prstDash val="solid"/>
              <a:round/>
            </a:ln>
          </c:spPr>
        </c:majorGridlines>
        <c:title>
          <c:tx>
            <c:rich>
              <a:bodyPr/>
              <a:lstStyle/>
              <a:p>
                <a:pPr>
                  <a:defRPr/>
                </a:pPr>
                <a:endParaRPr lang="en-US"/>
              </a:p>
            </c:rich>
          </c:tx>
          <c:overlay val="0"/>
        </c:title>
        <c:numFmt formatCode="0%" sourceLinked="0"/>
        <c:majorTickMark val="none"/>
        <c:minorTickMark val="none"/>
        <c:tickLblPos val="nextTo"/>
        <c:spPr>
          <a:ln w="6350" cap="flat" cmpd="sng" algn="ctr">
            <a:solidFill>
              <a:schemeClr val="tx1">
                <a:tint val="75000"/>
              </a:schemeClr>
            </a:solidFill>
            <a:prstDash val="solid"/>
            <a:round/>
          </a:ln>
        </c:spPr>
        <c:txPr>
          <a:bodyPr rot="-60000000" spcFirstLastPara="0"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820328576"/>
        <c:crosses val="autoZero"/>
        <c:crossBetween val="between"/>
      </c:valAx>
      <c:catAx>
        <c:axId val="1820338368"/>
        <c:scaling>
          <c:orientation val="minMax"/>
        </c:scaling>
        <c:delete val="1"/>
        <c:axPos val="b"/>
        <c:numFmt formatCode="General" sourceLinked="1"/>
        <c:majorTickMark val="out"/>
        <c:minorTickMark val="none"/>
        <c:tickLblPos val="nextTo"/>
        <c:crossAx val="1820336192"/>
        <c:crosses val="autoZero"/>
        <c:auto val="1"/>
        <c:lblAlgn val="ctr"/>
        <c:lblOffset val="100"/>
        <c:noMultiLvlLbl val="0"/>
      </c:catAx>
      <c:valAx>
        <c:axId val="1820336192"/>
        <c:scaling>
          <c:orientation val="minMax"/>
          <c:min val="-0.5"/>
        </c:scaling>
        <c:delete val="0"/>
        <c:axPos val="r"/>
        <c:numFmt formatCode="0%" sourceLinked="0"/>
        <c:majorTickMark val="out"/>
        <c:minorTickMark val="none"/>
        <c:tickLblPos val="nextTo"/>
        <c:txPr>
          <a:bodyPr rot="-60000000" spcFirstLastPara="0"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820338368"/>
        <c:crosses val="max"/>
        <c:crossBetween val="between"/>
      </c:valAx>
    </c:plotArea>
    <c:legend>
      <c:legendPos val="b"/>
      <c:layout>
        <c:manualLayout>
          <c:xMode val="edge"/>
          <c:yMode val="edge"/>
          <c:x val="4.5279076602890302E-2"/>
          <c:y val="0.90219743365412697"/>
          <c:w val="0.9"/>
          <c:h val="7.8537839020122499E-2"/>
        </c:manualLayout>
      </c:layout>
      <c:overlay val="0"/>
      <c:txPr>
        <a:bodyPr rot="0" spcFirstLastPara="0"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legend>
    <c:plotVisOnly val="1"/>
    <c:dispBlanksAs val="zero"/>
    <c:showDLblsOverMax val="1"/>
    <c:extLst>
      <c:ext uri="{0b15fc19-7d7d-44ad-8c2d-2c3a37ce22c3}">
        <chartProps xmlns="https://web.wps.cn/et/2018/main" chartId="{a74dae39-10cc-4ae7-9349-3acad28cda67}"/>
      </c:ext>
    </c:extLst>
  </c:chart>
  <c:spPr>
    <a:ln w="6350" cap="flat" cmpd="sng" algn="ctr">
      <a:noFill/>
      <a:prstDash val="solid"/>
      <a:round/>
    </a:ln>
  </c:spPr>
  <c:txPr>
    <a:bodyPr/>
    <a:lstStyle/>
    <a:p>
      <a:pPr>
        <a:defRPr lang="en-US" sz="1000">
          <a:solidFill>
            <a:schemeClr val="tx1">
              <a:lumMod val="65000"/>
              <a:lumOff val="35000"/>
            </a:schemeClr>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200" b="1" i="0" u="none" strike="noStrike" kern="1200" spc="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r>
              <a:rPr lang="en-US" altLang="ja-JP" b="1"/>
              <a:t>12</a:t>
            </a:r>
            <a:r>
              <a:rPr lang="ja-JP" b="1"/>
              <a:t>月份居民消费价格指数 </a:t>
            </a:r>
            <a:r>
              <a:rPr lang="en-US" b="1"/>
              <a:t>MoM</a:t>
            </a:r>
          </a:p>
        </c:rich>
      </c:tx>
      <c:layout>
        <c:manualLayout>
          <c:xMode val="edge"/>
          <c:yMode val="edge"/>
          <c:x val="0.19956583552056001"/>
          <c:y val="4.6296296296296302E-3"/>
        </c:manualLayout>
      </c:layout>
      <c:overlay val="0"/>
      <c:spPr>
        <a:noFill/>
        <a:ln>
          <a:noFill/>
        </a:ln>
        <a:effectLst/>
      </c:spPr>
    </c:title>
    <c:autoTitleDeleted val="0"/>
    <c:plotArea>
      <c:layout>
        <c:manualLayout>
          <c:layoutTarget val="inner"/>
          <c:xMode val="edge"/>
          <c:yMode val="edge"/>
          <c:x val="0.470297736220472"/>
          <c:y val="0.165046296296296"/>
          <c:w val="0.48803559711286099"/>
          <c:h val="0.76918963254593198"/>
        </c:manualLayout>
      </c:layout>
      <c:barChart>
        <c:barDir val="bar"/>
        <c:grouping val="clustered"/>
        <c:varyColors val="1"/>
        <c:ser>
          <c:idx val="0"/>
          <c:order val="0"/>
          <c:spPr>
            <a:solidFill>
              <a:srgbClr val="2323FF"/>
            </a:solidFill>
          </c:spPr>
          <c:invertIfNegative val="1"/>
          <c:dPt>
            <c:idx val="0"/>
            <c:invertIfNegative val="1"/>
            <c:bubble3D val="0"/>
            <c:spPr>
              <a:solidFill>
                <a:srgbClr val="2323FF"/>
              </a:solidFill>
              <a:ln>
                <a:noFill/>
              </a:ln>
              <a:effectLst/>
            </c:spPr>
            <c:extLst>
              <c:ext xmlns:c16="http://schemas.microsoft.com/office/drawing/2014/chart" uri="{C3380CC4-5D6E-409C-BE32-E72D297353CC}">
                <c16:uniqueId val="{00000001-51EA-4600-BF57-98168B17C3A7}"/>
              </c:ext>
            </c:extLst>
          </c:dPt>
          <c:dPt>
            <c:idx val="1"/>
            <c:invertIfNegative val="1"/>
            <c:bubble3D val="0"/>
            <c:spPr>
              <a:solidFill>
                <a:srgbClr val="2323FF"/>
              </a:solidFill>
              <a:ln>
                <a:noFill/>
              </a:ln>
              <a:effectLst/>
            </c:spPr>
            <c:extLst>
              <c:ext xmlns:c16="http://schemas.microsoft.com/office/drawing/2014/chart" uri="{C3380CC4-5D6E-409C-BE32-E72D297353CC}">
                <c16:uniqueId val="{00000003-51EA-4600-BF57-98168B17C3A7}"/>
              </c:ext>
            </c:extLst>
          </c:dPt>
          <c:dPt>
            <c:idx val="2"/>
            <c:invertIfNegative val="1"/>
            <c:bubble3D val="0"/>
            <c:spPr>
              <a:solidFill>
                <a:srgbClr val="2323FF"/>
              </a:solidFill>
              <a:ln>
                <a:noFill/>
              </a:ln>
              <a:effectLst/>
            </c:spPr>
            <c:extLst>
              <c:ext xmlns:c16="http://schemas.microsoft.com/office/drawing/2014/chart" uri="{C3380CC4-5D6E-409C-BE32-E72D297353CC}">
                <c16:uniqueId val="{00000005-51EA-4600-BF57-98168B17C3A7}"/>
              </c:ext>
            </c:extLst>
          </c:dPt>
          <c:dPt>
            <c:idx val="3"/>
            <c:invertIfNegative val="1"/>
            <c:bubble3D val="0"/>
            <c:spPr>
              <a:solidFill>
                <a:srgbClr val="2323FF"/>
              </a:solidFill>
              <a:ln>
                <a:noFill/>
              </a:ln>
              <a:effectLst/>
            </c:spPr>
            <c:extLst>
              <c:ext xmlns:c16="http://schemas.microsoft.com/office/drawing/2014/chart" uri="{C3380CC4-5D6E-409C-BE32-E72D297353CC}">
                <c16:uniqueId val="{00000007-51EA-4600-BF57-98168B17C3A7}"/>
              </c:ext>
            </c:extLst>
          </c:dPt>
          <c:dPt>
            <c:idx val="4"/>
            <c:invertIfNegative val="1"/>
            <c:bubble3D val="0"/>
            <c:spPr>
              <a:solidFill>
                <a:srgbClr val="2323FF"/>
              </a:solidFill>
              <a:ln>
                <a:noFill/>
              </a:ln>
              <a:effectLst/>
            </c:spPr>
            <c:extLst>
              <c:ext xmlns:c16="http://schemas.microsoft.com/office/drawing/2014/chart" uri="{C3380CC4-5D6E-409C-BE32-E72D297353CC}">
                <c16:uniqueId val="{00000009-51EA-4600-BF57-98168B17C3A7}"/>
              </c:ext>
            </c:extLst>
          </c:dPt>
          <c:dPt>
            <c:idx val="5"/>
            <c:invertIfNegative val="1"/>
            <c:bubble3D val="0"/>
            <c:spPr>
              <a:solidFill>
                <a:srgbClr val="2323FF"/>
              </a:solidFill>
              <a:ln>
                <a:noFill/>
              </a:ln>
              <a:effectLst/>
            </c:spPr>
            <c:extLst>
              <c:ext xmlns:c16="http://schemas.microsoft.com/office/drawing/2014/chart" uri="{C3380CC4-5D6E-409C-BE32-E72D297353CC}">
                <c16:uniqueId val="{0000000B-51EA-4600-BF57-98168B17C3A7}"/>
              </c:ext>
            </c:extLst>
          </c:dPt>
          <c:dPt>
            <c:idx val="6"/>
            <c:invertIfNegative val="1"/>
            <c:bubble3D val="0"/>
            <c:spPr>
              <a:solidFill>
                <a:srgbClr val="2323FF"/>
              </a:solidFill>
              <a:ln>
                <a:noFill/>
              </a:ln>
              <a:effectLst/>
            </c:spPr>
            <c:extLst>
              <c:ext xmlns:c16="http://schemas.microsoft.com/office/drawing/2014/chart" uri="{C3380CC4-5D6E-409C-BE32-E72D297353CC}">
                <c16:uniqueId val="{0000000D-51EA-4600-BF57-98168B17C3A7}"/>
              </c:ext>
            </c:extLst>
          </c:dPt>
          <c:dLbls>
            <c:dLbl>
              <c:idx val="1"/>
              <c:layout>
                <c:manualLayout>
                  <c:x val="-9.9207130358705195E-3"/>
                  <c:y val="3.6453776611256899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1EA-4600-BF57-98168B17C3A7}"/>
                </c:ext>
              </c:extLst>
            </c:dLbl>
            <c:dLbl>
              <c:idx val="4"/>
              <c:layout>
                <c:manualLayout>
                  <c:x val="2.0833333333333301E-2"/>
                  <c:y val="3.6453776611256899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1EA-4600-BF57-98168B17C3A7}"/>
                </c:ext>
              </c:extLst>
            </c:dLbl>
            <c:spPr>
              <a:noFill/>
              <a:ln>
                <a:noFill/>
              </a:ln>
              <a:effectLst/>
            </c:spPr>
            <c:txPr>
              <a:bodyPr rot="0" spcFirstLastPara="1" vertOverflow="ellipsis" vert="horz" wrap="square" lIns="38100" tIns="19050" rIns="38100" bIns="19050" anchor="ctr" anchorCtr="1"/>
              <a:lstStyle/>
              <a:p>
                <a:pPr>
                  <a:defRPr lang="en-US" sz="1000" b="0" i="0" u="none" strike="noStrike" kern="1200" baseline="0">
                    <a:solidFill>
                      <a:schemeClr val="tx1">
                        <a:lumMod val="75000"/>
                        <a:lumOff val="2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'CPI.'!$EJ$14:$EJ$20</c:f>
              <c:strCache>
                <c:ptCount val="7"/>
                <c:pt idx="0">
                  <c:v>居民消费价格指数</c:v>
                </c:pt>
                <c:pt idx="1">
                  <c:v>餐厅餐饮服务</c:v>
                </c:pt>
                <c:pt idx="2">
                  <c:v>住房和建材</c:v>
                </c:pt>
                <c:pt idx="3">
                  <c:v>家电和设备</c:v>
                </c:pt>
                <c:pt idx="4">
                  <c:v>交通</c:v>
                </c:pt>
                <c:pt idx="5">
                  <c:v>教育</c:v>
                </c:pt>
                <c:pt idx="6">
                  <c:v>文化、娱乐和旅游</c:v>
                </c:pt>
              </c:strCache>
            </c:strRef>
          </c:cat>
          <c:val>
            <c:numRef>
              <c:f>'CPI.'!$EK$14:$EK$20</c:f>
              <c:numCache>
                <c:formatCode>0.00%</c:formatCode>
                <c:ptCount val="7"/>
                <c:pt idx="0">
                  <c:v>1.927000000000012E-3</c:v>
                </c:pt>
                <c:pt idx="1">
                  <c:v>1.927000000000012E-3</c:v>
                </c:pt>
                <c:pt idx="2">
                  <c:v>5.6699999999998418E-4</c:v>
                </c:pt>
                <c:pt idx="3">
                  <c:v>1.5720000000001288E-3</c:v>
                </c:pt>
                <c:pt idx="4">
                  <c:v>-1.0848999999999998E-2</c:v>
                </c:pt>
                <c:pt idx="5">
                  <c:v>6.2999999999924228E-5</c:v>
                </c:pt>
                <c:pt idx="6">
                  <c:v>-1.1740000000000084E-3</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E-51EA-4600-BF57-98168B17C3A7}"/>
            </c:ext>
          </c:extLst>
        </c:ser>
        <c:dLbls>
          <c:showLegendKey val="0"/>
          <c:showVal val="0"/>
          <c:showCatName val="0"/>
          <c:showSerName val="0"/>
          <c:showPercent val="0"/>
          <c:showBubbleSize val="0"/>
        </c:dLbls>
        <c:gapWidth val="60"/>
        <c:axId val="1820335104"/>
        <c:axId val="1820332384"/>
      </c:barChart>
      <c:catAx>
        <c:axId val="1820335104"/>
        <c:scaling>
          <c:orientation val="maxMin"/>
        </c:scaling>
        <c:delete val="0"/>
        <c:axPos val="l"/>
        <c:title>
          <c:tx>
            <c:rich>
              <a:bodyPr/>
              <a:lstStyle/>
              <a:p>
                <a:pPr>
                  <a:defRPr/>
                </a:pPr>
                <a:endParaRPr lang="en-US"/>
              </a:p>
            </c:rich>
          </c:tx>
          <c:overlay val="0"/>
          <c:spPr>
            <a:noFill/>
            <a:ln>
              <a:noFill/>
            </a:ln>
            <a:effectLst/>
          </c:sp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crossAx val="1820332384"/>
        <c:crosses val="autoZero"/>
        <c:auto val="1"/>
        <c:lblAlgn val="ctr"/>
        <c:lblOffset val="100"/>
        <c:noMultiLvlLbl val="1"/>
      </c:catAx>
      <c:valAx>
        <c:axId val="1820332384"/>
        <c:scaling>
          <c:orientation val="minMax"/>
        </c:scaling>
        <c:delete val="1"/>
        <c:axPos val="b"/>
        <c:title>
          <c:tx>
            <c:rich>
              <a:bodyPr/>
              <a:lstStyle/>
              <a:p>
                <a:pPr>
                  <a:defRPr/>
                </a:pPr>
                <a:endParaRPr lang="en-US"/>
              </a:p>
            </c:rich>
          </c:tx>
          <c:overlay val="0"/>
          <c:spPr>
            <a:noFill/>
            <a:ln>
              <a:noFill/>
            </a:ln>
            <a:effectLst/>
          </c:spPr>
        </c:title>
        <c:numFmt formatCode="0.00%" sourceLinked="1"/>
        <c:majorTickMark val="none"/>
        <c:minorTickMark val="none"/>
        <c:tickLblPos val="nextTo"/>
        <c:crossAx val="1820335104"/>
        <c:crosses val="max"/>
        <c:crossBetween val="between"/>
      </c:valAx>
      <c:spPr>
        <a:noFill/>
        <a:ln>
          <a:noFill/>
        </a:ln>
        <a:effectLst/>
      </c:spPr>
    </c:plotArea>
    <c:plotVisOnly val="1"/>
    <c:dispBlanksAs val="zero"/>
    <c:showDLblsOverMax val="1"/>
    <c:extLst>
      <c:ext uri="{0b15fc19-7d7d-44ad-8c2d-2c3a37ce22c3}">
        <chartProps xmlns="https://web.wps.cn/et/2018/main" chartId="{9dd5a913-e35d-4803-9fb0-1e123fb3438b}"/>
      </c:ext>
    </c:extLst>
  </c:chart>
  <c:spPr>
    <a:solidFill>
      <a:schemeClr val="bg1"/>
    </a:solidFill>
    <a:ln w="9525" cap="flat" cmpd="sng" algn="ctr">
      <a:noFill/>
      <a:round/>
    </a:ln>
    <a:effectLst/>
  </c:spPr>
  <c:txPr>
    <a:bodyPr/>
    <a:lstStyle/>
    <a:p>
      <a:pPr>
        <a:defRPr lang="en-US" sz="1000">
          <a:latin typeface="Times New Roman" panose="02020603050405020304" pitchFamily="18" charset="0"/>
          <a:ea typeface="SimSun" panose="02010600030101010101" pitchFamily="7" charset="-122"/>
          <a:cs typeface="Times New Roman" panose="02020603050405020304"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en-US"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ltLang="zh-CN" dirty="0"/>
              <a:t>GDP</a:t>
            </a:r>
            <a:r>
              <a:rPr lang="zh-CN" altLang="en-US" dirty="0"/>
              <a:t>年度增长</a:t>
            </a:r>
            <a:endParaRPr lang="vi-VN" dirty="0"/>
          </a:p>
        </c:rich>
      </c:tx>
      <c:overlay val="0"/>
    </c:title>
    <c:autoTitleDeleted val="0"/>
    <c:plotArea>
      <c:layout/>
      <c:barChart>
        <c:barDir val="col"/>
        <c:grouping val="clustered"/>
        <c:varyColors val="1"/>
        <c:ser>
          <c:idx val="0"/>
          <c:order val="0"/>
          <c:spPr>
            <a:solidFill>
              <a:srgbClr val="2323FF"/>
            </a:solidFill>
            <a:ln cmpd="sng">
              <a:noFill/>
            </a:ln>
          </c:spPr>
          <c:invertIfNegative val="1"/>
          <c:dPt>
            <c:idx val="0"/>
            <c:invertIfNegative val="1"/>
            <c:bubble3D val="0"/>
            <c:spPr>
              <a:solidFill>
                <a:srgbClr val="2323FF"/>
              </a:solidFill>
              <a:ln cmpd="sng">
                <a:noFill/>
              </a:ln>
            </c:spPr>
            <c:extLst>
              <c:ext xmlns:c16="http://schemas.microsoft.com/office/drawing/2014/chart" uri="{C3380CC4-5D6E-409C-BE32-E72D297353CC}">
                <c16:uniqueId val="{00000001-F25C-4D77-ABEE-B87D59A090B4}"/>
              </c:ext>
            </c:extLst>
          </c:dPt>
          <c:dPt>
            <c:idx val="1"/>
            <c:invertIfNegative val="1"/>
            <c:bubble3D val="0"/>
            <c:extLst>
              <c:ext xmlns:c16="http://schemas.microsoft.com/office/drawing/2014/chart" uri="{C3380CC4-5D6E-409C-BE32-E72D297353CC}">
                <c16:uniqueId val="{00000002-F25C-4D77-ABEE-B87D59A090B4}"/>
              </c:ext>
            </c:extLst>
          </c:dPt>
          <c:dPt>
            <c:idx val="2"/>
            <c:invertIfNegative val="1"/>
            <c:bubble3D val="0"/>
            <c:extLst>
              <c:ext xmlns:c16="http://schemas.microsoft.com/office/drawing/2014/chart" uri="{C3380CC4-5D6E-409C-BE32-E72D297353CC}">
                <c16:uniqueId val="{00000003-F25C-4D77-ABEE-B87D59A090B4}"/>
              </c:ext>
            </c:extLst>
          </c:dPt>
          <c:dPt>
            <c:idx val="3"/>
            <c:invertIfNegative val="1"/>
            <c:bubble3D val="0"/>
            <c:extLst>
              <c:ext xmlns:c16="http://schemas.microsoft.com/office/drawing/2014/chart" uri="{C3380CC4-5D6E-409C-BE32-E72D297353CC}">
                <c16:uniqueId val="{00000004-F25C-4D77-ABEE-B87D59A090B4}"/>
              </c:ext>
            </c:extLst>
          </c:dPt>
          <c:dPt>
            <c:idx val="4"/>
            <c:invertIfNegative val="1"/>
            <c:bubble3D val="0"/>
            <c:extLst>
              <c:ext xmlns:c16="http://schemas.microsoft.com/office/drawing/2014/chart" uri="{C3380CC4-5D6E-409C-BE32-E72D297353CC}">
                <c16:uniqueId val="{00000005-F25C-4D77-ABEE-B87D59A090B4}"/>
              </c:ext>
            </c:extLst>
          </c:dPt>
          <c:dPt>
            <c:idx val="5"/>
            <c:invertIfNegative val="1"/>
            <c:bubble3D val="0"/>
            <c:extLst>
              <c:ext xmlns:c16="http://schemas.microsoft.com/office/drawing/2014/chart" uri="{C3380CC4-5D6E-409C-BE32-E72D297353CC}">
                <c16:uniqueId val="{00000006-F25C-4D77-ABEE-B87D59A090B4}"/>
              </c:ext>
            </c:extLst>
          </c:dPt>
          <c:dPt>
            <c:idx val="6"/>
            <c:invertIfNegative val="1"/>
            <c:bubble3D val="0"/>
            <c:extLst>
              <c:ext xmlns:c16="http://schemas.microsoft.com/office/drawing/2014/chart" uri="{C3380CC4-5D6E-409C-BE32-E72D297353CC}">
                <c16:uniqueId val="{00000007-F25C-4D77-ABEE-B87D59A090B4}"/>
              </c:ext>
            </c:extLst>
          </c:dPt>
          <c:dPt>
            <c:idx val="7"/>
            <c:invertIfNegative val="1"/>
            <c:bubble3D val="0"/>
            <c:extLst>
              <c:ext xmlns:c16="http://schemas.microsoft.com/office/drawing/2014/chart" uri="{C3380CC4-5D6E-409C-BE32-E72D297353CC}">
                <c16:uniqueId val="{00000008-F25C-4D77-ABEE-B87D59A090B4}"/>
              </c:ext>
            </c:extLst>
          </c:dPt>
          <c:dPt>
            <c:idx val="8"/>
            <c:invertIfNegative val="1"/>
            <c:bubble3D val="0"/>
            <c:extLst>
              <c:ext xmlns:c16="http://schemas.microsoft.com/office/drawing/2014/chart" uri="{C3380CC4-5D6E-409C-BE32-E72D297353CC}">
                <c16:uniqueId val="{00000009-F25C-4D77-ABEE-B87D59A090B4}"/>
              </c:ext>
            </c:extLst>
          </c:dPt>
          <c:dPt>
            <c:idx val="9"/>
            <c:invertIfNegative val="1"/>
            <c:bubble3D val="0"/>
            <c:extLst>
              <c:ext xmlns:c16="http://schemas.microsoft.com/office/drawing/2014/chart" uri="{C3380CC4-5D6E-409C-BE32-E72D297353CC}">
                <c16:uniqueId val="{0000000A-F25C-4D77-ABEE-B87D59A090B4}"/>
              </c:ext>
            </c:extLst>
          </c:dPt>
          <c:dPt>
            <c:idx val="10"/>
            <c:invertIfNegative val="1"/>
            <c:bubble3D val="0"/>
            <c:extLst>
              <c:ext xmlns:c16="http://schemas.microsoft.com/office/drawing/2014/chart" uri="{C3380CC4-5D6E-409C-BE32-E72D297353CC}">
                <c16:uniqueId val="{0000000B-F25C-4D77-ABEE-B87D59A090B4}"/>
              </c:ext>
            </c:extLst>
          </c:dPt>
          <c:dPt>
            <c:idx val="11"/>
            <c:invertIfNegative val="1"/>
            <c:bubble3D val="0"/>
            <c:extLst>
              <c:ext xmlns:c16="http://schemas.microsoft.com/office/drawing/2014/chart" uri="{C3380CC4-5D6E-409C-BE32-E72D297353CC}">
                <c16:uniqueId val="{0000000C-F25C-4D77-ABEE-B87D59A090B4}"/>
              </c:ext>
            </c:extLst>
          </c:dPt>
          <c:dPt>
            <c:idx val="12"/>
            <c:invertIfNegative val="1"/>
            <c:bubble3D val="0"/>
            <c:extLst>
              <c:ext xmlns:c16="http://schemas.microsoft.com/office/drawing/2014/chart" uri="{C3380CC4-5D6E-409C-BE32-E72D297353CC}">
                <c16:uniqueId val="{0000000D-F25C-4D77-ABEE-B87D59A090B4}"/>
              </c:ext>
            </c:extLst>
          </c:dPt>
          <c:dPt>
            <c:idx val="13"/>
            <c:invertIfNegative val="1"/>
            <c:bubble3D val="0"/>
            <c:extLst>
              <c:ext xmlns:c16="http://schemas.microsoft.com/office/drawing/2014/chart" uri="{C3380CC4-5D6E-409C-BE32-E72D297353CC}">
                <c16:uniqueId val="{0000000E-F25C-4D77-ABEE-B87D59A090B4}"/>
              </c:ext>
            </c:extLst>
          </c:dPt>
          <c:dPt>
            <c:idx val="14"/>
            <c:invertIfNegative val="1"/>
            <c:bubble3D val="0"/>
            <c:extLst>
              <c:ext xmlns:c16="http://schemas.microsoft.com/office/drawing/2014/chart" uri="{C3380CC4-5D6E-409C-BE32-E72D297353CC}">
                <c16:uniqueId val="{0000000F-F25C-4D77-ABEE-B87D59A090B4}"/>
              </c:ext>
            </c:extLst>
          </c:dPt>
          <c:dPt>
            <c:idx val="15"/>
            <c:invertIfNegative val="1"/>
            <c:bubble3D val="0"/>
            <c:extLst>
              <c:ext xmlns:c16="http://schemas.microsoft.com/office/drawing/2014/chart" uri="{C3380CC4-5D6E-409C-BE32-E72D297353CC}">
                <c16:uniqueId val="{00000010-F25C-4D77-ABEE-B87D59A090B4}"/>
              </c:ext>
            </c:extLst>
          </c:dPt>
          <c:dPt>
            <c:idx val="16"/>
            <c:invertIfNegative val="1"/>
            <c:bubble3D val="0"/>
            <c:extLst>
              <c:ext xmlns:c16="http://schemas.microsoft.com/office/drawing/2014/chart" uri="{C3380CC4-5D6E-409C-BE32-E72D297353CC}">
                <c16:uniqueId val="{00000011-F25C-4D77-ABEE-B87D59A090B4}"/>
              </c:ext>
            </c:extLst>
          </c:dPt>
          <c:dPt>
            <c:idx val="17"/>
            <c:invertIfNegative val="1"/>
            <c:bubble3D val="0"/>
            <c:extLst>
              <c:ext xmlns:c16="http://schemas.microsoft.com/office/drawing/2014/chart" uri="{C3380CC4-5D6E-409C-BE32-E72D297353CC}">
                <c16:uniqueId val="{00000012-F25C-4D77-ABEE-B87D59A090B4}"/>
              </c:ext>
            </c:extLst>
          </c:dPt>
          <c:dPt>
            <c:idx val="18"/>
            <c:invertIfNegative val="1"/>
            <c:bubble3D val="0"/>
            <c:extLst>
              <c:ext xmlns:c16="http://schemas.microsoft.com/office/drawing/2014/chart" uri="{C3380CC4-5D6E-409C-BE32-E72D297353CC}">
                <c16:uniqueId val="{00000013-F25C-4D77-ABEE-B87D59A090B4}"/>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5C-4D77-ABEE-B87D59A090B4}"/>
                </c:ext>
              </c:extLst>
            </c:dLbl>
            <c:dLbl>
              <c:idx val="1"/>
              <c:delete val="1"/>
              <c:extLst>
                <c:ext xmlns:c15="http://schemas.microsoft.com/office/drawing/2012/chart" uri="{CE6537A1-D6FC-4f65-9D91-7224C49458BB}"/>
                <c:ext xmlns:c16="http://schemas.microsoft.com/office/drawing/2014/chart" uri="{C3380CC4-5D6E-409C-BE32-E72D297353CC}">
                  <c16:uniqueId val="{00000002-F25C-4D77-ABEE-B87D59A090B4}"/>
                </c:ext>
              </c:extLst>
            </c:dLbl>
            <c:dLbl>
              <c:idx val="2"/>
              <c:delete val="1"/>
              <c:extLst>
                <c:ext xmlns:c15="http://schemas.microsoft.com/office/drawing/2012/chart" uri="{CE6537A1-D6FC-4f65-9D91-7224C49458BB}"/>
                <c:ext xmlns:c16="http://schemas.microsoft.com/office/drawing/2014/chart" uri="{C3380CC4-5D6E-409C-BE32-E72D297353CC}">
                  <c16:uniqueId val="{00000003-F25C-4D77-ABEE-B87D59A090B4}"/>
                </c:ext>
              </c:extLst>
            </c:dLbl>
            <c:dLbl>
              <c:idx val="3"/>
              <c:delete val="1"/>
              <c:extLst>
                <c:ext xmlns:c15="http://schemas.microsoft.com/office/drawing/2012/chart" uri="{CE6537A1-D6FC-4f65-9D91-7224C49458BB}"/>
                <c:ext xmlns:c16="http://schemas.microsoft.com/office/drawing/2014/chart" uri="{C3380CC4-5D6E-409C-BE32-E72D297353CC}">
                  <c16:uniqueId val="{00000004-F25C-4D77-ABEE-B87D59A090B4}"/>
                </c:ext>
              </c:extLst>
            </c:dLbl>
            <c:dLbl>
              <c:idx val="4"/>
              <c:delete val="1"/>
              <c:extLst>
                <c:ext xmlns:c15="http://schemas.microsoft.com/office/drawing/2012/chart" uri="{CE6537A1-D6FC-4f65-9D91-7224C49458BB}"/>
                <c:ext xmlns:c16="http://schemas.microsoft.com/office/drawing/2014/chart" uri="{C3380CC4-5D6E-409C-BE32-E72D297353CC}">
                  <c16:uniqueId val="{00000005-F25C-4D77-ABEE-B87D59A090B4}"/>
                </c:ext>
              </c:extLst>
            </c:dLbl>
            <c:dLbl>
              <c:idx val="5"/>
              <c:delete val="1"/>
              <c:extLst>
                <c:ext xmlns:c15="http://schemas.microsoft.com/office/drawing/2012/chart" uri="{CE6537A1-D6FC-4f65-9D91-7224C49458BB}"/>
                <c:ext xmlns:c16="http://schemas.microsoft.com/office/drawing/2014/chart" uri="{C3380CC4-5D6E-409C-BE32-E72D297353CC}">
                  <c16:uniqueId val="{00000006-F25C-4D77-ABEE-B87D59A090B4}"/>
                </c:ext>
              </c:extLst>
            </c:dLbl>
            <c:dLbl>
              <c:idx val="6"/>
              <c:delete val="1"/>
              <c:extLst>
                <c:ext xmlns:c15="http://schemas.microsoft.com/office/drawing/2012/chart" uri="{CE6537A1-D6FC-4f65-9D91-7224C49458BB}"/>
                <c:ext xmlns:c16="http://schemas.microsoft.com/office/drawing/2014/chart" uri="{C3380CC4-5D6E-409C-BE32-E72D297353CC}">
                  <c16:uniqueId val="{00000007-F25C-4D77-ABEE-B87D59A090B4}"/>
                </c:ext>
              </c:extLst>
            </c:dLbl>
            <c:dLbl>
              <c:idx val="7"/>
              <c:delete val="1"/>
              <c:extLst>
                <c:ext xmlns:c15="http://schemas.microsoft.com/office/drawing/2012/chart" uri="{CE6537A1-D6FC-4f65-9D91-7224C49458BB}"/>
                <c:ext xmlns:c16="http://schemas.microsoft.com/office/drawing/2014/chart" uri="{C3380CC4-5D6E-409C-BE32-E72D297353CC}">
                  <c16:uniqueId val="{00000008-F25C-4D77-ABEE-B87D59A090B4}"/>
                </c:ext>
              </c:extLst>
            </c:dLbl>
            <c:dLbl>
              <c:idx val="8"/>
              <c:delete val="1"/>
              <c:extLst>
                <c:ext xmlns:c15="http://schemas.microsoft.com/office/drawing/2012/chart" uri="{CE6537A1-D6FC-4f65-9D91-7224C49458BB}"/>
                <c:ext xmlns:c16="http://schemas.microsoft.com/office/drawing/2014/chart" uri="{C3380CC4-5D6E-409C-BE32-E72D297353CC}">
                  <c16:uniqueId val="{00000009-F25C-4D77-ABEE-B87D59A090B4}"/>
                </c:ext>
              </c:extLst>
            </c:dLbl>
            <c:dLbl>
              <c:idx val="9"/>
              <c:delete val="1"/>
              <c:extLst>
                <c:ext xmlns:c15="http://schemas.microsoft.com/office/drawing/2012/chart" uri="{CE6537A1-D6FC-4f65-9D91-7224C49458BB}"/>
                <c:ext xmlns:c16="http://schemas.microsoft.com/office/drawing/2014/chart" uri="{C3380CC4-5D6E-409C-BE32-E72D297353CC}">
                  <c16:uniqueId val="{0000000A-F25C-4D77-ABEE-B87D59A090B4}"/>
                </c:ext>
              </c:extLst>
            </c:dLbl>
            <c:dLbl>
              <c:idx val="10"/>
              <c:delete val="1"/>
              <c:extLst>
                <c:ext xmlns:c15="http://schemas.microsoft.com/office/drawing/2012/chart" uri="{CE6537A1-D6FC-4f65-9D91-7224C49458BB}"/>
                <c:ext xmlns:c16="http://schemas.microsoft.com/office/drawing/2014/chart" uri="{C3380CC4-5D6E-409C-BE32-E72D297353CC}">
                  <c16:uniqueId val="{0000000B-F25C-4D77-ABEE-B87D59A090B4}"/>
                </c:ext>
              </c:extLst>
            </c:dLbl>
            <c:dLbl>
              <c:idx val="11"/>
              <c:delete val="1"/>
              <c:extLst>
                <c:ext xmlns:c15="http://schemas.microsoft.com/office/drawing/2012/chart" uri="{CE6537A1-D6FC-4f65-9D91-7224C49458BB}"/>
                <c:ext xmlns:c16="http://schemas.microsoft.com/office/drawing/2014/chart" uri="{C3380CC4-5D6E-409C-BE32-E72D297353CC}">
                  <c16:uniqueId val="{0000000C-F25C-4D77-ABEE-B87D59A090B4}"/>
                </c:ext>
              </c:extLst>
            </c:dLbl>
            <c:dLbl>
              <c:idx val="12"/>
              <c:delete val="1"/>
              <c:extLst>
                <c:ext xmlns:c15="http://schemas.microsoft.com/office/drawing/2012/chart" uri="{CE6537A1-D6FC-4f65-9D91-7224C49458BB}"/>
                <c:ext xmlns:c16="http://schemas.microsoft.com/office/drawing/2014/chart" uri="{C3380CC4-5D6E-409C-BE32-E72D297353CC}">
                  <c16:uniqueId val="{0000000D-F25C-4D77-ABEE-B87D59A090B4}"/>
                </c:ext>
              </c:extLst>
            </c:dLbl>
            <c:dLbl>
              <c:idx val="13"/>
              <c:delete val="1"/>
              <c:extLst>
                <c:ext xmlns:c15="http://schemas.microsoft.com/office/drawing/2012/chart" uri="{CE6537A1-D6FC-4f65-9D91-7224C49458BB}"/>
                <c:ext xmlns:c16="http://schemas.microsoft.com/office/drawing/2014/chart" uri="{C3380CC4-5D6E-409C-BE32-E72D297353CC}">
                  <c16:uniqueId val="{0000000E-F25C-4D77-ABEE-B87D59A090B4}"/>
                </c:ext>
              </c:extLst>
            </c:dLbl>
            <c:dLbl>
              <c:idx val="14"/>
              <c:delete val="1"/>
              <c:extLst>
                <c:ext xmlns:c15="http://schemas.microsoft.com/office/drawing/2012/chart" uri="{CE6537A1-D6FC-4f65-9D91-7224C49458BB}"/>
                <c:ext xmlns:c16="http://schemas.microsoft.com/office/drawing/2014/chart" uri="{C3380CC4-5D6E-409C-BE32-E72D297353CC}">
                  <c16:uniqueId val="{0000000F-F25C-4D77-ABEE-B87D59A090B4}"/>
                </c:ext>
              </c:extLst>
            </c:dLbl>
            <c:dLbl>
              <c:idx val="15"/>
              <c:delete val="1"/>
              <c:extLst>
                <c:ext xmlns:c15="http://schemas.microsoft.com/office/drawing/2012/chart" uri="{CE6537A1-D6FC-4f65-9D91-7224C49458BB}"/>
                <c:ext xmlns:c16="http://schemas.microsoft.com/office/drawing/2014/chart" uri="{C3380CC4-5D6E-409C-BE32-E72D297353CC}">
                  <c16:uniqueId val="{00000010-F25C-4D77-ABEE-B87D59A090B4}"/>
                </c:ext>
              </c:extLst>
            </c:dLbl>
            <c:dLbl>
              <c:idx val="1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25C-4D77-ABEE-B87D59A090B4}"/>
                </c:ext>
              </c:extLst>
            </c:dLbl>
            <c:dLbl>
              <c:idx val="17"/>
              <c:delete val="1"/>
              <c:extLst>
                <c:ext xmlns:c15="http://schemas.microsoft.com/office/drawing/2012/chart" uri="{CE6537A1-D6FC-4f65-9D91-7224C49458BB}"/>
                <c:ext xmlns:c16="http://schemas.microsoft.com/office/drawing/2014/chart" uri="{C3380CC4-5D6E-409C-BE32-E72D297353CC}">
                  <c16:uniqueId val="{00000012-F25C-4D77-ABEE-B87D59A090B4}"/>
                </c:ext>
              </c:extLst>
            </c:dLbl>
            <c:dLbl>
              <c:idx val="1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25C-4D77-ABEE-B87D59A090B4}"/>
                </c:ext>
              </c:extLst>
            </c:dLbl>
            <c:spPr>
              <a:noFill/>
              <a:ln>
                <a:noFill/>
              </a:ln>
              <a:effectLst/>
            </c:spPr>
            <c:txPr>
              <a:bodyPr rot="0" spcFirstLastPara="0" vertOverflow="ellipsis" vert="horz" wrap="square" lIns="38100" tIns="19050" rIns="38100" bIns="19050"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ext>
            </c:extLst>
          </c:dLbls>
          <c:cat>
            <c:numRef>
              <c:f>GDP..!$BR$1:$CK$1</c:f>
              <c:numCache>
                <c:formatCode>General</c:formatCod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numCache>
            </c:numRef>
          </c:cat>
          <c:val>
            <c:numRef>
              <c:f>GDP..!$BR$92:$CK$92</c:f>
              <c:numCache>
                <c:formatCode>0.00%</c:formatCode>
                <c:ptCount val="20"/>
                <c:pt idx="0">
                  <c:v>6.9779748820431919E-2</c:v>
                </c:pt>
                <c:pt idx="1">
                  <c:v>7.129493486760885E-2</c:v>
                </c:pt>
                <c:pt idx="2">
                  <c:v>5.6617868726868581E-2</c:v>
                </c:pt>
                <c:pt idx="3">
                  <c:v>5.3978714501812242E-2</c:v>
                </c:pt>
                <c:pt idx="4">
                  <c:v>6.423267376487285E-2</c:v>
                </c:pt>
                <c:pt idx="5">
                  <c:v>6.2402952594953875E-2</c:v>
                </c:pt>
                <c:pt idx="6">
                  <c:v>5.2473671107330588E-2</c:v>
                </c:pt>
                <c:pt idx="7">
                  <c:v>5.4218737991988952E-2</c:v>
                </c:pt>
                <c:pt idx="8">
                  <c:v>5.9836348486120627E-2</c:v>
                </c:pt>
                <c:pt idx="9">
                  <c:v>6.6793081304419299E-2</c:v>
                </c:pt>
                <c:pt idx="10">
                  <c:v>6.2108122026014012E-2</c:v>
                </c:pt>
                <c:pt idx="11">
                  <c:v>6.8122258406201563E-2</c:v>
                </c:pt>
                <c:pt idx="12">
                  <c:v>7.0757966977060827E-2</c:v>
                </c:pt>
                <c:pt idx="13">
                  <c:v>7.0174368436592305E-2</c:v>
                </c:pt>
                <c:pt idx="14">
                  <c:v>2.9058412932756239E-2</c:v>
                </c:pt>
                <c:pt idx="15">
                  <c:v>2.5755436661369702E-2</c:v>
                </c:pt>
                <c:pt idx="16">
                  <c:v>8.0178974916842005E-2</c:v>
                </c:pt>
                <c:pt idx="17">
                  <c:v>5.0464306908861299E-2</c:v>
                </c:pt>
                <c:pt idx="18">
                  <c:v>7.0911874122760302E-2</c:v>
                </c:pt>
                <c:pt idx="19">
                  <c:v>8.0188299897838711E-2</c:v>
                </c:pt>
              </c:numCache>
            </c:numRef>
          </c:val>
          <c:extLst>
            <c:ext xmlns:c14="http://schemas.microsoft.com/office/drawing/2007/8/2/chart" uri="{6F2FDCE9-48DA-4B69-8628-5D25D57E5C99}">
              <c14:invertSolidFillFmt>
                <c14:spPr xmlns:c14="http://schemas.microsoft.com/office/drawing/2007/8/2/chart">
                  <a:solidFill>
                    <a:srgbClr val="FFFFFF"/>
                  </a:solidFill>
                  <a:ln cmpd="sng">
                    <a:noFill/>
                  </a:ln>
                </c14:spPr>
              </c14:invertSolidFillFmt>
            </c:ext>
            <c:ext xmlns:c16="http://schemas.microsoft.com/office/drawing/2014/chart" uri="{C3380CC4-5D6E-409C-BE32-E72D297353CC}">
              <c16:uniqueId val="{00000015-F25C-4D77-ABEE-B87D59A090B4}"/>
            </c:ext>
          </c:extLst>
        </c:ser>
        <c:dLbls>
          <c:showLegendKey val="0"/>
          <c:showVal val="0"/>
          <c:showCatName val="0"/>
          <c:showSerName val="0"/>
          <c:showPercent val="0"/>
          <c:showBubbleSize val="0"/>
        </c:dLbls>
        <c:gapWidth val="50"/>
        <c:axId val="1715090192"/>
        <c:axId val="1715085840"/>
      </c:barChart>
      <c:catAx>
        <c:axId val="1715090192"/>
        <c:scaling>
          <c:orientation val="minMax"/>
        </c:scaling>
        <c:delete val="0"/>
        <c:axPos val="b"/>
        <c:title>
          <c:tx>
            <c:rich>
              <a:bodyPr/>
              <a:lstStyle/>
              <a:p>
                <a:pPr>
                  <a:defRPr/>
                </a:pPr>
                <a:endParaRPr lang="en-US"/>
              </a:p>
            </c:rich>
          </c:tx>
          <c:overlay val="0"/>
        </c:title>
        <c:numFmt formatCode="General" sourceLinked="1"/>
        <c:majorTickMark val="none"/>
        <c:minorTickMark val="none"/>
        <c:tickLblPos val="nextTo"/>
        <c:spPr>
          <a:ln w="6350" cap="flat" cmpd="sng" algn="ctr">
            <a:noFill/>
            <a:prstDash val="solid"/>
            <a:round/>
          </a:ln>
        </c:spPr>
        <c:txPr>
          <a:bodyPr rot="-60000000" spcFirstLastPara="0"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715085840"/>
        <c:crosses val="autoZero"/>
        <c:auto val="1"/>
        <c:lblAlgn val="ctr"/>
        <c:lblOffset val="100"/>
        <c:noMultiLvlLbl val="1"/>
      </c:catAx>
      <c:valAx>
        <c:axId val="1715085840"/>
        <c:scaling>
          <c:orientation val="minMax"/>
        </c:scaling>
        <c:delete val="1"/>
        <c:axPos val="l"/>
        <c:title>
          <c:tx>
            <c:rich>
              <a:bodyPr/>
              <a:lstStyle/>
              <a:p>
                <a:pPr>
                  <a:defRPr/>
                </a:pPr>
                <a:endParaRPr lang="en-US"/>
              </a:p>
            </c:rich>
          </c:tx>
          <c:overlay val="0"/>
        </c:title>
        <c:numFmt formatCode="0.00%" sourceLinked="1"/>
        <c:majorTickMark val="none"/>
        <c:minorTickMark val="none"/>
        <c:tickLblPos val="nextTo"/>
        <c:crossAx val="1715090192"/>
        <c:crosses val="autoZero"/>
        <c:crossBetween val="between"/>
      </c:valAx>
    </c:plotArea>
    <c:plotVisOnly val="1"/>
    <c:dispBlanksAs val="zero"/>
    <c:showDLblsOverMax val="1"/>
    <c:extLst>
      <c:ext uri="{0b15fc19-7d7d-44ad-8c2d-2c3a37ce22c3}">
        <chartProps xmlns="https://web.wps.cn/et/2018/main" chartId="{cea37f63-0e87-4087-8578-974f48398a15}"/>
      </c:ext>
    </c:extLst>
  </c:chart>
  <c:spPr>
    <a:ln w="6350" cap="flat" cmpd="sng" algn="ctr">
      <a:noFill/>
      <a:prstDash val="solid"/>
      <a:round/>
    </a:ln>
  </c:spPr>
  <c:txPr>
    <a:bodyPr/>
    <a:lstStyle/>
    <a:p>
      <a:pPr>
        <a:defRPr lang="en-US" sz="1000">
          <a:solidFill>
            <a:schemeClr val="tx1">
              <a:lumMod val="65000"/>
              <a:lumOff val="35000"/>
            </a:schemeClr>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en-US" sz="1200" b="1" i="0" u="none" strike="noStrike" kern="1200" baseline="0">
                <a:solidFill>
                  <a:schemeClr val="tx1">
                    <a:lumMod val="65000"/>
                    <a:lumOff val="35000"/>
                  </a:schemeClr>
                </a:solidFill>
                <a:latin typeface="Times New Roman" panose="02020603050405020304" pitchFamily="18" charset="0"/>
                <a:ea typeface="Tahoma" panose="020B0604030504040204" pitchFamily="34" charset="0"/>
                <a:cs typeface="Times New Roman" panose="02020603050405020304" pitchFamily="18" charset="0"/>
              </a:defRPr>
            </a:pPr>
            <a:r>
              <a:rPr lang="zh-CN" altLang="en-US" b="1" dirty="0"/>
              <a:t>外汇储备（百万美元）</a:t>
            </a:r>
            <a:endParaRPr lang="en-US" b="1" dirty="0"/>
          </a:p>
        </c:rich>
      </c:tx>
      <c:overlay val="0"/>
      <c:spPr>
        <a:noFill/>
        <a:ln w="25400">
          <a:noFill/>
        </a:ln>
      </c:spPr>
    </c:title>
    <c:autoTitleDeleted val="0"/>
    <c:plotArea>
      <c:layout/>
      <c:barChart>
        <c:barDir val="col"/>
        <c:grouping val="clustered"/>
        <c:varyColors val="0"/>
        <c:ser>
          <c:idx val="0"/>
          <c:order val="0"/>
          <c:tx>
            <c:strRef>
              <c:f>'Dự trữ ngoại hối'!$E$5</c:f>
              <c:strCache>
                <c:ptCount val="1"/>
                <c:pt idx="0">
                  <c:v>Dự Trữ Ngoại Hối (Triệu USD)</c:v>
                </c:pt>
              </c:strCache>
            </c:strRef>
          </c:tx>
          <c:spPr>
            <a:solidFill>
              <a:srgbClr val="2323FF"/>
            </a:solidFill>
            <a:ln w="25400">
              <a:noFill/>
            </a:ln>
          </c:spPr>
          <c:invertIfNegative val="0"/>
          <c:dLbls>
            <c:dLbl>
              <c:idx val="12"/>
              <c:layout>
                <c:manualLayout>
                  <c:x val="-6.2992125984252002E-3"/>
                  <c:y val="-5.25444736074659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BD-488E-95CA-E89EE91B5A90}"/>
                </c:ext>
              </c:extLst>
            </c:dLbl>
            <c:dLbl>
              <c:idx val="13"/>
              <c:layout>
                <c:manualLayout>
                  <c:x val="3.9505469887884297E-3"/>
                  <c:y val="1.78937007874016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BD-488E-95CA-E89EE91B5A90}"/>
                </c:ext>
              </c:extLst>
            </c:dLbl>
            <c:dLbl>
              <c:idx val="14"/>
              <c:layout>
                <c:manualLayout>
                  <c:x val="-1.24397754699061E-16"/>
                  <c:y val="-7.661854768153979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BD-488E-95CA-E89EE91B5A90}"/>
                </c:ext>
              </c:extLst>
            </c:dLbl>
            <c:dLbl>
              <c:idx val="15"/>
              <c:layout>
                <c:manualLayout>
                  <c:x val="3.3927052296146799E-3"/>
                  <c:y val="-7.66185476815401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FBD-488E-95CA-E89EE91B5A90}"/>
                </c:ext>
              </c:extLst>
            </c:dLbl>
            <c:dLbl>
              <c:idx val="16"/>
              <c:layout>
                <c:manualLayout>
                  <c:x val="3.3927052296148078E-3"/>
                  <c:y val="-7.661854768154023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BD-488E-95CA-E89EE91B5A90}"/>
                </c:ext>
              </c:extLst>
            </c:dLbl>
            <c:spPr>
              <a:solidFill>
                <a:schemeClr val="bg1"/>
              </a:solidFill>
              <a:ln w="25400">
                <a:noFill/>
              </a:ln>
              <a:effectLst/>
            </c:spPr>
            <c:txPr>
              <a:bodyPr rot="0" spcFirstLastPara="0" vertOverflow="ellipsis" vert="horz" wrap="square" lIns="38100" tIns="19050" rIns="38100" bIns="19050"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Tahoma" panose="020B0604030504040204" pitchFamily="34" charset="0"/>
                    <a:cs typeface="Times New Roman" panose="02020603050405020304" pitchFamily="18"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'Dự trữ ngoại hối'!$F$4:$V$4</c:f>
              <c:strCache>
                <c:ptCount val="17"/>
                <c:pt idx="0">
                  <c:v>2000</c:v>
                </c:pt>
                <c:pt idx="1">
                  <c:v>2005</c:v>
                </c:pt>
                <c:pt idx="2">
                  <c:v>2010</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T12/2025F</c:v>
                </c:pt>
              </c:strCache>
            </c:strRef>
          </c:cat>
          <c:val>
            <c:numRef>
              <c:f>'Dự trữ ngoại hối'!$F$5:$V$5</c:f>
              <c:numCache>
                <c:formatCode>_(* #,##0_);_(* \(#,##0\);_(* "-"??_);_(@_)</c:formatCode>
                <c:ptCount val="17"/>
                <c:pt idx="0">
                  <c:v>3510</c:v>
                </c:pt>
                <c:pt idx="1">
                  <c:v>9216</c:v>
                </c:pt>
                <c:pt idx="2">
                  <c:v>12926</c:v>
                </c:pt>
                <c:pt idx="3">
                  <c:v>26113</c:v>
                </c:pt>
                <c:pt idx="4">
                  <c:v>26287</c:v>
                </c:pt>
                <c:pt idx="5">
                  <c:v>34575</c:v>
                </c:pt>
                <c:pt idx="6">
                  <c:v>28616</c:v>
                </c:pt>
                <c:pt idx="7">
                  <c:v>41000</c:v>
                </c:pt>
                <c:pt idx="8">
                  <c:v>51500</c:v>
                </c:pt>
                <c:pt idx="9">
                  <c:v>63500</c:v>
                </c:pt>
                <c:pt idx="10">
                  <c:v>80000</c:v>
                </c:pt>
                <c:pt idx="11">
                  <c:v>100000</c:v>
                </c:pt>
                <c:pt idx="12">
                  <c:v>109000</c:v>
                </c:pt>
                <c:pt idx="13">
                  <c:v>89000</c:v>
                </c:pt>
                <c:pt idx="14">
                  <c:v>95000</c:v>
                </c:pt>
                <c:pt idx="15" formatCode="#,##0">
                  <c:v>86000</c:v>
                </c:pt>
                <c:pt idx="16" formatCode="#,##0">
                  <c:v>75000</c:v>
                </c:pt>
              </c:numCache>
            </c:numRef>
          </c:val>
          <c:extLst>
            <c:ext xmlns:c16="http://schemas.microsoft.com/office/drawing/2014/chart" uri="{C3380CC4-5D6E-409C-BE32-E72D297353CC}">
              <c16:uniqueId val="{00000005-CFBD-488E-95CA-E89EE91B5A90}"/>
            </c:ext>
          </c:extLst>
        </c:ser>
        <c:dLbls>
          <c:showLegendKey val="0"/>
          <c:showVal val="0"/>
          <c:showCatName val="0"/>
          <c:showSerName val="0"/>
          <c:showPercent val="0"/>
          <c:showBubbleSize val="0"/>
        </c:dLbls>
        <c:gapWidth val="78"/>
        <c:overlap val="-27"/>
        <c:axId val="1830002544"/>
        <c:axId val="1829997104"/>
      </c:barChart>
      <c:catAx>
        <c:axId val="1830002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0" spcFirstLastPara="0"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Tahoma" panose="020B0604030504040204" pitchFamily="34" charset="0"/>
                <a:cs typeface="Times New Roman" panose="02020603050405020304" pitchFamily="18" charset="0"/>
              </a:defRPr>
            </a:pPr>
            <a:endParaRPr lang="en-US"/>
          </a:p>
        </c:txPr>
        <c:crossAx val="1829997104"/>
        <c:crosses val="autoZero"/>
        <c:auto val="1"/>
        <c:lblAlgn val="ctr"/>
        <c:lblOffset val="100"/>
        <c:noMultiLvlLbl val="0"/>
      </c:catAx>
      <c:valAx>
        <c:axId val="1829997104"/>
        <c:scaling>
          <c:orientation val="minMax"/>
        </c:scaling>
        <c:delete val="0"/>
        <c:axPos val="l"/>
        <c:numFmt formatCode="#,##0" sourceLinked="0"/>
        <c:majorTickMark val="none"/>
        <c:minorTickMark val="none"/>
        <c:tickLblPos val="nextTo"/>
        <c:spPr>
          <a:ln w="6350" cap="flat" cmpd="sng" algn="ctr">
            <a:noFill/>
            <a:prstDash val="solid"/>
            <a:round/>
          </a:ln>
        </c:spPr>
        <c:txPr>
          <a:bodyPr rot="0" spcFirstLastPara="0"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Tahoma" panose="020B0604030504040204" pitchFamily="34" charset="0"/>
                <a:cs typeface="Times New Roman" panose="02020603050405020304" pitchFamily="18" charset="0"/>
              </a:defRPr>
            </a:pPr>
            <a:endParaRPr lang="en-US"/>
          </a:p>
        </c:txPr>
        <c:crossAx val="1830002544"/>
        <c:crosses val="autoZero"/>
        <c:crossBetween val="between"/>
      </c:valAx>
      <c:spPr>
        <a:noFill/>
        <a:ln w="25400">
          <a:noFill/>
        </a:ln>
      </c:spPr>
    </c:plotArea>
    <c:plotVisOnly val="1"/>
    <c:dispBlanksAs val="gap"/>
    <c:showDLblsOverMax val="0"/>
    <c:extLst>
      <c:ext uri="{0b15fc19-7d7d-44ad-8c2d-2c3a37ce22c3}">
        <chartProps xmlns="https://web.wps.cn/et/2018/main" chartId="{23fa7e4b-526c-4121-8c3c-34b21f03181a}"/>
      </c:ext>
    </c:extLst>
  </c:chart>
  <c:spPr>
    <a:noFill/>
    <a:ln w="9525" cap="flat" cmpd="sng" algn="ctr">
      <a:noFill/>
      <a:prstDash val="solid"/>
      <a:round/>
    </a:ln>
    <a:effectLst/>
  </c:spPr>
  <c:txPr>
    <a:bodyPr/>
    <a:lstStyle/>
    <a:p>
      <a:pPr>
        <a:defRPr lang="en-US" sz="1000" b="0" i="0" u="none" strike="noStrike" baseline="0">
          <a:solidFill>
            <a:schemeClr val="tx1">
              <a:lumMod val="65000"/>
              <a:lumOff val="35000"/>
            </a:schemeClr>
          </a:solidFill>
          <a:latin typeface="Times New Roman" panose="02020603050405020304" pitchFamily="18" charset="0"/>
          <a:ea typeface="Tahoma" panose="020B0604030504040204" pitchFamily="34" charset="0"/>
          <a:cs typeface="Times New Roman" panose="02020603050405020304" pitchFamily="18"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20" baseline="0">
                <a:solidFill>
                  <a:schemeClr val="tx1">
                    <a:lumMod val="65000"/>
                    <a:lumOff val="35000"/>
                  </a:schemeClr>
                </a:solidFill>
                <a:latin typeface="Times New Roman" panose="02020603050405020304" pitchFamily="18" charset="0"/>
                <a:ea typeface="SimSun" panose="02010600030101010101" pitchFamily="2" charset="-122"/>
                <a:cs typeface="Times New Roman" panose="02020603050405020304" pitchFamily="18" charset="0"/>
              </a:defRPr>
            </a:pPr>
            <a:r>
              <a:rPr lang="ja-JP" b="1"/>
              <a:t>美元兑越盾汇率和美元指数</a:t>
            </a:r>
            <a:endParaRPr lang="en-US" b="1"/>
          </a:p>
        </c:rich>
      </c:tx>
      <c:overlay val="0"/>
      <c:spPr>
        <a:noFill/>
        <a:ln>
          <a:noFill/>
        </a:ln>
        <a:effectLst/>
      </c:spPr>
      <c:txPr>
        <a:bodyPr rot="0" spcFirstLastPara="1" vertOverflow="ellipsis" vert="horz" wrap="square" anchor="ctr" anchorCtr="1"/>
        <a:lstStyle/>
        <a:p>
          <a:pPr>
            <a:defRPr sz="1200" b="1" i="0" u="none" strike="noStrike" kern="1200" cap="none" spc="20" baseline="0">
              <a:solidFill>
                <a:schemeClr val="tx1">
                  <a:lumMod val="65000"/>
                  <a:lumOff val="35000"/>
                </a:schemeClr>
              </a:solidFill>
              <a:latin typeface="Times New Roman" panose="02020603050405020304" pitchFamily="18" charset="0"/>
              <a:ea typeface="SimSun" panose="02010600030101010101" pitchFamily="2" charset="-122"/>
              <a:cs typeface="Times New Roman" panose="02020603050405020304" pitchFamily="18" charset="0"/>
            </a:defRPr>
          </a:pPr>
          <a:endParaRPr lang="en-US"/>
        </a:p>
      </c:txPr>
    </c:title>
    <c:autoTitleDeleted val="0"/>
    <c:plotArea>
      <c:layout/>
      <c:lineChart>
        <c:grouping val="standard"/>
        <c:varyColors val="0"/>
        <c:ser>
          <c:idx val="1"/>
          <c:order val="1"/>
          <c:tx>
            <c:strRef>
              <c:f>'Tỷ giá U-V'!$S$5</c:f>
              <c:strCache>
                <c:ptCount val="1"/>
                <c:pt idx="0">
                  <c:v>美元指数（点、左栏）</c:v>
                </c:pt>
              </c:strCache>
            </c:strRef>
          </c:tx>
          <c:spPr>
            <a:ln w="15875" cap="rnd">
              <a:solidFill>
                <a:srgbClr val="9F9FFF"/>
              </a:solidFill>
              <a:round/>
            </a:ln>
            <a:effectLst/>
          </c:spPr>
          <c:marker>
            <c:symbol val="none"/>
          </c:marker>
          <c:cat>
            <c:strRef>
              <c:f>'Tỷ giá U-V'!$A$263:$A$850</c:f>
              <c:strCache>
                <c:ptCount val="566"/>
                <c:pt idx="0">
                  <c:v>5/2022</c:v>
                </c:pt>
                <c:pt idx="13">
                  <c:v>8/2022</c:v>
                </c:pt>
                <c:pt idx="27">
                  <c:v>11/2022</c:v>
                </c:pt>
                <c:pt idx="47">
                  <c:v>2/2023</c:v>
                </c:pt>
                <c:pt idx="58">
                  <c:v>5/2023</c:v>
                </c:pt>
                <c:pt idx="71">
                  <c:v>8/2023</c:v>
                </c:pt>
                <c:pt idx="85">
                  <c:v>11/2023</c:v>
                </c:pt>
                <c:pt idx="101">
                  <c:v>2/2024</c:v>
                </c:pt>
                <c:pt idx="117">
                  <c:v>3/2024</c:v>
                </c:pt>
                <c:pt idx="137">
                  <c:v>4/2024</c:v>
                </c:pt>
                <c:pt idx="156">
                  <c:v>5/2024</c:v>
                </c:pt>
                <c:pt idx="178">
                  <c:v>6/2024</c:v>
                </c:pt>
                <c:pt idx="198">
                  <c:v>7/2024</c:v>
                </c:pt>
                <c:pt idx="221">
                  <c:v>8/2024</c:v>
                </c:pt>
                <c:pt idx="243">
                  <c:v>9/2024</c:v>
                </c:pt>
                <c:pt idx="264">
                  <c:v>10/2024</c:v>
                </c:pt>
                <c:pt idx="287">
                  <c:v>11/2024</c:v>
                </c:pt>
                <c:pt idx="308">
                  <c:v>12/2024</c:v>
                </c:pt>
                <c:pt idx="329">
                  <c:v>01/2025</c:v>
                </c:pt>
                <c:pt idx="351">
                  <c:v>02/2025</c:v>
                </c:pt>
                <c:pt idx="371">
                  <c:v>03/2025</c:v>
                </c:pt>
                <c:pt idx="392">
                  <c:v>04/2025</c:v>
                </c:pt>
                <c:pt idx="413">
                  <c:v>05/2025</c:v>
                </c:pt>
                <c:pt idx="435">
                  <c:v>06/2025</c:v>
                </c:pt>
                <c:pt idx="456">
                  <c:v>07/2025</c:v>
                </c:pt>
                <c:pt idx="479">
                  <c:v>08/2025</c:v>
                </c:pt>
                <c:pt idx="500">
                  <c:v>09/2025</c:v>
                </c:pt>
                <c:pt idx="522">
                  <c:v>10/2025</c:v>
                </c:pt>
                <c:pt idx="545">
                  <c:v>11/2025</c:v>
                </c:pt>
                <c:pt idx="565">
                  <c:v>12/2025</c:v>
                </c:pt>
              </c:strCache>
              <c:extLst/>
            </c:strRef>
          </c:cat>
          <c:val>
            <c:numRef>
              <c:f>'Tỷ giá U-V'!$D$263:$D$850</c:f>
              <c:numCache>
                <c:formatCode>General</c:formatCode>
                <c:ptCount val="588"/>
                <c:pt idx="0">
                  <c:v>103.74</c:v>
                </c:pt>
                <c:pt idx="1">
                  <c:v>103.63</c:v>
                </c:pt>
                <c:pt idx="2">
                  <c:v>104.2</c:v>
                </c:pt>
                <c:pt idx="3">
                  <c:v>102.06</c:v>
                </c:pt>
                <c:pt idx="4">
                  <c:v>101.64</c:v>
                </c:pt>
                <c:pt idx="5">
                  <c:v>102.44</c:v>
                </c:pt>
                <c:pt idx="6">
                  <c:v>105.19</c:v>
                </c:pt>
                <c:pt idx="7">
                  <c:v>104.7</c:v>
                </c:pt>
                <c:pt idx="8">
                  <c:v>103.93</c:v>
                </c:pt>
                <c:pt idx="9">
                  <c:v>105.15</c:v>
                </c:pt>
                <c:pt idx="10">
                  <c:v>108.18</c:v>
                </c:pt>
                <c:pt idx="11">
                  <c:v>107.35</c:v>
                </c:pt>
                <c:pt idx="12">
                  <c:v>106.49</c:v>
                </c:pt>
                <c:pt idx="13">
                  <c:v>106.23</c:v>
                </c:pt>
                <c:pt idx="14">
                  <c:v>106.43</c:v>
                </c:pt>
                <c:pt idx="15">
                  <c:v>106.55</c:v>
                </c:pt>
                <c:pt idx="16">
                  <c:v>109.04</c:v>
                </c:pt>
                <c:pt idx="17">
                  <c:v>108.84</c:v>
                </c:pt>
                <c:pt idx="18">
                  <c:v>109.54</c:v>
                </c:pt>
                <c:pt idx="19">
                  <c:v>108.97</c:v>
                </c:pt>
                <c:pt idx="20">
                  <c:v>109.77</c:v>
                </c:pt>
                <c:pt idx="21">
                  <c:v>113.2</c:v>
                </c:pt>
                <c:pt idx="22">
                  <c:v>110.33</c:v>
                </c:pt>
                <c:pt idx="23">
                  <c:v>112.45</c:v>
                </c:pt>
                <c:pt idx="24">
                  <c:v>113.26</c:v>
                </c:pt>
                <c:pt idx="25">
                  <c:v>111.98</c:v>
                </c:pt>
                <c:pt idx="26">
                  <c:v>110.02</c:v>
                </c:pt>
                <c:pt idx="27">
                  <c:v>111.35</c:v>
                </c:pt>
                <c:pt idx="28">
                  <c:v>110.55</c:v>
                </c:pt>
                <c:pt idx="29">
                  <c:v>106.28</c:v>
                </c:pt>
                <c:pt idx="30">
                  <c:v>106.69</c:v>
                </c:pt>
                <c:pt idx="31">
                  <c:v>106.93</c:v>
                </c:pt>
                <c:pt idx="32">
                  <c:v>107.83</c:v>
                </c:pt>
                <c:pt idx="33">
                  <c:v>107.22</c:v>
                </c:pt>
                <c:pt idx="34">
                  <c:v>106.08</c:v>
                </c:pt>
                <c:pt idx="35">
                  <c:v>105.82</c:v>
                </c:pt>
                <c:pt idx="36">
                  <c:v>105.96</c:v>
                </c:pt>
                <c:pt idx="37">
                  <c:v>106.68</c:v>
                </c:pt>
                <c:pt idx="38">
                  <c:v>106.82</c:v>
                </c:pt>
                <c:pt idx="39">
                  <c:v>105.95</c:v>
                </c:pt>
                <c:pt idx="40">
                  <c:v>104.73</c:v>
                </c:pt>
                <c:pt idx="41">
                  <c:v>105.29</c:v>
                </c:pt>
                <c:pt idx="42">
                  <c:v>105.32</c:v>
                </c:pt>
                <c:pt idx="43">
                  <c:v>103.26900000000001</c:v>
                </c:pt>
                <c:pt idx="44">
                  <c:v>105.04</c:v>
                </c:pt>
                <c:pt idx="45">
                  <c:v>102.25</c:v>
                </c:pt>
                <c:pt idx="46">
                  <c:v>101.93</c:v>
                </c:pt>
                <c:pt idx="47">
                  <c:v>103.62</c:v>
                </c:pt>
                <c:pt idx="48">
                  <c:v>103.86</c:v>
                </c:pt>
                <c:pt idx="49">
                  <c:v>104.825</c:v>
                </c:pt>
                <c:pt idx="50">
                  <c:v>104.995</c:v>
                </c:pt>
                <c:pt idx="51">
                  <c:v>105.41200000000001</c:v>
                </c:pt>
                <c:pt idx="52">
                  <c:v>102.735</c:v>
                </c:pt>
                <c:pt idx="53">
                  <c:v>102.18600000000001</c:v>
                </c:pt>
                <c:pt idx="54">
                  <c:v>101.78700000000001</c:v>
                </c:pt>
                <c:pt idx="55">
                  <c:v>101.79600000000001</c:v>
                </c:pt>
                <c:pt idx="56">
                  <c:v>101.55200000000001</c:v>
                </c:pt>
                <c:pt idx="57">
                  <c:v>101.40300000000001</c:v>
                </c:pt>
                <c:pt idx="58">
                  <c:v>102.509</c:v>
                </c:pt>
                <c:pt idx="59">
                  <c:v>103.07899999999999</c:v>
                </c:pt>
                <c:pt idx="60">
                  <c:v>104.136</c:v>
                </c:pt>
                <c:pt idx="61">
                  <c:v>103.952</c:v>
                </c:pt>
                <c:pt idx="62">
                  <c:v>103.533</c:v>
                </c:pt>
                <c:pt idx="63">
                  <c:v>101.83799999999999</c:v>
                </c:pt>
                <c:pt idx="64">
                  <c:v>102.217</c:v>
                </c:pt>
                <c:pt idx="65">
                  <c:v>102.262</c:v>
                </c:pt>
                <c:pt idx="66">
                  <c:v>101.95</c:v>
                </c:pt>
                <c:pt idx="67">
                  <c:v>99.605000000000004</c:v>
                </c:pt>
                <c:pt idx="68">
                  <c:v>100.798</c:v>
                </c:pt>
                <c:pt idx="69">
                  <c:v>101.399</c:v>
                </c:pt>
                <c:pt idx="70">
                  <c:v>101.626</c:v>
                </c:pt>
                <c:pt idx="71">
                  <c:v>102.68899999999999</c:v>
                </c:pt>
                <c:pt idx="72">
                  <c:v>103.276</c:v>
                </c:pt>
                <c:pt idx="73">
                  <c:v>104.01300000000001</c:v>
                </c:pt>
                <c:pt idx="74">
                  <c:v>104.191</c:v>
                </c:pt>
                <c:pt idx="75">
                  <c:v>105.066</c:v>
                </c:pt>
                <c:pt idx="76">
                  <c:v>105.066</c:v>
                </c:pt>
                <c:pt idx="77">
                  <c:v>105.26</c:v>
                </c:pt>
                <c:pt idx="78">
                  <c:v>105.26</c:v>
                </c:pt>
                <c:pt idx="79">
                  <c:v>106.855</c:v>
                </c:pt>
                <c:pt idx="80">
                  <c:v>105.78400000000001</c:v>
                </c:pt>
                <c:pt idx="81">
                  <c:v>106.434</c:v>
                </c:pt>
                <c:pt idx="82">
                  <c:v>105.988</c:v>
                </c:pt>
                <c:pt idx="83">
                  <c:v>106.38</c:v>
                </c:pt>
                <c:pt idx="84">
                  <c:v>104.85899999999999</c:v>
                </c:pt>
                <c:pt idx="85">
                  <c:v>105.72499999999999</c:v>
                </c:pt>
                <c:pt idx="86">
                  <c:v>103.795</c:v>
                </c:pt>
                <c:pt idx="87">
                  <c:v>103.304</c:v>
                </c:pt>
                <c:pt idx="88">
                  <c:v>103.2</c:v>
                </c:pt>
                <c:pt idx="89">
                  <c:v>103.983</c:v>
                </c:pt>
                <c:pt idx="90">
                  <c:v>102.18300000000001</c:v>
                </c:pt>
                <c:pt idx="91">
                  <c:v>101.33799999999999</c:v>
                </c:pt>
                <c:pt idx="92">
                  <c:v>101.029</c:v>
                </c:pt>
                <c:pt idx="93">
                  <c:v>102.129</c:v>
                </c:pt>
                <c:pt idx="94">
                  <c:v>102.151</c:v>
                </c:pt>
                <c:pt idx="95">
                  <c:v>103.069</c:v>
                </c:pt>
                <c:pt idx="96">
                  <c:v>103.23399999999999</c:v>
                </c:pt>
                <c:pt idx="97">
                  <c:v>103.78100000000001</c:v>
                </c:pt>
                <c:pt idx="98">
                  <c:v>103.42100000000001</c:v>
                </c:pt>
                <c:pt idx="99">
                  <c:v>103.215</c:v>
                </c:pt>
                <c:pt idx="100">
                  <c:v>103.089</c:v>
                </c:pt>
                <c:pt idx="101">
                  <c:v>102.872</c:v>
                </c:pt>
                <c:pt idx="102">
                  <c:v>103.78100000000001</c:v>
                </c:pt>
                <c:pt idx="103">
                  <c:v>104.319</c:v>
                </c:pt>
                <c:pt idx="104">
                  <c:v>104.068</c:v>
                </c:pt>
                <c:pt idx="105">
                  <c:v>103.917</c:v>
                </c:pt>
                <c:pt idx="106">
                  <c:v>104.2</c:v>
                </c:pt>
                <c:pt idx="107">
                  <c:v>104.182</c:v>
                </c:pt>
                <c:pt idx="108">
                  <c:v>104.182</c:v>
                </c:pt>
                <c:pt idx="109">
                  <c:v>103.97799999999999</c:v>
                </c:pt>
                <c:pt idx="110">
                  <c:v>103.91200000000001</c:v>
                </c:pt>
                <c:pt idx="111">
                  <c:v>103.875</c:v>
                </c:pt>
                <c:pt idx="112">
                  <c:v>103.85899999999999</c:v>
                </c:pt>
                <c:pt idx="113">
                  <c:v>103.751</c:v>
                </c:pt>
                <c:pt idx="114">
                  <c:v>103.759</c:v>
                </c:pt>
                <c:pt idx="115">
                  <c:v>103.904</c:v>
                </c:pt>
                <c:pt idx="116">
                  <c:v>104.098</c:v>
                </c:pt>
                <c:pt idx="117">
                  <c:v>103.79900000000001</c:v>
                </c:pt>
                <c:pt idx="118">
                  <c:v>103.77800000000001</c:v>
                </c:pt>
                <c:pt idx="119">
                  <c:v>103.753</c:v>
                </c:pt>
                <c:pt idx="120">
                  <c:v>103.321</c:v>
                </c:pt>
                <c:pt idx="121">
                  <c:v>102.77200000000001</c:v>
                </c:pt>
                <c:pt idx="122">
                  <c:v>102.688</c:v>
                </c:pt>
                <c:pt idx="123">
                  <c:v>102.852</c:v>
                </c:pt>
                <c:pt idx="124">
                  <c:v>102.934</c:v>
                </c:pt>
                <c:pt idx="125">
                  <c:v>102.76600000000001</c:v>
                </c:pt>
                <c:pt idx="126">
                  <c:v>103.342</c:v>
                </c:pt>
                <c:pt idx="127">
                  <c:v>103.414</c:v>
                </c:pt>
                <c:pt idx="128">
                  <c:v>103.461</c:v>
                </c:pt>
                <c:pt idx="129">
                  <c:v>103.48399999999999</c:v>
                </c:pt>
                <c:pt idx="130">
                  <c:v>103.04600000000001</c:v>
                </c:pt>
                <c:pt idx="131">
                  <c:v>103.666</c:v>
                </c:pt>
                <c:pt idx="132">
                  <c:v>104.17700000000001</c:v>
                </c:pt>
                <c:pt idx="133">
                  <c:v>103.934</c:v>
                </c:pt>
                <c:pt idx="134">
                  <c:v>103.991</c:v>
                </c:pt>
                <c:pt idx="135">
                  <c:v>104.06399999999999</c:v>
                </c:pt>
                <c:pt idx="136">
                  <c:v>104.26900000000001</c:v>
                </c:pt>
                <c:pt idx="137">
                  <c:v>104.764</c:v>
                </c:pt>
                <c:pt idx="138">
                  <c:v>104.562</c:v>
                </c:pt>
                <c:pt idx="139">
                  <c:v>103.997</c:v>
                </c:pt>
                <c:pt idx="140">
                  <c:v>103.89100000000001</c:v>
                </c:pt>
                <c:pt idx="141">
                  <c:v>104.071</c:v>
                </c:pt>
                <c:pt idx="142">
                  <c:v>103.902</c:v>
                </c:pt>
                <c:pt idx="143">
                  <c:v>103.922</c:v>
                </c:pt>
                <c:pt idx="144">
                  <c:v>105.03100000000001</c:v>
                </c:pt>
                <c:pt idx="145">
                  <c:v>105.06399999999999</c:v>
                </c:pt>
                <c:pt idx="146">
                  <c:v>105.83199999999999</c:v>
                </c:pt>
                <c:pt idx="147">
                  <c:v>105.998</c:v>
                </c:pt>
                <c:pt idx="148">
                  <c:v>106.065</c:v>
                </c:pt>
                <c:pt idx="149">
                  <c:v>105.764</c:v>
                </c:pt>
                <c:pt idx="150">
                  <c:v>105.98399999999999</c:v>
                </c:pt>
                <c:pt idx="151">
                  <c:v>105.913</c:v>
                </c:pt>
                <c:pt idx="152">
                  <c:v>105.505</c:v>
                </c:pt>
                <c:pt idx="153">
                  <c:v>105.7</c:v>
                </c:pt>
                <c:pt idx="154">
                  <c:v>105.45099999999999</c:v>
                </c:pt>
                <c:pt idx="155">
                  <c:v>105.804</c:v>
                </c:pt>
                <c:pt idx="156">
                  <c:v>105.178</c:v>
                </c:pt>
                <c:pt idx="157">
                  <c:v>104.91800000000001</c:v>
                </c:pt>
                <c:pt idx="158">
                  <c:v>104.919</c:v>
                </c:pt>
                <c:pt idx="159">
                  <c:v>105.3</c:v>
                </c:pt>
                <c:pt idx="160">
                  <c:v>105.426</c:v>
                </c:pt>
                <c:pt idx="161">
                  <c:v>105.104</c:v>
                </c:pt>
                <c:pt idx="162">
                  <c:v>105.175</c:v>
                </c:pt>
                <c:pt idx="163">
                  <c:v>105.10299999999999</c:v>
                </c:pt>
                <c:pt idx="164">
                  <c:v>104.892</c:v>
                </c:pt>
                <c:pt idx="165">
                  <c:v>104.212</c:v>
                </c:pt>
                <c:pt idx="166">
                  <c:v>104.345</c:v>
                </c:pt>
                <c:pt idx="167">
                  <c:v>104.33</c:v>
                </c:pt>
                <c:pt idx="168">
                  <c:v>104.46</c:v>
                </c:pt>
                <c:pt idx="169">
                  <c:v>104.556</c:v>
                </c:pt>
                <c:pt idx="170">
                  <c:v>104.836</c:v>
                </c:pt>
                <c:pt idx="171">
                  <c:v>105.036</c:v>
                </c:pt>
                <c:pt idx="172">
                  <c:v>104.63800000000001</c:v>
                </c:pt>
                <c:pt idx="173">
                  <c:v>104.63800000000001</c:v>
                </c:pt>
                <c:pt idx="174">
                  <c:v>104.539</c:v>
                </c:pt>
                <c:pt idx="175">
                  <c:v>105.03400000000001</c:v>
                </c:pt>
                <c:pt idx="176">
                  <c:v>104.658</c:v>
                </c:pt>
                <c:pt idx="177">
                  <c:v>104.627</c:v>
                </c:pt>
                <c:pt idx="178">
                  <c:v>104.078</c:v>
                </c:pt>
                <c:pt idx="179">
                  <c:v>104.051</c:v>
                </c:pt>
                <c:pt idx="180">
                  <c:v>104.221</c:v>
                </c:pt>
                <c:pt idx="181">
                  <c:v>104.057</c:v>
                </c:pt>
                <c:pt idx="182">
                  <c:v>104.855</c:v>
                </c:pt>
                <c:pt idx="183">
                  <c:v>105.11199999999999</c:v>
                </c:pt>
                <c:pt idx="184">
                  <c:v>105.199</c:v>
                </c:pt>
                <c:pt idx="185">
                  <c:v>104.61499999999999</c:v>
                </c:pt>
                <c:pt idx="186">
                  <c:v>105.187</c:v>
                </c:pt>
                <c:pt idx="187">
                  <c:v>105.545</c:v>
                </c:pt>
                <c:pt idx="188">
                  <c:v>105.56399999999999</c:v>
                </c:pt>
                <c:pt idx="189">
                  <c:v>104.876</c:v>
                </c:pt>
                <c:pt idx="190">
                  <c:v>104.876</c:v>
                </c:pt>
                <c:pt idx="191">
                  <c:v>105.227</c:v>
                </c:pt>
                <c:pt idx="192">
                  <c:v>105.443</c:v>
                </c:pt>
                <c:pt idx="193">
                  <c:v>105.121</c:v>
                </c:pt>
                <c:pt idx="194">
                  <c:v>105.259</c:v>
                </c:pt>
                <c:pt idx="195">
                  <c:v>105.714</c:v>
                </c:pt>
                <c:pt idx="196">
                  <c:v>105.571</c:v>
                </c:pt>
                <c:pt idx="197">
                  <c:v>105.545</c:v>
                </c:pt>
                <c:pt idx="198">
                  <c:v>105.587</c:v>
                </c:pt>
                <c:pt idx="199">
                  <c:v>105.407</c:v>
                </c:pt>
                <c:pt idx="200">
                  <c:v>105.077</c:v>
                </c:pt>
                <c:pt idx="201">
                  <c:v>105.077</c:v>
                </c:pt>
                <c:pt idx="202">
                  <c:v>104.548</c:v>
                </c:pt>
                <c:pt idx="203">
                  <c:v>104.66800000000001</c:v>
                </c:pt>
                <c:pt idx="204">
                  <c:v>104.807</c:v>
                </c:pt>
                <c:pt idx="205">
                  <c:v>104.729</c:v>
                </c:pt>
                <c:pt idx="206">
                  <c:v>104.131</c:v>
                </c:pt>
                <c:pt idx="207">
                  <c:v>103.783</c:v>
                </c:pt>
                <c:pt idx="208">
                  <c:v>103.88200000000001</c:v>
                </c:pt>
                <c:pt idx="209">
                  <c:v>103.959</c:v>
                </c:pt>
                <c:pt idx="210">
                  <c:v>103.443</c:v>
                </c:pt>
                <c:pt idx="211">
                  <c:v>103.88500000000001</c:v>
                </c:pt>
                <c:pt idx="212">
                  <c:v>104.11199999999999</c:v>
                </c:pt>
                <c:pt idx="213">
                  <c:v>104.03700000000001</c:v>
                </c:pt>
                <c:pt idx="214">
                  <c:v>104.175</c:v>
                </c:pt>
                <c:pt idx="215">
                  <c:v>104.122</c:v>
                </c:pt>
                <c:pt idx="216">
                  <c:v>104.108</c:v>
                </c:pt>
                <c:pt idx="217">
                  <c:v>104.059</c:v>
                </c:pt>
                <c:pt idx="218">
                  <c:v>104.31399999999999</c:v>
                </c:pt>
                <c:pt idx="219">
                  <c:v>104.319</c:v>
                </c:pt>
                <c:pt idx="220">
                  <c:v>103.85899999999999</c:v>
                </c:pt>
                <c:pt idx="221">
                  <c:v>104.205</c:v>
                </c:pt>
                <c:pt idx="222">
                  <c:v>102.988</c:v>
                </c:pt>
                <c:pt idx="223">
                  <c:v>102.483</c:v>
                </c:pt>
                <c:pt idx="224">
                  <c:v>102.758</c:v>
                </c:pt>
                <c:pt idx="225">
                  <c:v>102.998</c:v>
                </c:pt>
                <c:pt idx="226">
                  <c:v>103.02200000000001</c:v>
                </c:pt>
                <c:pt idx="227">
                  <c:v>102.95699999999999</c:v>
                </c:pt>
                <c:pt idx="228">
                  <c:v>102.961</c:v>
                </c:pt>
                <c:pt idx="229">
                  <c:v>102.38</c:v>
                </c:pt>
                <c:pt idx="230">
                  <c:v>102.38500000000001</c:v>
                </c:pt>
                <c:pt idx="231">
                  <c:v>102.80800000000001</c:v>
                </c:pt>
                <c:pt idx="232">
                  <c:v>102.307</c:v>
                </c:pt>
                <c:pt idx="233">
                  <c:v>101.73099999999999</c:v>
                </c:pt>
                <c:pt idx="234">
                  <c:v>101.29900000000001</c:v>
                </c:pt>
                <c:pt idx="235">
                  <c:v>100.91</c:v>
                </c:pt>
                <c:pt idx="236">
                  <c:v>101.399</c:v>
                </c:pt>
                <c:pt idx="237">
                  <c:v>100.60599999999999</c:v>
                </c:pt>
                <c:pt idx="238">
                  <c:v>100.741</c:v>
                </c:pt>
                <c:pt idx="239">
                  <c:v>100.455</c:v>
                </c:pt>
                <c:pt idx="240">
                  <c:v>100.99</c:v>
                </c:pt>
                <c:pt idx="241">
                  <c:v>101.27</c:v>
                </c:pt>
                <c:pt idx="242">
                  <c:v>101.624</c:v>
                </c:pt>
                <c:pt idx="243">
                  <c:v>101.624</c:v>
                </c:pt>
                <c:pt idx="244">
                  <c:v>101.76600000000001</c:v>
                </c:pt>
                <c:pt idx="245">
                  <c:v>101.301</c:v>
                </c:pt>
                <c:pt idx="246">
                  <c:v>101.074</c:v>
                </c:pt>
                <c:pt idx="247">
                  <c:v>101.143</c:v>
                </c:pt>
                <c:pt idx="248">
                  <c:v>101.518</c:v>
                </c:pt>
                <c:pt idx="249">
                  <c:v>101.598</c:v>
                </c:pt>
                <c:pt idx="250">
                  <c:v>101.658</c:v>
                </c:pt>
                <c:pt idx="251">
                  <c:v>101.351</c:v>
                </c:pt>
                <c:pt idx="252">
                  <c:v>101.12</c:v>
                </c:pt>
                <c:pt idx="253">
                  <c:v>100.711</c:v>
                </c:pt>
                <c:pt idx="254">
                  <c:v>100.56699999999999</c:v>
                </c:pt>
                <c:pt idx="255">
                  <c:v>100.282</c:v>
                </c:pt>
                <c:pt idx="256">
                  <c:v>100.321</c:v>
                </c:pt>
                <c:pt idx="257">
                  <c:v>100.423</c:v>
                </c:pt>
                <c:pt idx="258">
                  <c:v>100.56</c:v>
                </c:pt>
                <c:pt idx="259">
                  <c:v>100.15900000000001</c:v>
                </c:pt>
                <c:pt idx="260">
                  <c:v>100.624</c:v>
                </c:pt>
                <c:pt idx="261">
                  <c:v>100.246</c:v>
                </c:pt>
                <c:pt idx="262">
                  <c:v>100.10899999999999</c:v>
                </c:pt>
                <c:pt idx="263">
                  <c:v>100.521</c:v>
                </c:pt>
                <c:pt idx="264">
                  <c:v>100.931</c:v>
                </c:pt>
                <c:pt idx="265">
                  <c:v>101.425</c:v>
                </c:pt>
                <c:pt idx="266">
                  <c:v>101.75</c:v>
                </c:pt>
                <c:pt idx="267">
                  <c:v>102.27500000000001</c:v>
                </c:pt>
                <c:pt idx="268">
                  <c:v>102.301</c:v>
                </c:pt>
                <c:pt idx="269">
                  <c:v>102.303</c:v>
                </c:pt>
                <c:pt idx="270">
                  <c:v>102.69499999999999</c:v>
                </c:pt>
                <c:pt idx="271">
                  <c:v>102.773</c:v>
                </c:pt>
                <c:pt idx="272">
                  <c:v>102.67700000000001</c:v>
                </c:pt>
                <c:pt idx="273">
                  <c:v>103.08199999999999</c:v>
                </c:pt>
                <c:pt idx="274">
                  <c:v>103.05500000000001</c:v>
                </c:pt>
                <c:pt idx="275">
                  <c:v>103.4</c:v>
                </c:pt>
                <c:pt idx="276">
                  <c:v>103.652</c:v>
                </c:pt>
                <c:pt idx="277">
                  <c:v>103.307</c:v>
                </c:pt>
                <c:pt idx="278">
                  <c:v>103.834</c:v>
                </c:pt>
                <c:pt idx="279">
                  <c:v>103.90900000000001</c:v>
                </c:pt>
                <c:pt idx="280">
                  <c:v>104.277</c:v>
                </c:pt>
                <c:pt idx="281">
                  <c:v>103.919</c:v>
                </c:pt>
                <c:pt idx="282">
                  <c:v>104.13200000000001</c:v>
                </c:pt>
                <c:pt idx="283">
                  <c:v>104.18300000000001</c:v>
                </c:pt>
                <c:pt idx="284">
                  <c:v>104.191</c:v>
                </c:pt>
                <c:pt idx="285">
                  <c:v>103.86199999999999</c:v>
                </c:pt>
                <c:pt idx="286">
                  <c:v>103.878</c:v>
                </c:pt>
                <c:pt idx="287">
                  <c:v>104.203</c:v>
                </c:pt>
                <c:pt idx="288">
                  <c:v>103.79</c:v>
                </c:pt>
                <c:pt idx="289">
                  <c:v>103.324</c:v>
                </c:pt>
                <c:pt idx="290">
                  <c:v>104.985</c:v>
                </c:pt>
                <c:pt idx="291">
                  <c:v>104.37</c:v>
                </c:pt>
                <c:pt idx="292">
                  <c:v>104.89</c:v>
                </c:pt>
                <c:pt idx="293">
                  <c:v>105.45699999999999</c:v>
                </c:pt>
                <c:pt idx="294">
                  <c:v>105.95</c:v>
                </c:pt>
                <c:pt idx="295">
                  <c:v>106.379</c:v>
                </c:pt>
                <c:pt idx="296">
                  <c:v>106.598</c:v>
                </c:pt>
                <c:pt idx="297">
                  <c:v>106.61499999999999</c:v>
                </c:pt>
                <c:pt idx="298">
                  <c:v>106.20099999999999</c:v>
                </c:pt>
                <c:pt idx="299">
                  <c:v>106.143</c:v>
                </c:pt>
                <c:pt idx="300">
                  <c:v>106.616</c:v>
                </c:pt>
                <c:pt idx="301">
                  <c:v>106.93</c:v>
                </c:pt>
                <c:pt idx="302">
                  <c:v>107.50700000000001</c:v>
                </c:pt>
                <c:pt idx="303">
                  <c:v>106.77</c:v>
                </c:pt>
                <c:pt idx="304">
                  <c:v>106.968</c:v>
                </c:pt>
                <c:pt idx="305">
                  <c:v>106.048</c:v>
                </c:pt>
                <c:pt idx="306">
                  <c:v>106.048</c:v>
                </c:pt>
                <c:pt idx="307">
                  <c:v>105.828</c:v>
                </c:pt>
                <c:pt idx="308">
                  <c:v>106.423</c:v>
                </c:pt>
                <c:pt idx="309">
                  <c:v>106.34</c:v>
                </c:pt>
                <c:pt idx="310">
                  <c:v>106.29</c:v>
                </c:pt>
                <c:pt idx="311">
                  <c:v>105.70099999999999</c:v>
                </c:pt>
                <c:pt idx="312">
                  <c:v>106.039</c:v>
                </c:pt>
                <c:pt idx="313">
                  <c:v>106.125</c:v>
                </c:pt>
                <c:pt idx="314">
                  <c:v>106.38200000000001</c:v>
                </c:pt>
                <c:pt idx="315">
                  <c:v>106.69499999999999</c:v>
                </c:pt>
                <c:pt idx="316">
                  <c:v>106.959</c:v>
                </c:pt>
                <c:pt idx="317">
                  <c:v>106.99299999999999</c:v>
                </c:pt>
                <c:pt idx="318">
                  <c:v>107.03</c:v>
                </c:pt>
                <c:pt idx="319">
                  <c:v>106.663</c:v>
                </c:pt>
                <c:pt idx="320">
                  <c:v>107.749</c:v>
                </c:pt>
                <c:pt idx="321">
                  <c:v>108.152</c:v>
                </c:pt>
                <c:pt idx="322">
                  <c:v>107.351</c:v>
                </c:pt>
                <c:pt idx="323">
                  <c:v>107.807</c:v>
                </c:pt>
                <c:pt idx="324">
                  <c:v>108.023</c:v>
                </c:pt>
                <c:pt idx="325">
                  <c:v>107.893</c:v>
                </c:pt>
                <c:pt idx="326">
                  <c:v>107.792</c:v>
                </c:pt>
                <c:pt idx="327">
                  <c:v>107.93300000000001</c:v>
                </c:pt>
                <c:pt idx="328">
                  <c:v>108.29600000000001</c:v>
                </c:pt>
                <c:pt idx="329">
                  <c:v>109.209</c:v>
                </c:pt>
                <c:pt idx="330">
                  <c:v>108.798</c:v>
                </c:pt>
                <c:pt idx="331">
                  <c:v>108.101</c:v>
                </c:pt>
                <c:pt idx="332">
                  <c:v>108.378</c:v>
                </c:pt>
                <c:pt idx="333">
                  <c:v>108.926</c:v>
                </c:pt>
                <c:pt idx="334">
                  <c:v>109.004</c:v>
                </c:pt>
                <c:pt idx="335">
                  <c:v>109.48699999999999</c:v>
                </c:pt>
                <c:pt idx="336">
                  <c:v>109.812</c:v>
                </c:pt>
                <c:pt idx="337">
                  <c:v>109.11</c:v>
                </c:pt>
                <c:pt idx="338">
                  <c:v>108.916</c:v>
                </c:pt>
                <c:pt idx="339">
                  <c:v>108.81699999999999</c:v>
                </c:pt>
                <c:pt idx="340">
                  <c:v>109.203</c:v>
                </c:pt>
                <c:pt idx="341">
                  <c:v>109.203</c:v>
                </c:pt>
                <c:pt idx="342">
                  <c:v>107.861</c:v>
                </c:pt>
                <c:pt idx="343">
                  <c:v>107.962</c:v>
                </c:pt>
                <c:pt idx="344">
                  <c:v>107.863</c:v>
                </c:pt>
                <c:pt idx="345">
                  <c:v>107.245</c:v>
                </c:pt>
                <c:pt idx="346">
                  <c:v>107.16</c:v>
                </c:pt>
                <c:pt idx="347">
                  <c:v>107.68300000000001</c:v>
                </c:pt>
                <c:pt idx="348">
                  <c:v>107.809</c:v>
                </c:pt>
                <c:pt idx="349">
                  <c:v>107.631</c:v>
                </c:pt>
                <c:pt idx="350">
                  <c:v>108.217</c:v>
                </c:pt>
                <c:pt idx="351">
                  <c:v>108.877</c:v>
                </c:pt>
                <c:pt idx="352">
                  <c:v>107.82299999999999</c:v>
                </c:pt>
                <c:pt idx="353">
                  <c:v>107.44199999999999</c:v>
                </c:pt>
                <c:pt idx="354">
                  <c:v>107.547</c:v>
                </c:pt>
                <c:pt idx="355">
                  <c:v>107.928</c:v>
                </c:pt>
                <c:pt idx="356">
                  <c:v>108.193</c:v>
                </c:pt>
                <c:pt idx="357">
                  <c:v>107.833</c:v>
                </c:pt>
                <c:pt idx="358">
                  <c:v>107.82299999999999</c:v>
                </c:pt>
                <c:pt idx="359">
                  <c:v>107.21599999999999</c:v>
                </c:pt>
                <c:pt idx="360">
                  <c:v>106.575</c:v>
                </c:pt>
                <c:pt idx="361">
                  <c:v>106.575</c:v>
                </c:pt>
                <c:pt idx="362">
                  <c:v>106.955</c:v>
                </c:pt>
                <c:pt idx="363">
                  <c:v>107.063</c:v>
                </c:pt>
                <c:pt idx="364">
                  <c:v>106.26900000000001</c:v>
                </c:pt>
                <c:pt idx="365">
                  <c:v>106.51900000000001</c:v>
                </c:pt>
                <c:pt idx="366">
                  <c:v>106.509</c:v>
                </c:pt>
                <c:pt idx="367">
                  <c:v>106.22799999999999</c:v>
                </c:pt>
                <c:pt idx="368">
                  <c:v>106.32899999999999</c:v>
                </c:pt>
                <c:pt idx="369">
                  <c:v>107.176</c:v>
                </c:pt>
                <c:pt idx="370">
                  <c:v>107.55800000000001</c:v>
                </c:pt>
                <c:pt idx="371">
                  <c:v>106.669</c:v>
                </c:pt>
                <c:pt idx="372">
                  <c:v>105.687</c:v>
                </c:pt>
                <c:pt idx="373">
                  <c:v>104.252</c:v>
                </c:pt>
                <c:pt idx="374">
                  <c:v>104.02800000000001</c:v>
                </c:pt>
                <c:pt idx="375">
                  <c:v>103.812</c:v>
                </c:pt>
                <c:pt idx="376">
                  <c:v>103.62</c:v>
                </c:pt>
                <c:pt idx="377">
                  <c:v>102.931</c:v>
                </c:pt>
                <c:pt idx="378">
                  <c:v>103.587</c:v>
                </c:pt>
                <c:pt idx="379">
                  <c:v>103.83</c:v>
                </c:pt>
                <c:pt idx="380">
                  <c:v>103.705</c:v>
                </c:pt>
                <c:pt idx="381">
                  <c:v>103.47</c:v>
                </c:pt>
                <c:pt idx="382">
                  <c:v>102.892</c:v>
                </c:pt>
                <c:pt idx="383">
                  <c:v>103.093</c:v>
                </c:pt>
                <c:pt idx="384">
                  <c:v>103.497</c:v>
                </c:pt>
                <c:pt idx="385">
                  <c:v>103.744</c:v>
                </c:pt>
                <c:pt idx="386">
                  <c:v>103.93600000000001</c:v>
                </c:pt>
                <c:pt idx="387">
                  <c:v>103.831</c:v>
                </c:pt>
                <c:pt idx="388">
                  <c:v>104.20699999999999</c:v>
                </c:pt>
                <c:pt idx="389">
                  <c:v>103.992</c:v>
                </c:pt>
                <c:pt idx="390">
                  <c:v>103.709</c:v>
                </c:pt>
                <c:pt idx="391">
                  <c:v>103.883</c:v>
                </c:pt>
                <c:pt idx="392">
                  <c:v>103.949</c:v>
                </c:pt>
                <c:pt idx="393">
                  <c:v>103.491</c:v>
                </c:pt>
                <c:pt idx="394">
                  <c:v>101.795</c:v>
                </c:pt>
                <c:pt idx="395">
                  <c:v>102.768</c:v>
                </c:pt>
                <c:pt idx="396">
                  <c:v>102.97199999999999</c:v>
                </c:pt>
                <c:pt idx="397">
                  <c:v>102.70099999999999</c:v>
                </c:pt>
                <c:pt idx="398">
                  <c:v>102.623</c:v>
                </c:pt>
                <c:pt idx="399">
                  <c:v>100.61</c:v>
                </c:pt>
                <c:pt idx="400">
                  <c:v>99.891999999999996</c:v>
                </c:pt>
                <c:pt idx="401">
                  <c:v>99.397000000000006</c:v>
                </c:pt>
                <c:pt idx="402">
                  <c:v>99.962000000000003</c:v>
                </c:pt>
                <c:pt idx="403">
                  <c:v>99.143000000000001</c:v>
                </c:pt>
                <c:pt idx="404">
                  <c:v>99.129000000000005</c:v>
                </c:pt>
                <c:pt idx="405">
                  <c:v>98.043999999999997</c:v>
                </c:pt>
                <c:pt idx="406">
                  <c:v>98.69</c:v>
                </c:pt>
                <c:pt idx="407">
                  <c:v>99.635999999999996</c:v>
                </c:pt>
                <c:pt idx="408">
                  <c:v>99.168000000000006</c:v>
                </c:pt>
                <c:pt idx="409">
                  <c:v>99.254000000000005</c:v>
                </c:pt>
                <c:pt idx="410">
                  <c:v>98.789000000000001</c:v>
                </c:pt>
                <c:pt idx="411">
                  <c:v>99.018000000000001</c:v>
                </c:pt>
                <c:pt idx="412">
                  <c:v>99.27</c:v>
                </c:pt>
                <c:pt idx="413">
                  <c:v>100.054</c:v>
                </c:pt>
                <c:pt idx="414">
                  <c:v>99.84</c:v>
                </c:pt>
                <c:pt idx="415">
                  <c:v>99.64</c:v>
                </c:pt>
                <c:pt idx="416">
                  <c:v>99.046999999999997</c:v>
                </c:pt>
                <c:pt idx="417">
                  <c:v>99.435000000000002</c:v>
                </c:pt>
                <c:pt idx="418">
                  <c:v>100.49</c:v>
                </c:pt>
                <c:pt idx="419">
                  <c:v>100.16800000000001</c:v>
                </c:pt>
                <c:pt idx="420">
                  <c:v>101.599</c:v>
                </c:pt>
                <c:pt idx="421">
                  <c:v>100.82599999999999</c:v>
                </c:pt>
                <c:pt idx="422">
                  <c:v>100.873</c:v>
                </c:pt>
                <c:pt idx="423">
                  <c:v>100.729</c:v>
                </c:pt>
                <c:pt idx="424">
                  <c:v>100.946</c:v>
                </c:pt>
                <c:pt idx="425">
                  <c:v>100.288</c:v>
                </c:pt>
                <c:pt idx="426">
                  <c:v>99.977000000000004</c:v>
                </c:pt>
                <c:pt idx="427">
                  <c:v>99.435000000000002</c:v>
                </c:pt>
                <c:pt idx="428">
                  <c:v>99.849000000000004</c:v>
                </c:pt>
                <c:pt idx="429">
                  <c:v>99.01</c:v>
                </c:pt>
                <c:pt idx="430">
                  <c:v>99.01</c:v>
                </c:pt>
                <c:pt idx="431">
                  <c:v>99.424999999999997</c:v>
                </c:pt>
                <c:pt idx="432">
                  <c:v>99.784999999999997</c:v>
                </c:pt>
                <c:pt idx="433">
                  <c:v>99.209000000000003</c:v>
                </c:pt>
                <c:pt idx="434">
                  <c:v>99.259</c:v>
                </c:pt>
                <c:pt idx="435">
                  <c:v>98.635000000000005</c:v>
                </c:pt>
                <c:pt idx="436">
                  <c:v>99.159000000000006</c:v>
                </c:pt>
                <c:pt idx="437">
                  <c:v>98.73</c:v>
                </c:pt>
                <c:pt idx="438">
                  <c:v>98.703999999999994</c:v>
                </c:pt>
                <c:pt idx="439">
                  <c:v>99.141999999999996</c:v>
                </c:pt>
                <c:pt idx="440">
                  <c:v>98.441999999999993</c:v>
                </c:pt>
                <c:pt idx="441">
                  <c:v>99.07</c:v>
                </c:pt>
                <c:pt idx="442">
                  <c:v>98.603999999999999</c:v>
                </c:pt>
                <c:pt idx="443">
                  <c:v>97.900999999999996</c:v>
                </c:pt>
                <c:pt idx="444">
                  <c:v>98.176000000000002</c:v>
                </c:pt>
                <c:pt idx="445">
                  <c:v>97.701999999999998</c:v>
                </c:pt>
                <c:pt idx="446">
                  <c:v>98.394000000000005</c:v>
                </c:pt>
                <c:pt idx="447">
                  <c:v>98.468000000000004</c:v>
                </c:pt>
                <c:pt idx="448">
                  <c:v>98.468000000000004</c:v>
                </c:pt>
                <c:pt idx="449">
                  <c:v>98.281999999999996</c:v>
                </c:pt>
                <c:pt idx="450">
                  <c:v>98.01</c:v>
                </c:pt>
                <c:pt idx="451">
                  <c:v>97.45</c:v>
                </c:pt>
                <c:pt idx="452">
                  <c:v>97.272999999999996</c:v>
                </c:pt>
                <c:pt idx="453">
                  <c:v>96.762</c:v>
                </c:pt>
                <c:pt idx="454">
                  <c:v>97.031000000000006</c:v>
                </c:pt>
                <c:pt idx="455">
                  <c:v>96.492999999999995</c:v>
                </c:pt>
                <c:pt idx="456">
                  <c:v>96.466999999999999</c:v>
                </c:pt>
                <c:pt idx="457">
                  <c:v>96.429000000000002</c:v>
                </c:pt>
                <c:pt idx="458">
                  <c:v>96.822000000000003</c:v>
                </c:pt>
                <c:pt idx="459">
                  <c:v>96.822000000000003</c:v>
                </c:pt>
                <c:pt idx="460">
                  <c:v>97.141000000000005</c:v>
                </c:pt>
                <c:pt idx="461">
                  <c:v>97.171999999999997</c:v>
                </c:pt>
                <c:pt idx="462">
                  <c:v>97.198999999999998</c:v>
                </c:pt>
                <c:pt idx="463">
                  <c:v>97.322000000000003</c:v>
                </c:pt>
                <c:pt idx="464">
                  <c:v>97.528999999999996</c:v>
                </c:pt>
                <c:pt idx="465">
                  <c:v>97.763000000000005</c:v>
                </c:pt>
                <c:pt idx="466">
                  <c:v>98.31</c:v>
                </c:pt>
                <c:pt idx="467">
                  <c:v>98.075000000000003</c:v>
                </c:pt>
                <c:pt idx="468">
                  <c:v>98.445999999999998</c:v>
                </c:pt>
                <c:pt idx="469">
                  <c:v>98.197999999999993</c:v>
                </c:pt>
                <c:pt idx="470">
                  <c:v>97.57</c:v>
                </c:pt>
                <c:pt idx="471">
                  <c:v>97.117000000000004</c:v>
                </c:pt>
                <c:pt idx="472">
                  <c:v>96.942999999999998</c:v>
                </c:pt>
                <c:pt idx="473">
                  <c:v>97.123999999999995</c:v>
                </c:pt>
                <c:pt idx="474">
                  <c:v>97.399000000000001</c:v>
                </c:pt>
                <c:pt idx="475">
                  <c:v>98.394999999999996</c:v>
                </c:pt>
                <c:pt idx="476">
                  <c:v>98.647000000000006</c:v>
                </c:pt>
                <c:pt idx="477">
                  <c:v>99.585999999999999</c:v>
                </c:pt>
                <c:pt idx="478">
                  <c:v>99.742999999999995</c:v>
                </c:pt>
                <c:pt idx="479">
                  <c:v>98.93</c:v>
                </c:pt>
                <c:pt idx="480">
                  <c:v>98.585999999999999</c:v>
                </c:pt>
                <c:pt idx="481">
                  <c:v>98.581000000000003</c:v>
                </c:pt>
                <c:pt idx="482">
                  <c:v>97.983000000000004</c:v>
                </c:pt>
                <c:pt idx="483">
                  <c:v>98.228999999999999</c:v>
                </c:pt>
                <c:pt idx="484">
                  <c:v>98.009</c:v>
                </c:pt>
                <c:pt idx="485">
                  <c:v>98.361000000000004</c:v>
                </c:pt>
                <c:pt idx="486">
                  <c:v>97.927000000000007</c:v>
                </c:pt>
                <c:pt idx="487">
                  <c:v>97.662000000000006</c:v>
                </c:pt>
                <c:pt idx="488">
                  <c:v>98.102999999999994</c:v>
                </c:pt>
                <c:pt idx="489">
                  <c:v>97.712000000000003</c:v>
                </c:pt>
                <c:pt idx="490">
                  <c:v>98.016999999999996</c:v>
                </c:pt>
                <c:pt idx="491">
                  <c:v>98.119</c:v>
                </c:pt>
                <c:pt idx="492">
                  <c:v>98.08</c:v>
                </c:pt>
                <c:pt idx="493">
                  <c:v>98.510999999999996</c:v>
                </c:pt>
                <c:pt idx="494">
                  <c:v>97.599000000000004</c:v>
                </c:pt>
                <c:pt idx="495">
                  <c:v>98.317999999999998</c:v>
                </c:pt>
                <c:pt idx="496">
                  <c:v>98.122</c:v>
                </c:pt>
                <c:pt idx="497">
                  <c:v>98.126999999999995</c:v>
                </c:pt>
                <c:pt idx="498">
                  <c:v>97.738</c:v>
                </c:pt>
                <c:pt idx="499">
                  <c:v>97.69</c:v>
                </c:pt>
                <c:pt idx="500">
                  <c:v>97.69</c:v>
                </c:pt>
                <c:pt idx="501">
                  <c:v>98.346999999999994</c:v>
                </c:pt>
                <c:pt idx="502">
                  <c:v>98.082999999999998</c:v>
                </c:pt>
                <c:pt idx="503">
                  <c:v>98.304000000000002</c:v>
                </c:pt>
                <c:pt idx="504">
                  <c:v>97.727999999999994</c:v>
                </c:pt>
                <c:pt idx="505">
                  <c:v>97.037000000000006</c:v>
                </c:pt>
                <c:pt idx="506">
                  <c:v>97.367000000000004</c:v>
                </c:pt>
                <c:pt idx="507">
                  <c:v>97.356999999999999</c:v>
                </c:pt>
                <c:pt idx="508">
                  <c:v>97.528000000000006</c:v>
                </c:pt>
                <c:pt idx="509">
                  <c:v>97.536000000000001</c:v>
                </c:pt>
                <c:pt idx="510">
                  <c:v>97.447999999999993</c:v>
                </c:pt>
                <c:pt idx="511">
                  <c:v>96.248000000000005</c:v>
                </c:pt>
                <c:pt idx="512">
                  <c:v>96.52</c:v>
                </c:pt>
                <c:pt idx="513">
                  <c:v>96.971000000000004</c:v>
                </c:pt>
                <c:pt idx="514">
                  <c:v>97.27</c:v>
                </c:pt>
                <c:pt idx="515">
                  <c:v>96.974999999999994</c:v>
                </c:pt>
                <c:pt idx="516">
                  <c:v>96.893000000000001</c:v>
                </c:pt>
                <c:pt idx="517">
                  <c:v>97.518000000000001</c:v>
                </c:pt>
                <c:pt idx="518">
                  <c:v>98.215000000000003</c:v>
                </c:pt>
                <c:pt idx="519">
                  <c:v>97.823999999999998</c:v>
                </c:pt>
                <c:pt idx="520">
                  <c:v>97.584000000000003</c:v>
                </c:pt>
                <c:pt idx="521">
                  <c:v>97.450999999999993</c:v>
                </c:pt>
                <c:pt idx="522">
                  <c:v>97.381</c:v>
                </c:pt>
                <c:pt idx="523">
                  <c:v>97.54</c:v>
                </c:pt>
                <c:pt idx="524">
                  <c:v>97.415000000000006</c:v>
                </c:pt>
                <c:pt idx="525">
                  <c:v>97.807000000000002</c:v>
                </c:pt>
                <c:pt idx="526">
                  <c:v>98.284000000000006</c:v>
                </c:pt>
                <c:pt idx="527">
                  <c:v>98.64</c:v>
                </c:pt>
                <c:pt idx="528">
                  <c:v>99.284999999999997</c:v>
                </c:pt>
                <c:pt idx="529">
                  <c:v>98.731999999999999</c:v>
                </c:pt>
                <c:pt idx="530">
                  <c:v>99.03</c:v>
                </c:pt>
                <c:pt idx="531">
                  <c:v>98.81</c:v>
                </c:pt>
                <c:pt idx="532">
                  <c:v>98.540999999999997</c:v>
                </c:pt>
                <c:pt idx="533">
                  <c:v>98.091999999999999</c:v>
                </c:pt>
                <c:pt idx="534">
                  <c:v>98.191999999999993</c:v>
                </c:pt>
                <c:pt idx="535">
                  <c:v>98.355000000000004</c:v>
                </c:pt>
                <c:pt idx="536">
                  <c:v>98.710999999999999</c:v>
                </c:pt>
                <c:pt idx="537">
                  <c:v>98.673000000000002</c:v>
                </c:pt>
                <c:pt idx="538">
                  <c:v>98.728999999999999</c:v>
                </c:pt>
                <c:pt idx="539">
                  <c:v>98.747</c:v>
                </c:pt>
                <c:pt idx="540">
                  <c:v>98.563000000000002</c:v>
                </c:pt>
                <c:pt idx="541">
                  <c:v>98.453000000000003</c:v>
                </c:pt>
                <c:pt idx="542">
                  <c:v>99.022000000000006</c:v>
                </c:pt>
                <c:pt idx="543">
                  <c:v>99.347999999999999</c:v>
                </c:pt>
                <c:pt idx="544">
                  <c:v>99.63</c:v>
                </c:pt>
                <c:pt idx="545">
                  <c:v>99.706999999999994</c:v>
                </c:pt>
                <c:pt idx="546">
                  <c:v>100.07</c:v>
                </c:pt>
                <c:pt idx="547">
                  <c:v>100.059</c:v>
                </c:pt>
                <c:pt idx="548">
                  <c:v>99.584999999999994</c:v>
                </c:pt>
                <c:pt idx="549">
                  <c:v>99.471000000000004</c:v>
                </c:pt>
                <c:pt idx="550">
                  <c:v>99.462000000000003</c:v>
                </c:pt>
                <c:pt idx="551">
                  <c:v>99.316000000000003</c:v>
                </c:pt>
                <c:pt idx="552">
                  <c:v>99.373999999999995</c:v>
                </c:pt>
                <c:pt idx="553">
                  <c:v>99.05</c:v>
                </c:pt>
                <c:pt idx="554">
                  <c:v>99.198999999999998</c:v>
                </c:pt>
                <c:pt idx="555">
                  <c:v>99.488</c:v>
                </c:pt>
                <c:pt idx="556">
                  <c:v>99.448999999999998</c:v>
                </c:pt>
                <c:pt idx="557">
                  <c:v>100.151</c:v>
                </c:pt>
                <c:pt idx="558">
                  <c:v>100.09</c:v>
                </c:pt>
                <c:pt idx="559">
                  <c:v>100.113</c:v>
                </c:pt>
                <c:pt idx="560">
                  <c:v>100.072</c:v>
                </c:pt>
                <c:pt idx="561">
                  <c:v>99.588999999999999</c:v>
                </c:pt>
                <c:pt idx="562">
                  <c:v>99.522000000000006</c:v>
                </c:pt>
                <c:pt idx="563">
                  <c:v>99.522000000000006</c:v>
                </c:pt>
                <c:pt idx="564">
                  <c:v>99.408000000000001</c:v>
                </c:pt>
                <c:pt idx="565">
                  <c:v>99.361999999999995</c:v>
                </c:pt>
                <c:pt idx="566">
                  <c:v>99.296000000000006</c:v>
                </c:pt>
                <c:pt idx="567">
                  <c:v>98.796000000000006</c:v>
                </c:pt>
                <c:pt idx="568">
                  <c:v>98.953000000000003</c:v>
                </c:pt>
                <c:pt idx="569">
                  <c:v>98.647999999999996</c:v>
                </c:pt>
                <c:pt idx="570">
                  <c:v>98.745000000000005</c:v>
                </c:pt>
                <c:pt idx="571">
                  <c:v>98.847999999999999</c:v>
                </c:pt>
                <c:pt idx="572">
                  <c:v>98.426000000000002</c:v>
                </c:pt>
                <c:pt idx="573">
                  <c:v>98.343999999999994</c:v>
                </c:pt>
                <c:pt idx="574">
                  <c:v>98.394000000000005</c:v>
                </c:pt>
                <c:pt idx="575">
                  <c:v>98.168000000000006</c:v>
                </c:pt>
                <c:pt idx="576">
                  <c:v>97.793999999999997</c:v>
                </c:pt>
                <c:pt idx="577">
                  <c:v>98.001999999999995</c:v>
                </c:pt>
                <c:pt idx="578">
                  <c:v>98.087999999999994</c:v>
                </c:pt>
                <c:pt idx="579">
                  <c:v>98.251999999999995</c:v>
                </c:pt>
                <c:pt idx="580">
                  <c:v>97.953999999999994</c:v>
                </c:pt>
                <c:pt idx="581">
                  <c:v>97.613</c:v>
                </c:pt>
                <c:pt idx="582">
                  <c:v>97.680999999999997</c:v>
                </c:pt>
                <c:pt idx="583">
                  <c:v>97.697999999999993</c:v>
                </c:pt>
                <c:pt idx="584">
                  <c:v>97.697999999999993</c:v>
                </c:pt>
                <c:pt idx="585">
                  <c:v>97.731999999999999</c:v>
                </c:pt>
                <c:pt idx="586">
                  <c:v>97.954999999999998</c:v>
                </c:pt>
                <c:pt idx="587">
                  <c:v>98.046999999999997</c:v>
                </c:pt>
              </c:numCache>
              <c:extLst/>
            </c:numRef>
          </c:val>
          <c:smooth val="0"/>
          <c:extLst>
            <c:ext xmlns:c16="http://schemas.microsoft.com/office/drawing/2014/chart" uri="{C3380CC4-5D6E-409C-BE32-E72D297353CC}">
              <c16:uniqueId val="{00000000-F86A-4B7C-9E08-83650A0A138C}"/>
            </c:ext>
          </c:extLst>
        </c:ser>
        <c:dLbls>
          <c:showLegendKey val="0"/>
          <c:showVal val="0"/>
          <c:showCatName val="0"/>
          <c:showSerName val="0"/>
          <c:showPercent val="0"/>
          <c:showBubbleSize val="0"/>
        </c:dLbls>
        <c:upDownBars>
          <c:gapWidth val="269"/>
          <c:upBars>
            <c:spPr>
              <a:solidFill>
                <a:schemeClr val="lt1"/>
              </a:solidFill>
              <a:ln w="9525">
                <a:solidFill>
                  <a:schemeClr val="tx1">
                    <a:lumMod val="50000"/>
                    <a:lumOff val="50000"/>
                  </a:schemeClr>
                </a:solidFill>
              </a:ln>
              <a:effectLst/>
            </c:spPr>
          </c:upBars>
          <c:downBars>
            <c:spPr>
              <a:solidFill>
                <a:schemeClr val="dk1">
                  <a:lumMod val="75000"/>
                  <a:lumOff val="25000"/>
                </a:schemeClr>
              </a:solidFill>
              <a:ln w="9525">
                <a:solidFill>
                  <a:schemeClr val="tx1">
                    <a:lumMod val="75000"/>
                    <a:lumOff val="25000"/>
                  </a:schemeClr>
                </a:solidFill>
              </a:ln>
              <a:effectLst/>
            </c:spPr>
          </c:downBars>
        </c:upDownBars>
        <c:marker val="1"/>
        <c:smooth val="0"/>
        <c:axId val="1392444352"/>
        <c:axId val="1392446528"/>
      </c:lineChart>
      <c:lineChart>
        <c:grouping val="standard"/>
        <c:varyColors val="0"/>
        <c:ser>
          <c:idx val="0"/>
          <c:order val="0"/>
          <c:tx>
            <c:strRef>
              <c:f>'Tỷ giá U-V'!$S$4</c:f>
              <c:strCache>
                <c:ptCount val="1"/>
                <c:pt idx="0">
                  <c:v>美元兑越盾汇率（右栏）</c:v>
                </c:pt>
              </c:strCache>
            </c:strRef>
          </c:tx>
          <c:spPr>
            <a:ln w="15875" cap="rnd">
              <a:solidFill>
                <a:srgbClr val="2323FF"/>
              </a:solidFill>
              <a:round/>
            </a:ln>
            <a:effectLst/>
          </c:spPr>
          <c:marker>
            <c:symbol val="none"/>
          </c:marker>
          <c:cat>
            <c:strRef>
              <c:f>'Tỷ giá U-V'!$A$263:$A$850</c:f>
              <c:strCache>
                <c:ptCount val="566"/>
                <c:pt idx="0">
                  <c:v>5/2022</c:v>
                </c:pt>
                <c:pt idx="13">
                  <c:v>8/2022</c:v>
                </c:pt>
                <c:pt idx="27">
                  <c:v>11/2022</c:v>
                </c:pt>
                <c:pt idx="47">
                  <c:v>2/2023</c:v>
                </c:pt>
                <c:pt idx="58">
                  <c:v>5/2023</c:v>
                </c:pt>
                <c:pt idx="71">
                  <c:v>8/2023</c:v>
                </c:pt>
                <c:pt idx="85">
                  <c:v>11/2023</c:v>
                </c:pt>
                <c:pt idx="101">
                  <c:v>2/2024</c:v>
                </c:pt>
                <c:pt idx="117">
                  <c:v>3/2024</c:v>
                </c:pt>
                <c:pt idx="137">
                  <c:v>4/2024</c:v>
                </c:pt>
                <c:pt idx="156">
                  <c:v>5/2024</c:v>
                </c:pt>
                <c:pt idx="178">
                  <c:v>6/2024</c:v>
                </c:pt>
                <c:pt idx="198">
                  <c:v>7/2024</c:v>
                </c:pt>
                <c:pt idx="221">
                  <c:v>8/2024</c:v>
                </c:pt>
                <c:pt idx="243">
                  <c:v>9/2024</c:v>
                </c:pt>
                <c:pt idx="264">
                  <c:v>10/2024</c:v>
                </c:pt>
                <c:pt idx="287">
                  <c:v>11/2024</c:v>
                </c:pt>
                <c:pt idx="308">
                  <c:v>12/2024</c:v>
                </c:pt>
                <c:pt idx="329">
                  <c:v>01/2025</c:v>
                </c:pt>
                <c:pt idx="351">
                  <c:v>02/2025</c:v>
                </c:pt>
                <c:pt idx="371">
                  <c:v>03/2025</c:v>
                </c:pt>
                <c:pt idx="392">
                  <c:v>04/2025</c:v>
                </c:pt>
                <c:pt idx="413">
                  <c:v>05/2025</c:v>
                </c:pt>
                <c:pt idx="435">
                  <c:v>06/2025</c:v>
                </c:pt>
                <c:pt idx="456">
                  <c:v>07/2025</c:v>
                </c:pt>
                <c:pt idx="479">
                  <c:v>08/2025</c:v>
                </c:pt>
                <c:pt idx="500">
                  <c:v>09/2025</c:v>
                </c:pt>
                <c:pt idx="522">
                  <c:v>10/2025</c:v>
                </c:pt>
                <c:pt idx="545">
                  <c:v>11/2025</c:v>
                </c:pt>
                <c:pt idx="565">
                  <c:v>12/2025</c:v>
                </c:pt>
              </c:strCache>
              <c:extLst/>
            </c:strRef>
          </c:cat>
          <c:val>
            <c:numRef>
              <c:f>'Tỷ giá U-V'!$C$263:$C$850</c:f>
              <c:numCache>
                <c:formatCode>General</c:formatCode>
                <c:ptCount val="588"/>
                <c:pt idx="0">
                  <c:v>22962</c:v>
                </c:pt>
                <c:pt idx="1">
                  <c:v>22950</c:v>
                </c:pt>
                <c:pt idx="2">
                  <c:v>23095</c:v>
                </c:pt>
                <c:pt idx="3">
                  <c:v>23170</c:v>
                </c:pt>
                <c:pt idx="4">
                  <c:v>23177</c:v>
                </c:pt>
                <c:pt idx="5">
                  <c:v>23180</c:v>
                </c:pt>
                <c:pt idx="6">
                  <c:v>23195</c:v>
                </c:pt>
                <c:pt idx="7">
                  <c:v>23230</c:v>
                </c:pt>
                <c:pt idx="8">
                  <c:v>23245</c:v>
                </c:pt>
                <c:pt idx="9">
                  <c:v>23335</c:v>
                </c:pt>
                <c:pt idx="10">
                  <c:v>23347</c:v>
                </c:pt>
                <c:pt idx="11">
                  <c:v>23340</c:v>
                </c:pt>
                <c:pt idx="12">
                  <c:v>23385</c:v>
                </c:pt>
                <c:pt idx="13">
                  <c:v>23355</c:v>
                </c:pt>
                <c:pt idx="14">
                  <c:v>23389</c:v>
                </c:pt>
                <c:pt idx="15">
                  <c:v>23400</c:v>
                </c:pt>
                <c:pt idx="16">
                  <c:v>23410</c:v>
                </c:pt>
                <c:pt idx="17">
                  <c:v>23430</c:v>
                </c:pt>
                <c:pt idx="18">
                  <c:v>23450</c:v>
                </c:pt>
                <c:pt idx="19">
                  <c:v>23515</c:v>
                </c:pt>
                <c:pt idx="20">
                  <c:v>23650</c:v>
                </c:pt>
                <c:pt idx="21">
                  <c:v>23700</c:v>
                </c:pt>
                <c:pt idx="22">
                  <c:v>23855</c:v>
                </c:pt>
                <c:pt idx="23">
                  <c:v>23875</c:v>
                </c:pt>
                <c:pt idx="24">
                  <c:v>24110</c:v>
                </c:pt>
                <c:pt idx="25">
                  <c:v>24820</c:v>
                </c:pt>
                <c:pt idx="26">
                  <c:v>24840</c:v>
                </c:pt>
                <c:pt idx="27">
                  <c:v>24835</c:v>
                </c:pt>
                <c:pt idx="28">
                  <c:v>24862</c:v>
                </c:pt>
                <c:pt idx="29">
                  <c:v>24785</c:v>
                </c:pt>
                <c:pt idx="30">
                  <c:v>24805</c:v>
                </c:pt>
                <c:pt idx="31">
                  <c:v>24800</c:v>
                </c:pt>
                <c:pt idx="32">
                  <c:v>24835</c:v>
                </c:pt>
                <c:pt idx="33">
                  <c:v>24850</c:v>
                </c:pt>
                <c:pt idx="34">
                  <c:v>24844</c:v>
                </c:pt>
                <c:pt idx="35">
                  <c:v>24833</c:v>
                </c:pt>
                <c:pt idx="36">
                  <c:v>24760</c:v>
                </c:pt>
                <c:pt idx="37">
                  <c:v>24770</c:v>
                </c:pt>
                <c:pt idx="38">
                  <c:v>24750</c:v>
                </c:pt>
                <c:pt idx="39">
                  <c:v>24630</c:v>
                </c:pt>
                <c:pt idx="40">
                  <c:v>24500</c:v>
                </c:pt>
                <c:pt idx="41">
                  <c:v>23980</c:v>
                </c:pt>
                <c:pt idx="42">
                  <c:v>23860</c:v>
                </c:pt>
                <c:pt idx="43">
                  <c:v>23610</c:v>
                </c:pt>
                <c:pt idx="44">
                  <c:v>23475</c:v>
                </c:pt>
                <c:pt idx="45">
                  <c:v>23438</c:v>
                </c:pt>
                <c:pt idx="46">
                  <c:v>23460</c:v>
                </c:pt>
                <c:pt idx="47">
                  <c:v>23480</c:v>
                </c:pt>
                <c:pt idx="48">
                  <c:v>23680</c:v>
                </c:pt>
                <c:pt idx="49">
                  <c:v>23740</c:v>
                </c:pt>
                <c:pt idx="50">
                  <c:v>23700</c:v>
                </c:pt>
                <c:pt idx="51">
                  <c:v>23700</c:v>
                </c:pt>
                <c:pt idx="52">
                  <c:v>23510</c:v>
                </c:pt>
                <c:pt idx="53">
                  <c:v>23450</c:v>
                </c:pt>
                <c:pt idx="54">
                  <c:v>23470</c:v>
                </c:pt>
                <c:pt idx="55">
                  <c:v>23485</c:v>
                </c:pt>
                <c:pt idx="56">
                  <c:v>23485</c:v>
                </c:pt>
                <c:pt idx="57">
                  <c:v>23450</c:v>
                </c:pt>
                <c:pt idx="58">
                  <c:v>23450</c:v>
                </c:pt>
                <c:pt idx="59">
                  <c:v>23460</c:v>
                </c:pt>
                <c:pt idx="60">
                  <c:v>23475</c:v>
                </c:pt>
                <c:pt idx="61">
                  <c:v>23475</c:v>
                </c:pt>
                <c:pt idx="62">
                  <c:v>23470</c:v>
                </c:pt>
                <c:pt idx="63">
                  <c:v>23520</c:v>
                </c:pt>
                <c:pt idx="64">
                  <c:v>23515</c:v>
                </c:pt>
                <c:pt idx="65">
                  <c:v>23575</c:v>
                </c:pt>
                <c:pt idx="66">
                  <c:v>23635</c:v>
                </c:pt>
                <c:pt idx="67">
                  <c:v>23630</c:v>
                </c:pt>
                <c:pt idx="68">
                  <c:v>23656</c:v>
                </c:pt>
                <c:pt idx="69">
                  <c:v>23685</c:v>
                </c:pt>
                <c:pt idx="70">
                  <c:v>23680</c:v>
                </c:pt>
                <c:pt idx="71">
                  <c:v>23750</c:v>
                </c:pt>
                <c:pt idx="72">
                  <c:v>23805</c:v>
                </c:pt>
                <c:pt idx="73">
                  <c:v>24024</c:v>
                </c:pt>
                <c:pt idx="74">
                  <c:v>24060</c:v>
                </c:pt>
                <c:pt idx="75" formatCode="#,##0">
                  <c:v>24055</c:v>
                </c:pt>
                <c:pt idx="76" formatCode="#,##0">
                  <c:v>24250</c:v>
                </c:pt>
                <c:pt idx="77" formatCode="#,##0">
                  <c:v>24360</c:v>
                </c:pt>
                <c:pt idx="78" formatCode="#,##0">
                  <c:v>24280</c:v>
                </c:pt>
                <c:pt idx="79" formatCode="#,##0">
                  <c:v>24385</c:v>
                </c:pt>
                <c:pt idx="80" formatCode="#,##0.00">
                  <c:v>24360</c:v>
                </c:pt>
                <c:pt idx="81" formatCode="#,##0.00">
                  <c:v>24440</c:v>
                </c:pt>
                <c:pt idx="82" formatCode="#,##0.00">
                  <c:v>24520</c:v>
                </c:pt>
                <c:pt idx="83" formatCode="#,##0.00">
                  <c:v>24570</c:v>
                </c:pt>
                <c:pt idx="84" formatCode="#,##0.00">
                  <c:v>24520</c:v>
                </c:pt>
                <c:pt idx="85" formatCode="#,##0.00">
                  <c:v>24315</c:v>
                </c:pt>
                <c:pt idx="86" formatCode="#,##0.00">
                  <c:v>24250</c:v>
                </c:pt>
                <c:pt idx="87" formatCode="#,##0.00">
                  <c:v>24260</c:v>
                </c:pt>
                <c:pt idx="88" formatCode="#,##0.00">
                  <c:v>24290</c:v>
                </c:pt>
                <c:pt idx="89" formatCode="#,##0.00">
                  <c:v>24220</c:v>
                </c:pt>
                <c:pt idx="90" formatCode="#,##0.00">
                  <c:v>24260</c:v>
                </c:pt>
                <c:pt idx="91" formatCode="#,##0.00">
                  <c:v>24235</c:v>
                </c:pt>
                <c:pt idx="92" formatCode="#,##0.00">
                  <c:v>24260</c:v>
                </c:pt>
                <c:pt idx="93" formatCode="#,##0.00">
                  <c:v>24370</c:v>
                </c:pt>
                <c:pt idx="94" formatCode="#,##0.00">
                  <c:v>24490</c:v>
                </c:pt>
                <c:pt idx="95" formatCode="#,##0.00">
                  <c:v>24540</c:v>
                </c:pt>
                <c:pt idx="96" formatCode="#,##0.00">
                  <c:v>24595</c:v>
                </c:pt>
                <c:pt idx="97" formatCode="#,##0.00">
                  <c:v>24335</c:v>
                </c:pt>
                <c:pt idx="98" formatCode="#,##0.00">
                  <c:v>24530</c:v>
                </c:pt>
                <c:pt idx="99" formatCode="#,##0.00">
                  <c:v>24395</c:v>
                </c:pt>
                <c:pt idx="100" formatCode="#,##0.00">
                  <c:v>24415</c:v>
                </c:pt>
                <c:pt idx="101" formatCode="#,##0.00">
                  <c:v>24400</c:v>
                </c:pt>
                <c:pt idx="102" formatCode="#,##0.00">
                  <c:v>24335</c:v>
                </c:pt>
                <c:pt idx="103" formatCode="#,##0.00">
                  <c:v>24370</c:v>
                </c:pt>
                <c:pt idx="104" formatCode="#,##0.00">
                  <c:v>24355</c:v>
                </c:pt>
                <c:pt idx="105" formatCode="#,##0.00">
                  <c:v>24400</c:v>
                </c:pt>
                <c:pt idx="106" formatCode="#,##0.00">
                  <c:v>24450</c:v>
                </c:pt>
                <c:pt idx="107" formatCode="#,##0.00">
                  <c:v>24510</c:v>
                </c:pt>
                <c:pt idx="108" formatCode="#,##0.00">
                  <c:v>24530</c:v>
                </c:pt>
                <c:pt idx="109" formatCode="#,##0.00">
                  <c:v>24525</c:v>
                </c:pt>
                <c:pt idx="110" formatCode="#,##0.00">
                  <c:v>24525</c:v>
                </c:pt>
                <c:pt idx="111" formatCode="#,##0.00">
                  <c:v>24590</c:v>
                </c:pt>
                <c:pt idx="112" formatCode="#,##0.00">
                  <c:v>24630</c:v>
                </c:pt>
                <c:pt idx="113" formatCode="#,##0.00">
                  <c:v>24660</c:v>
                </c:pt>
                <c:pt idx="114" formatCode="#,##0.00">
                  <c:v>24625</c:v>
                </c:pt>
                <c:pt idx="115" formatCode="#,##0.00">
                  <c:v>24620</c:v>
                </c:pt>
                <c:pt idx="116" formatCode="#,##0.00">
                  <c:v>24640</c:v>
                </c:pt>
                <c:pt idx="117" formatCode="#,##0.00">
                  <c:v>24640</c:v>
                </c:pt>
                <c:pt idx="118" formatCode="#,##0.00">
                  <c:v>24676</c:v>
                </c:pt>
                <c:pt idx="119" formatCode="#,##0.00">
                  <c:v>24690</c:v>
                </c:pt>
                <c:pt idx="120" formatCode="#,##0.00">
                  <c:v>24665</c:v>
                </c:pt>
                <c:pt idx="121" formatCode="#,##0.00">
                  <c:v>24680</c:v>
                </c:pt>
                <c:pt idx="122" formatCode="#,##0.00">
                  <c:v>24640</c:v>
                </c:pt>
                <c:pt idx="123" formatCode="#,##0.00">
                  <c:v>24635</c:v>
                </c:pt>
                <c:pt idx="124" formatCode="#,##0.00">
                  <c:v>24645</c:v>
                </c:pt>
                <c:pt idx="125" formatCode="#,##0.00">
                  <c:v>24675</c:v>
                </c:pt>
                <c:pt idx="126" formatCode="#,##0.00">
                  <c:v>24690</c:v>
                </c:pt>
                <c:pt idx="127" formatCode="#,##0.00">
                  <c:v>24710</c:v>
                </c:pt>
                <c:pt idx="128" formatCode="#,##0.00">
                  <c:v>24715</c:v>
                </c:pt>
                <c:pt idx="129" formatCode="#,##0.00">
                  <c:v>24740</c:v>
                </c:pt>
                <c:pt idx="130" formatCode="#,##0.00">
                  <c:v>24775</c:v>
                </c:pt>
                <c:pt idx="131" formatCode="#,##0.00">
                  <c:v>24785</c:v>
                </c:pt>
                <c:pt idx="132" formatCode="#,##0.00">
                  <c:v>24768</c:v>
                </c:pt>
                <c:pt idx="133" formatCode="#,##0.00">
                  <c:v>24740</c:v>
                </c:pt>
                <c:pt idx="134" formatCode="#,##0.00">
                  <c:v>24770</c:v>
                </c:pt>
                <c:pt idx="135" formatCode="#,##0.00">
                  <c:v>24785</c:v>
                </c:pt>
                <c:pt idx="136" formatCode="#,##0.00">
                  <c:v>24790</c:v>
                </c:pt>
                <c:pt idx="137" formatCode="#,##0.00">
                  <c:v>24795</c:v>
                </c:pt>
                <c:pt idx="138" formatCode="#,##0.00">
                  <c:v>24900</c:v>
                </c:pt>
                <c:pt idx="139" formatCode="#,##0.00">
                  <c:v>25000</c:v>
                </c:pt>
                <c:pt idx="140" formatCode="#,##0.00">
                  <c:v>24935</c:v>
                </c:pt>
                <c:pt idx="141" formatCode="#,##0.00">
                  <c:v>24950</c:v>
                </c:pt>
                <c:pt idx="142" formatCode="#,##0.00">
                  <c:v>24960</c:v>
                </c:pt>
                <c:pt idx="143" formatCode="#,##0.00">
                  <c:v>24945</c:v>
                </c:pt>
                <c:pt idx="144" formatCode="#,##0.00">
                  <c:v>24935</c:v>
                </c:pt>
                <c:pt idx="145" formatCode="#,##0.00">
                  <c:v>24980</c:v>
                </c:pt>
                <c:pt idx="146" formatCode="#,##0.00">
                  <c:v>25015</c:v>
                </c:pt>
                <c:pt idx="147" formatCode="#,##0.00">
                  <c:v>25180</c:v>
                </c:pt>
                <c:pt idx="148" formatCode="#,##0.00">
                  <c:v>25280</c:v>
                </c:pt>
                <c:pt idx="149" formatCode="#,##0.00">
                  <c:v>25400</c:v>
                </c:pt>
                <c:pt idx="150" formatCode="#,##0.00">
                  <c:v>25440</c:v>
                </c:pt>
                <c:pt idx="151" formatCode="#,##0.00">
                  <c:v>25455</c:v>
                </c:pt>
                <c:pt idx="152" formatCode="#,##0.00">
                  <c:v>25440</c:v>
                </c:pt>
                <c:pt idx="153" formatCode="#,##0.00">
                  <c:v>25405</c:v>
                </c:pt>
                <c:pt idx="154" formatCode="#,##0.00">
                  <c:v>25350</c:v>
                </c:pt>
                <c:pt idx="155" formatCode="#,##0.00">
                  <c:v>25330</c:v>
                </c:pt>
                <c:pt idx="156" formatCode="#,##0.00">
                  <c:v>25390</c:v>
                </c:pt>
                <c:pt idx="157" formatCode="#,##0.00">
                  <c:v>25400</c:v>
                </c:pt>
                <c:pt idx="158" formatCode="#,##0.00">
                  <c:v>25370</c:v>
                </c:pt>
                <c:pt idx="159" formatCode="#,##0.00">
                  <c:v>25410</c:v>
                </c:pt>
                <c:pt idx="160" formatCode="#,##0.00">
                  <c:v>25432.5</c:v>
                </c:pt>
                <c:pt idx="161" formatCode="#,##0.00">
                  <c:v>25447.5</c:v>
                </c:pt>
                <c:pt idx="162" formatCode="#,##0.00">
                  <c:v>25455</c:v>
                </c:pt>
                <c:pt idx="163" formatCode="#,##0.00">
                  <c:v>25453</c:v>
                </c:pt>
                <c:pt idx="164" formatCode="#,##0.00">
                  <c:v>25450</c:v>
                </c:pt>
                <c:pt idx="165" formatCode="#,##0.00">
                  <c:v>25445</c:v>
                </c:pt>
                <c:pt idx="166" formatCode="#,##0.00">
                  <c:v>25431</c:v>
                </c:pt>
                <c:pt idx="167" formatCode="#,##0.00">
                  <c:v>25448</c:v>
                </c:pt>
                <c:pt idx="168" formatCode="#,##0.00">
                  <c:v>25452</c:v>
                </c:pt>
                <c:pt idx="169" formatCode="#,##0.00">
                  <c:v>25461</c:v>
                </c:pt>
                <c:pt idx="170" formatCode="#,##0.00">
                  <c:v>25464</c:v>
                </c:pt>
                <c:pt idx="171" formatCode="#,##0.00">
                  <c:v>25469</c:v>
                </c:pt>
                <c:pt idx="172" formatCode="#,##0.00">
                  <c:v>25465</c:v>
                </c:pt>
                <c:pt idx="173" formatCode="#,##0.00">
                  <c:v>25445</c:v>
                </c:pt>
                <c:pt idx="174" formatCode="#,##0.00">
                  <c:v>25448</c:v>
                </c:pt>
                <c:pt idx="175" formatCode="#,##0.00">
                  <c:v>25450</c:v>
                </c:pt>
                <c:pt idx="176" formatCode="#,##0.00">
                  <c:v>25450</c:v>
                </c:pt>
                <c:pt idx="177" formatCode="#,##0.00">
                  <c:v>25440</c:v>
                </c:pt>
                <c:pt idx="178" formatCode="#,##0.00">
                  <c:v>25432</c:v>
                </c:pt>
                <c:pt idx="179" formatCode="#,##0.00">
                  <c:v>25410</c:v>
                </c:pt>
                <c:pt idx="180" formatCode="#,##0.00">
                  <c:v>25415</c:v>
                </c:pt>
                <c:pt idx="181" formatCode="#,##0.00">
                  <c:v>25420</c:v>
                </c:pt>
                <c:pt idx="182" formatCode="#,##0.00">
                  <c:v>25400</c:v>
                </c:pt>
                <c:pt idx="183" formatCode="#,##0.00">
                  <c:v>25415</c:v>
                </c:pt>
                <c:pt idx="184" formatCode="#,##0.00">
                  <c:v>25435</c:v>
                </c:pt>
                <c:pt idx="185" formatCode="#,##0.00">
                  <c:v>25435</c:v>
                </c:pt>
                <c:pt idx="186" formatCode="#,##0.00">
                  <c:v>25435</c:v>
                </c:pt>
                <c:pt idx="187" formatCode="#,##0.00">
                  <c:v>25450</c:v>
                </c:pt>
                <c:pt idx="188" formatCode="#,##0.00">
                  <c:v>25450</c:v>
                </c:pt>
                <c:pt idx="189" formatCode="#,##0.00">
                  <c:v>25445</c:v>
                </c:pt>
                <c:pt idx="190" formatCode="#,##0.00">
                  <c:v>25450</c:v>
                </c:pt>
                <c:pt idx="191" formatCode="#,##0.00">
                  <c:v>25450</c:v>
                </c:pt>
                <c:pt idx="192" formatCode="#,##0.00">
                  <c:v>25450</c:v>
                </c:pt>
                <c:pt idx="193" formatCode="#,##0.00">
                  <c:v>25455</c:v>
                </c:pt>
                <c:pt idx="194" formatCode="#,##0.00">
                  <c:v>25455</c:v>
                </c:pt>
                <c:pt idx="195" formatCode="#,##0.00">
                  <c:v>25465</c:v>
                </c:pt>
                <c:pt idx="196" formatCode="#,##0.00">
                  <c:v>25455</c:v>
                </c:pt>
                <c:pt idx="197" formatCode="#,##0.00">
                  <c:v>25445</c:v>
                </c:pt>
                <c:pt idx="198" formatCode="#,##0.00">
                  <c:v>25450</c:v>
                </c:pt>
                <c:pt idx="199" formatCode="#,##0.00">
                  <c:v>25450</c:v>
                </c:pt>
                <c:pt idx="200" formatCode="#,##0.00">
                  <c:v>25450</c:v>
                </c:pt>
                <c:pt idx="201" formatCode="#,##0.00">
                  <c:v>25450</c:v>
                </c:pt>
                <c:pt idx="202" formatCode="#,##0.00">
                  <c:v>25412</c:v>
                </c:pt>
                <c:pt idx="203" formatCode="#,##0.00">
                  <c:v>25415</c:v>
                </c:pt>
                <c:pt idx="204" formatCode="#,##0.00">
                  <c:v>25413</c:v>
                </c:pt>
                <c:pt idx="205" formatCode="#,##0.00">
                  <c:v>25415</c:v>
                </c:pt>
                <c:pt idx="206" formatCode="#,##0.00">
                  <c:v>25423</c:v>
                </c:pt>
                <c:pt idx="207" formatCode="#,##0.00">
                  <c:v>25410</c:v>
                </c:pt>
                <c:pt idx="208" formatCode="#,##0.00">
                  <c:v>25360</c:v>
                </c:pt>
                <c:pt idx="209" formatCode="#,##0.00">
                  <c:v>25375</c:v>
                </c:pt>
                <c:pt idx="210" formatCode="#,##0.00">
                  <c:v>25315</c:v>
                </c:pt>
                <c:pt idx="211" formatCode="#,##0.00">
                  <c:v>25310</c:v>
                </c:pt>
                <c:pt idx="212" formatCode="#,##0.00">
                  <c:v>25315</c:v>
                </c:pt>
                <c:pt idx="213" formatCode="#,##0.00">
                  <c:v>25325</c:v>
                </c:pt>
                <c:pt idx="214" formatCode="#,##0.00">
                  <c:v>25355</c:v>
                </c:pt>
                <c:pt idx="215" formatCode="#,##0.00">
                  <c:v>25350</c:v>
                </c:pt>
                <c:pt idx="216" formatCode="#,##0.00">
                  <c:v>25285</c:v>
                </c:pt>
                <c:pt idx="217" formatCode="#,##0.00">
                  <c:v>25300</c:v>
                </c:pt>
                <c:pt idx="218" formatCode="#,##0.00">
                  <c:v>25275</c:v>
                </c:pt>
                <c:pt idx="219" formatCode="#,##0.00">
                  <c:v>25275</c:v>
                </c:pt>
                <c:pt idx="220" formatCode="#,##0.00">
                  <c:v>25235</c:v>
                </c:pt>
                <c:pt idx="221" formatCode="#,##0.00">
                  <c:v>25215</c:v>
                </c:pt>
                <c:pt idx="222" formatCode="#,##0.00">
                  <c:v>25205</c:v>
                </c:pt>
                <c:pt idx="223" formatCode="#,##0.00">
                  <c:v>25080</c:v>
                </c:pt>
                <c:pt idx="224" formatCode="#,##0.00">
                  <c:v>25130</c:v>
                </c:pt>
                <c:pt idx="225" formatCode="#,##0.00">
                  <c:v>25155</c:v>
                </c:pt>
                <c:pt idx="226" formatCode="#,##0.00">
                  <c:v>25135</c:v>
                </c:pt>
                <c:pt idx="227" formatCode="#,##0.00">
                  <c:v>25090</c:v>
                </c:pt>
                <c:pt idx="228" formatCode="#,##0.00">
                  <c:v>25120</c:v>
                </c:pt>
                <c:pt idx="229" formatCode="#,##0.00">
                  <c:v>25115</c:v>
                </c:pt>
                <c:pt idx="230" formatCode="#,##0.00">
                  <c:v>25020</c:v>
                </c:pt>
                <c:pt idx="231" formatCode="#,##0.00">
                  <c:v>25035</c:v>
                </c:pt>
                <c:pt idx="232" formatCode="#,##0.00">
                  <c:v>25050</c:v>
                </c:pt>
                <c:pt idx="233" formatCode="#,##0.00">
                  <c:v>24960</c:v>
                </c:pt>
                <c:pt idx="234" formatCode="#,##0.00">
                  <c:v>24915</c:v>
                </c:pt>
                <c:pt idx="235" formatCode="#,##0.00">
                  <c:v>24930</c:v>
                </c:pt>
                <c:pt idx="236" formatCode="#,##0.00">
                  <c:v>24960</c:v>
                </c:pt>
                <c:pt idx="237" formatCode="#,##0.00">
                  <c:v>24965</c:v>
                </c:pt>
                <c:pt idx="238" formatCode="#,##0.00">
                  <c:v>24860</c:v>
                </c:pt>
                <c:pt idx="239" formatCode="#,##0.00">
                  <c:v>24820</c:v>
                </c:pt>
                <c:pt idx="240" formatCode="#,##0.00">
                  <c:v>24855</c:v>
                </c:pt>
                <c:pt idx="241" formatCode="#,##0.00">
                  <c:v>24870</c:v>
                </c:pt>
                <c:pt idx="242" formatCode="#,##0.00">
                  <c:v>24860</c:v>
                </c:pt>
                <c:pt idx="243" formatCode="#,##0.00">
                  <c:v>24860</c:v>
                </c:pt>
                <c:pt idx="244" formatCode="#,##0.00">
                  <c:v>24860</c:v>
                </c:pt>
                <c:pt idx="245" formatCode="#,##0.00">
                  <c:v>24852</c:v>
                </c:pt>
                <c:pt idx="246" formatCode="#,##0.00">
                  <c:v>24730</c:v>
                </c:pt>
                <c:pt idx="247" formatCode="#,##0.00">
                  <c:v>24600</c:v>
                </c:pt>
                <c:pt idx="248" formatCode="#,##0.00">
                  <c:v>24680</c:v>
                </c:pt>
                <c:pt idx="249" formatCode="#,##0.00">
                  <c:v>24660</c:v>
                </c:pt>
                <c:pt idx="250" formatCode="#,##0.00">
                  <c:v>24550</c:v>
                </c:pt>
                <c:pt idx="251" formatCode="#,##0.00">
                  <c:v>24575</c:v>
                </c:pt>
                <c:pt idx="252" formatCode="#,##0.00">
                  <c:v>24530</c:v>
                </c:pt>
                <c:pt idx="253" formatCode="#,##0.00">
                  <c:v>24530</c:v>
                </c:pt>
                <c:pt idx="254" formatCode="#,##0.00">
                  <c:v>24620</c:v>
                </c:pt>
                <c:pt idx="255" formatCode="#,##0.00">
                  <c:v>24600</c:v>
                </c:pt>
                <c:pt idx="256" formatCode="#,##0.00">
                  <c:v>24565</c:v>
                </c:pt>
                <c:pt idx="257" formatCode="#,##0.00">
                  <c:v>24590</c:v>
                </c:pt>
                <c:pt idx="258" formatCode="#,##0.00">
                  <c:v>24615</c:v>
                </c:pt>
                <c:pt idx="259" formatCode="#,##0.00">
                  <c:v>24590</c:v>
                </c:pt>
                <c:pt idx="260" formatCode="#,##0.00">
                  <c:v>24580</c:v>
                </c:pt>
                <c:pt idx="261" formatCode="#,##0.00">
                  <c:v>24615</c:v>
                </c:pt>
                <c:pt idx="262" formatCode="#,##0.00">
                  <c:v>24590</c:v>
                </c:pt>
                <c:pt idx="263" formatCode="#,##0.00">
                  <c:v>24555</c:v>
                </c:pt>
                <c:pt idx="264" formatCode="#,##0.00">
                  <c:v>24595</c:v>
                </c:pt>
                <c:pt idx="265" formatCode="#,##0.00">
                  <c:v>24652</c:v>
                </c:pt>
                <c:pt idx="266" formatCode="#,##0.00">
                  <c:v>24745</c:v>
                </c:pt>
                <c:pt idx="267" formatCode="#,##0.00">
                  <c:v>24755</c:v>
                </c:pt>
                <c:pt idx="268" formatCode="#,##0.00">
                  <c:v>24840</c:v>
                </c:pt>
                <c:pt idx="269" formatCode="#,##0.00">
                  <c:v>24835</c:v>
                </c:pt>
                <c:pt idx="270" formatCode="#,##0.00">
                  <c:v>24830</c:v>
                </c:pt>
                <c:pt idx="271" formatCode="#,##0.00">
                  <c:v>24830</c:v>
                </c:pt>
                <c:pt idx="272" formatCode="#,##0.00">
                  <c:v>24805</c:v>
                </c:pt>
                <c:pt idx="273" formatCode="#,##0.00">
                  <c:v>24840</c:v>
                </c:pt>
                <c:pt idx="274" formatCode="#,##0.00">
                  <c:v>24925</c:v>
                </c:pt>
                <c:pt idx="275" formatCode="#,##0.00">
                  <c:v>24970</c:v>
                </c:pt>
                <c:pt idx="276" formatCode="#,##0.00">
                  <c:v>25180</c:v>
                </c:pt>
                <c:pt idx="277" formatCode="#,##0.00">
                  <c:v>25150</c:v>
                </c:pt>
                <c:pt idx="278" formatCode="#,##0.00">
                  <c:v>25285</c:v>
                </c:pt>
                <c:pt idx="279" formatCode="#,##0.00">
                  <c:v>25390</c:v>
                </c:pt>
                <c:pt idx="280" formatCode="#,##0.00">
                  <c:v>25400</c:v>
                </c:pt>
                <c:pt idx="281" formatCode="#,##0.00">
                  <c:v>25385</c:v>
                </c:pt>
                <c:pt idx="282" formatCode="#,##0.00">
                  <c:v>25355</c:v>
                </c:pt>
                <c:pt idx="283" formatCode="#,##0.00">
                  <c:v>25345</c:v>
                </c:pt>
                <c:pt idx="284" formatCode="#,##0.00">
                  <c:v>25295</c:v>
                </c:pt>
                <c:pt idx="285" formatCode="#,##0.00">
                  <c:v>25280</c:v>
                </c:pt>
                <c:pt idx="286" formatCode="#,##0.00">
                  <c:v>25270</c:v>
                </c:pt>
                <c:pt idx="287" formatCode="#,##0.00">
                  <c:v>25280</c:v>
                </c:pt>
                <c:pt idx="288" formatCode="#,##0.00">
                  <c:v>25310</c:v>
                </c:pt>
                <c:pt idx="289" formatCode="#,##0.00">
                  <c:v>25330</c:v>
                </c:pt>
                <c:pt idx="290" formatCode="#,##0.00">
                  <c:v>25370</c:v>
                </c:pt>
                <c:pt idx="291" formatCode="#,##0.00">
                  <c:v>25350</c:v>
                </c:pt>
                <c:pt idx="292" formatCode="#,##0.00">
                  <c:v>25260</c:v>
                </c:pt>
                <c:pt idx="293" formatCode="#,##0.00">
                  <c:v>25310</c:v>
                </c:pt>
                <c:pt idx="294" formatCode="#,##0.00">
                  <c:v>25340</c:v>
                </c:pt>
                <c:pt idx="295" formatCode="#,##0.00">
                  <c:v>25330</c:v>
                </c:pt>
                <c:pt idx="296" formatCode="#,##0.00">
                  <c:v>25390</c:v>
                </c:pt>
                <c:pt idx="297" formatCode="#,##0.00">
                  <c:v>25380</c:v>
                </c:pt>
                <c:pt idx="298" formatCode="#,##0.00">
                  <c:v>25405</c:v>
                </c:pt>
                <c:pt idx="299" formatCode="#,##0.00">
                  <c:v>25395</c:v>
                </c:pt>
                <c:pt idx="300" formatCode="#,##0.00">
                  <c:v>25415</c:v>
                </c:pt>
                <c:pt idx="301" formatCode="#,##0.00">
                  <c:v>25415</c:v>
                </c:pt>
                <c:pt idx="302" formatCode="#,##0.00">
                  <c:v>25417</c:v>
                </c:pt>
                <c:pt idx="303" formatCode="#,##0.00">
                  <c:v>25410</c:v>
                </c:pt>
                <c:pt idx="304" formatCode="#,##0.00">
                  <c:v>25405</c:v>
                </c:pt>
                <c:pt idx="305" formatCode="#,##0.00">
                  <c:v>25375</c:v>
                </c:pt>
                <c:pt idx="306" formatCode="#,##0.00">
                  <c:v>25358</c:v>
                </c:pt>
                <c:pt idx="307" formatCode="#,##0.00">
                  <c:v>25344</c:v>
                </c:pt>
                <c:pt idx="308" formatCode="#,##0.00">
                  <c:v>25374</c:v>
                </c:pt>
                <c:pt idx="309" formatCode="#,##0.00">
                  <c:v>25395</c:v>
                </c:pt>
                <c:pt idx="310" formatCode="#,##0.00">
                  <c:v>25400</c:v>
                </c:pt>
                <c:pt idx="311" formatCode="#,##0.00">
                  <c:v>25380</c:v>
                </c:pt>
                <c:pt idx="312" formatCode="#,##0.00">
                  <c:v>25375</c:v>
                </c:pt>
                <c:pt idx="313" formatCode="#,##0.00">
                  <c:v>25370</c:v>
                </c:pt>
                <c:pt idx="314" formatCode="#,##0.00">
                  <c:v>25360</c:v>
                </c:pt>
                <c:pt idx="315" formatCode="#,##0.00">
                  <c:v>25380</c:v>
                </c:pt>
                <c:pt idx="316" formatCode="#,##0.00">
                  <c:v>25394</c:v>
                </c:pt>
                <c:pt idx="317" formatCode="#,##0.00">
                  <c:v>25400</c:v>
                </c:pt>
                <c:pt idx="318" formatCode="#,##0.00">
                  <c:v>25385</c:v>
                </c:pt>
                <c:pt idx="319" formatCode="#,##0.00">
                  <c:v>25430</c:v>
                </c:pt>
                <c:pt idx="320" formatCode="#,##0.00">
                  <c:v>25445</c:v>
                </c:pt>
                <c:pt idx="321" formatCode="#,##0.00">
                  <c:v>25450</c:v>
                </c:pt>
                <c:pt idx="322" formatCode="#,##0.00">
                  <c:v>25445</c:v>
                </c:pt>
                <c:pt idx="323" formatCode="#,##0.00">
                  <c:v>25440</c:v>
                </c:pt>
                <c:pt idx="324" formatCode="#,##0.00">
                  <c:v>25425</c:v>
                </c:pt>
                <c:pt idx="325" formatCode="#,##0.00">
                  <c:v>25425</c:v>
                </c:pt>
                <c:pt idx="326" formatCode="#,##0.00">
                  <c:v>25445</c:v>
                </c:pt>
                <c:pt idx="327" formatCode="#,##0.00">
                  <c:v>25476</c:v>
                </c:pt>
                <c:pt idx="328" formatCode="#,##0.00">
                  <c:v>25480</c:v>
                </c:pt>
                <c:pt idx="329" formatCode="#,##0.00">
                  <c:v>25450</c:v>
                </c:pt>
                <c:pt idx="330" formatCode="#,##0.00">
                  <c:v>25400</c:v>
                </c:pt>
                <c:pt idx="331" formatCode="#,##0.00">
                  <c:v>25370</c:v>
                </c:pt>
                <c:pt idx="332" formatCode="#,##0.00">
                  <c:v>25360</c:v>
                </c:pt>
                <c:pt idx="333" formatCode="#,##0.00">
                  <c:v>25370</c:v>
                </c:pt>
                <c:pt idx="334" formatCode="#,##0.00">
                  <c:v>25375</c:v>
                </c:pt>
                <c:pt idx="335" formatCode="#,##0.00">
                  <c:v>25360</c:v>
                </c:pt>
                <c:pt idx="336" formatCode="#,##0.00">
                  <c:v>25390</c:v>
                </c:pt>
                <c:pt idx="337" formatCode="#,##0.00">
                  <c:v>25380</c:v>
                </c:pt>
                <c:pt idx="338" formatCode="#,##0.00">
                  <c:v>25375</c:v>
                </c:pt>
                <c:pt idx="339" formatCode="#,##0.00">
                  <c:v>25370</c:v>
                </c:pt>
                <c:pt idx="340" formatCode="#,##0.00">
                  <c:v>25315</c:v>
                </c:pt>
                <c:pt idx="341" formatCode="#,##0.00">
                  <c:v>25315</c:v>
                </c:pt>
                <c:pt idx="342" formatCode="#,##0.00">
                  <c:v>25260</c:v>
                </c:pt>
                <c:pt idx="343" formatCode="#,##0.00">
                  <c:v>25050</c:v>
                </c:pt>
                <c:pt idx="344" formatCode="#,##0.00">
                  <c:v>25080</c:v>
                </c:pt>
                <c:pt idx="345" formatCode="#,##0.00">
                  <c:v>25060</c:v>
                </c:pt>
                <c:pt idx="346" formatCode="#,##0.00">
                  <c:v>25060</c:v>
                </c:pt>
                <c:pt idx="347" formatCode="#,##0.00">
                  <c:v>25060</c:v>
                </c:pt>
                <c:pt idx="348" formatCode="#,##0.00">
                  <c:v>25060</c:v>
                </c:pt>
                <c:pt idx="349" formatCode="#,##0.00">
                  <c:v>25060</c:v>
                </c:pt>
                <c:pt idx="350" formatCode="#,##0.00">
                  <c:v>25060</c:v>
                </c:pt>
                <c:pt idx="351" formatCode="#,##0.00">
                  <c:v>25280</c:v>
                </c:pt>
                <c:pt idx="352" formatCode="#,##0.00">
                  <c:v>25160</c:v>
                </c:pt>
                <c:pt idx="353" formatCode="#,##0.00">
                  <c:v>25145</c:v>
                </c:pt>
                <c:pt idx="354" formatCode="#,##0.00">
                  <c:v>25260</c:v>
                </c:pt>
                <c:pt idx="355" formatCode="#,##0.00">
                  <c:v>25290</c:v>
                </c:pt>
                <c:pt idx="356" formatCode="#,##0.00">
                  <c:v>25380</c:v>
                </c:pt>
                <c:pt idx="357" formatCode="#,##0.00">
                  <c:v>25530</c:v>
                </c:pt>
                <c:pt idx="358" formatCode="#,##0.00">
                  <c:v>25550</c:v>
                </c:pt>
                <c:pt idx="359" formatCode="#,##0.00">
                  <c:v>25440</c:v>
                </c:pt>
                <c:pt idx="360" formatCode="#,##0.00">
                  <c:v>25370</c:v>
                </c:pt>
                <c:pt idx="361" formatCode="#,##0.00">
                  <c:v>25470</c:v>
                </c:pt>
                <c:pt idx="362" formatCode="#,##0.00">
                  <c:v>25500</c:v>
                </c:pt>
                <c:pt idx="363" formatCode="#,##0.00">
                  <c:v>25515</c:v>
                </c:pt>
                <c:pt idx="364" formatCode="#,##0.00">
                  <c:v>25500</c:v>
                </c:pt>
                <c:pt idx="365" formatCode="#,##0.00">
                  <c:v>25510</c:v>
                </c:pt>
                <c:pt idx="366" formatCode="#,##0.00">
                  <c:v>25468</c:v>
                </c:pt>
                <c:pt idx="367" formatCode="#,##0.00">
                  <c:v>25520</c:v>
                </c:pt>
                <c:pt idx="368" formatCode="#,##0.00">
                  <c:v>25535</c:v>
                </c:pt>
                <c:pt idx="369" formatCode="#,##0.00">
                  <c:v>25520</c:v>
                </c:pt>
                <c:pt idx="370" formatCode="#,##0.00">
                  <c:v>25530</c:v>
                </c:pt>
                <c:pt idx="371" formatCode="#,##0.00">
                  <c:v>25575</c:v>
                </c:pt>
                <c:pt idx="372" formatCode="#,##0.00">
                  <c:v>25540</c:v>
                </c:pt>
                <c:pt idx="373" formatCode="#,##0.00">
                  <c:v>25490</c:v>
                </c:pt>
                <c:pt idx="374" formatCode="#,##0.00">
                  <c:v>25485</c:v>
                </c:pt>
                <c:pt idx="375" formatCode="#,##0.00">
                  <c:v>25480</c:v>
                </c:pt>
                <c:pt idx="376" formatCode="#,##0.00">
                  <c:v>25525</c:v>
                </c:pt>
                <c:pt idx="377" formatCode="#,##0.00">
                  <c:v>25450</c:v>
                </c:pt>
                <c:pt idx="378" formatCode="#,##0.00">
                  <c:v>25445</c:v>
                </c:pt>
                <c:pt idx="379" formatCode="#,##0.00">
                  <c:v>25490</c:v>
                </c:pt>
                <c:pt idx="380" formatCode="#,##0.00">
                  <c:v>25500</c:v>
                </c:pt>
                <c:pt idx="381" formatCode="#,##0.00">
                  <c:v>25510</c:v>
                </c:pt>
                <c:pt idx="382" formatCode="#,##0.00">
                  <c:v>25510</c:v>
                </c:pt>
                <c:pt idx="383" formatCode="#,##0.00">
                  <c:v>25535</c:v>
                </c:pt>
                <c:pt idx="384" formatCode="#,##0.00">
                  <c:v>25545</c:v>
                </c:pt>
                <c:pt idx="385" formatCode="#,##0.00">
                  <c:v>25585</c:v>
                </c:pt>
                <c:pt idx="386" formatCode="#,##0.00">
                  <c:v>25620</c:v>
                </c:pt>
                <c:pt idx="387" formatCode="#,##0.00">
                  <c:v>25600</c:v>
                </c:pt>
                <c:pt idx="388" formatCode="#,##0.00">
                  <c:v>25555</c:v>
                </c:pt>
                <c:pt idx="389" formatCode="#,##0.00">
                  <c:v>25560</c:v>
                </c:pt>
                <c:pt idx="390" formatCode="#,##0.00">
                  <c:v>25550</c:v>
                </c:pt>
                <c:pt idx="391" formatCode="#,##0.00">
                  <c:v>25565</c:v>
                </c:pt>
                <c:pt idx="392" formatCode="#,##0.00">
                  <c:v>25620</c:v>
                </c:pt>
                <c:pt idx="393" formatCode="#,##0.00">
                  <c:v>25600</c:v>
                </c:pt>
                <c:pt idx="394" formatCode="#,##0.00">
                  <c:v>25790</c:v>
                </c:pt>
                <c:pt idx="395" formatCode="#,##0.00">
                  <c:v>25780</c:v>
                </c:pt>
                <c:pt idx="396" formatCode="#,##0.00">
                  <c:v>25780</c:v>
                </c:pt>
                <c:pt idx="397" formatCode="#,##0.00">
                  <c:v>25995</c:v>
                </c:pt>
                <c:pt idx="398" formatCode="#,##0.00">
                  <c:v>25960</c:v>
                </c:pt>
                <c:pt idx="399" formatCode="#,##0.00">
                  <c:v>25740</c:v>
                </c:pt>
                <c:pt idx="400" formatCode="#,##0.00">
                  <c:v>25715</c:v>
                </c:pt>
                <c:pt idx="401" formatCode="#,##0.00">
                  <c:v>25824</c:v>
                </c:pt>
                <c:pt idx="402" formatCode="#,##0.00">
                  <c:v>25790</c:v>
                </c:pt>
                <c:pt idx="403" formatCode="#,##0.00">
                  <c:v>25830</c:v>
                </c:pt>
                <c:pt idx="404" formatCode="#,##0.00">
                  <c:v>25837</c:v>
                </c:pt>
                <c:pt idx="405" formatCode="#,##0.00">
                  <c:v>25871</c:v>
                </c:pt>
                <c:pt idx="406" formatCode="#,##0.00">
                  <c:v>25965</c:v>
                </c:pt>
                <c:pt idx="407" formatCode="#,##0.00">
                  <c:v>25995</c:v>
                </c:pt>
                <c:pt idx="408" formatCode="#,##0.00">
                  <c:v>26029</c:v>
                </c:pt>
                <c:pt idx="409" formatCode="#,##0.00">
                  <c:v>26021.5</c:v>
                </c:pt>
                <c:pt idx="410" formatCode="#,##0.00">
                  <c:v>26000</c:v>
                </c:pt>
                <c:pt idx="411" formatCode="#,##0.00">
                  <c:v>26005</c:v>
                </c:pt>
                <c:pt idx="412" formatCode="#,##0.00">
                  <c:v>26005</c:v>
                </c:pt>
                <c:pt idx="413" formatCode="#,##0.00">
                  <c:v>26005</c:v>
                </c:pt>
                <c:pt idx="414" formatCode="#,##0.00">
                  <c:v>26005</c:v>
                </c:pt>
                <c:pt idx="415" formatCode="#,##0.00">
                  <c:v>25957.5</c:v>
                </c:pt>
                <c:pt idx="416" formatCode="#,##0.00">
                  <c:v>25963.5</c:v>
                </c:pt>
                <c:pt idx="417" formatCode="#,##0.00">
                  <c:v>25962.5</c:v>
                </c:pt>
                <c:pt idx="418" formatCode="#,##0.00">
                  <c:v>25963.5</c:v>
                </c:pt>
                <c:pt idx="419" formatCode="#,##0.00">
                  <c:v>25978.5</c:v>
                </c:pt>
                <c:pt idx="420" formatCode="#,##0.00">
                  <c:v>25971</c:v>
                </c:pt>
                <c:pt idx="421" formatCode="#,##0.00">
                  <c:v>25961.5</c:v>
                </c:pt>
                <c:pt idx="422" formatCode="#,##0.00">
                  <c:v>25930</c:v>
                </c:pt>
                <c:pt idx="423" formatCode="#,##0.00">
                  <c:v>25947.5</c:v>
                </c:pt>
                <c:pt idx="424" formatCode="#,##0.00">
                  <c:v>25921.5</c:v>
                </c:pt>
                <c:pt idx="425" formatCode="#,##0.00">
                  <c:v>25947.5</c:v>
                </c:pt>
                <c:pt idx="426" formatCode="#,##0.00">
                  <c:v>25970</c:v>
                </c:pt>
                <c:pt idx="427" formatCode="#,##0.00">
                  <c:v>25973</c:v>
                </c:pt>
                <c:pt idx="428" formatCode="#,##0.00">
                  <c:v>25976.5</c:v>
                </c:pt>
                <c:pt idx="429" formatCode="#,##0.00">
                  <c:v>25954</c:v>
                </c:pt>
                <c:pt idx="430" formatCode="#,##0.00">
                  <c:v>25912.5</c:v>
                </c:pt>
                <c:pt idx="431" formatCode="#,##0.00">
                  <c:v>25917.5</c:v>
                </c:pt>
                <c:pt idx="432" formatCode="#,##0.00">
                  <c:v>25970</c:v>
                </c:pt>
                <c:pt idx="433" formatCode="#,##0.00">
                  <c:v>26025</c:v>
                </c:pt>
                <c:pt idx="434" formatCode="#,##0.00">
                  <c:v>26021.5</c:v>
                </c:pt>
                <c:pt idx="435" formatCode="#,##0.00">
                  <c:v>26029</c:v>
                </c:pt>
                <c:pt idx="436" formatCode="#,##0.00">
                  <c:v>26055</c:v>
                </c:pt>
                <c:pt idx="437" formatCode="#,##0.00">
                  <c:v>26084</c:v>
                </c:pt>
                <c:pt idx="438" formatCode="#,##0.00">
                  <c:v>26082.5</c:v>
                </c:pt>
                <c:pt idx="439" formatCode="#,##0.00">
                  <c:v>26054</c:v>
                </c:pt>
                <c:pt idx="440" formatCode="#,##0.00">
                  <c:v>26042.5</c:v>
                </c:pt>
                <c:pt idx="441" formatCode="#,##0.00">
                  <c:v>26012.5</c:v>
                </c:pt>
                <c:pt idx="442" formatCode="#,##0.00">
                  <c:v>26030</c:v>
                </c:pt>
                <c:pt idx="443" formatCode="#,##0.00">
                  <c:v>26037.5</c:v>
                </c:pt>
                <c:pt idx="444" formatCode="#,##0.00">
                  <c:v>26075</c:v>
                </c:pt>
                <c:pt idx="445" formatCode="#,##0.00">
                  <c:v>26061.5</c:v>
                </c:pt>
                <c:pt idx="446" formatCode="#,##0.00">
                  <c:v>26081.5</c:v>
                </c:pt>
                <c:pt idx="447" formatCode="#,##0.00">
                  <c:v>26101.5</c:v>
                </c:pt>
                <c:pt idx="448" formatCode="#,##0.00">
                  <c:v>26128</c:v>
                </c:pt>
                <c:pt idx="449" formatCode="#,##0.00">
                  <c:v>26128.5</c:v>
                </c:pt>
                <c:pt idx="450" formatCode="#,##0.00">
                  <c:v>26215</c:v>
                </c:pt>
                <c:pt idx="451" formatCode="#,##0.00">
                  <c:v>26170</c:v>
                </c:pt>
                <c:pt idx="452" formatCode="#,##0.00">
                  <c:v>26155</c:v>
                </c:pt>
                <c:pt idx="453" formatCode="#,##0.00">
                  <c:v>26120</c:v>
                </c:pt>
                <c:pt idx="454" formatCode="#,##0.00">
                  <c:v>26095</c:v>
                </c:pt>
                <c:pt idx="455" formatCode="#,##0.00">
                  <c:v>26120.5</c:v>
                </c:pt>
                <c:pt idx="456">
                  <c:v>26130</c:v>
                </c:pt>
                <c:pt idx="457">
                  <c:v>26170</c:v>
                </c:pt>
                <c:pt idx="458">
                  <c:v>26200</c:v>
                </c:pt>
                <c:pt idx="459">
                  <c:v>26180</c:v>
                </c:pt>
                <c:pt idx="460">
                  <c:v>26145</c:v>
                </c:pt>
                <c:pt idx="461">
                  <c:v>26135</c:v>
                </c:pt>
                <c:pt idx="462">
                  <c:v>26139</c:v>
                </c:pt>
                <c:pt idx="463">
                  <c:v>26114.5</c:v>
                </c:pt>
                <c:pt idx="464">
                  <c:v>26114.5</c:v>
                </c:pt>
                <c:pt idx="465">
                  <c:v>26125</c:v>
                </c:pt>
                <c:pt idx="466">
                  <c:v>26137.5</c:v>
                </c:pt>
                <c:pt idx="467">
                  <c:v>26160</c:v>
                </c:pt>
                <c:pt idx="468">
                  <c:v>26160</c:v>
                </c:pt>
                <c:pt idx="469">
                  <c:v>26160</c:v>
                </c:pt>
                <c:pt idx="470">
                  <c:v>26155</c:v>
                </c:pt>
                <c:pt idx="471">
                  <c:v>26145</c:v>
                </c:pt>
                <c:pt idx="472">
                  <c:v>26150</c:v>
                </c:pt>
                <c:pt idx="473">
                  <c:v>26135</c:v>
                </c:pt>
                <c:pt idx="474">
                  <c:v>26145</c:v>
                </c:pt>
                <c:pt idx="475">
                  <c:v>26200</c:v>
                </c:pt>
                <c:pt idx="476">
                  <c:v>26225</c:v>
                </c:pt>
                <c:pt idx="477">
                  <c:v>26202.5</c:v>
                </c:pt>
                <c:pt idx="478">
                  <c:v>26199</c:v>
                </c:pt>
                <c:pt idx="479">
                  <c:v>26220</c:v>
                </c:pt>
                <c:pt idx="480">
                  <c:v>26176.5</c:v>
                </c:pt>
                <c:pt idx="481">
                  <c:v>26250</c:v>
                </c:pt>
                <c:pt idx="482">
                  <c:v>26225</c:v>
                </c:pt>
                <c:pt idx="483">
                  <c:v>26215</c:v>
                </c:pt>
                <c:pt idx="484">
                  <c:v>26225</c:v>
                </c:pt>
                <c:pt idx="485">
                  <c:v>26233</c:v>
                </c:pt>
                <c:pt idx="486">
                  <c:v>26270</c:v>
                </c:pt>
                <c:pt idx="487">
                  <c:v>26290</c:v>
                </c:pt>
                <c:pt idx="488">
                  <c:v>26265</c:v>
                </c:pt>
                <c:pt idx="489">
                  <c:v>26270</c:v>
                </c:pt>
                <c:pt idx="490">
                  <c:v>26300</c:v>
                </c:pt>
                <c:pt idx="491">
                  <c:v>26320</c:v>
                </c:pt>
                <c:pt idx="492">
                  <c:v>26390</c:v>
                </c:pt>
                <c:pt idx="493">
                  <c:v>26432.5</c:v>
                </c:pt>
                <c:pt idx="494">
                  <c:v>26350</c:v>
                </c:pt>
                <c:pt idx="495">
                  <c:v>26305</c:v>
                </c:pt>
                <c:pt idx="496">
                  <c:v>26365</c:v>
                </c:pt>
                <c:pt idx="497">
                  <c:v>26380</c:v>
                </c:pt>
                <c:pt idx="498">
                  <c:v>26375</c:v>
                </c:pt>
                <c:pt idx="499">
                  <c:v>26345</c:v>
                </c:pt>
                <c:pt idx="500">
                  <c:v>26345</c:v>
                </c:pt>
                <c:pt idx="501">
                  <c:v>26345</c:v>
                </c:pt>
                <c:pt idx="502">
                  <c:v>26387.5</c:v>
                </c:pt>
                <c:pt idx="503">
                  <c:v>26390</c:v>
                </c:pt>
                <c:pt idx="504">
                  <c:v>26400</c:v>
                </c:pt>
                <c:pt idx="505">
                  <c:v>26415</c:v>
                </c:pt>
                <c:pt idx="506">
                  <c:v>26387.5</c:v>
                </c:pt>
                <c:pt idx="507">
                  <c:v>26395</c:v>
                </c:pt>
                <c:pt idx="508">
                  <c:v>26402.5</c:v>
                </c:pt>
                <c:pt idx="509">
                  <c:v>26385</c:v>
                </c:pt>
                <c:pt idx="510">
                  <c:v>26385</c:v>
                </c:pt>
                <c:pt idx="511">
                  <c:v>26382.5</c:v>
                </c:pt>
                <c:pt idx="512">
                  <c:v>26375</c:v>
                </c:pt>
                <c:pt idx="513">
                  <c:v>26385</c:v>
                </c:pt>
                <c:pt idx="514">
                  <c:v>26382.5</c:v>
                </c:pt>
                <c:pt idx="515">
                  <c:v>26417.5</c:v>
                </c:pt>
                <c:pt idx="516">
                  <c:v>26420</c:v>
                </c:pt>
                <c:pt idx="517">
                  <c:v>26419</c:v>
                </c:pt>
                <c:pt idx="518">
                  <c:v>26405</c:v>
                </c:pt>
                <c:pt idx="519">
                  <c:v>26410</c:v>
                </c:pt>
                <c:pt idx="520">
                  <c:v>26421</c:v>
                </c:pt>
                <c:pt idx="521">
                  <c:v>26427</c:v>
                </c:pt>
                <c:pt idx="522">
                  <c:v>26410</c:v>
                </c:pt>
                <c:pt idx="523">
                  <c:v>26395.5</c:v>
                </c:pt>
                <c:pt idx="524">
                  <c:v>26381</c:v>
                </c:pt>
                <c:pt idx="525">
                  <c:v>26365</c:v>
                </c:pt>
                <c:pt idx="526">
                  <c:v>26365</c:v>
                </c:pt>
                <c:pt idx="527">
                  <c:v>26360</c:v>
                </c:pt>
                <c:pt idx="528">
                  <c:v>26347.5</c:v>
                </c:pt>
                <c:pt idx="529">
                  <c:v>26340</c:v>
                </c:pt>
                <c:pt idx="530">
                  <c:v>26345</c:v>
                </c:pt>
                <c:pt idx="531">
                  <c:v>26355.5</c:v>
                </c:pt>
                <c:pt idx="532">
                  <c:v>26340</c:v>
                </c:pt>
                <c:pt idx="533">
                  <c:v>26335</c:v>
                </c:pt>
                <c:pt idx="534">
                  <c:v>26342</c:v>
                </c:pt>
                <c:pt idx="535">
                  <c:v>26342.5</c:v>
                </c:pt>
                <c:pt idx="536">
                  <c:v>26343</c:v>
                </c:pt>
                <c:pt idx="537">
                  <c:v>26347.5</c:v>
                </c:pt>
                <c:pt idx="538">
                  <c:v>26332</c:v>
                </c:pt>
                <c:pt idx="539">
                  <c:v>26305</c:v>
                </c:pt>
                <c:pt idx="540">
                  <c:v>26305</c:v>
                </c:pt>
                <c:pt idx="541">
                  <c:v>26328</c:v>
                </c:pt>
                <c:pt idx="542">
                  <c:v>26336</c:v>
                </c:pt>
                <c:pt idx="543">
                  <c:v>26330</c:v>
                </c:pt>
                <c:pt idx="544">
                  <c:v>26315</c:v>
                </c:pt>
                <c:pt idx="545">
                  <c:v>26312</c:v>
                </c:pt>
                <c:pt idx="546">
                  <c:v>26320</c:v>
                </c:pt>
                <c:pt idx="547">
                  <c:v>26322.5</c:v>
                </c:pt>
                <c:pt idx="548">
                  <c:v>26315</c:v>
                </c:pt>
                <c:pt idx="549">
                  <c:v>26310</c:v>
                </c:pt>
                <c:pt idx="550">
                  <c:v>26300</c:v>
                </c:pt>
                <c:pt idx="551">
                  <c:v>26315</c:v>
                </c:pt>
                <c:pt idx="552">
                  <c:v>26355</c:v>
                </c:pt>
                <c:pt idx="553">
                  <c:v>26355</c:v>
                </c:pt>
                <c:pt idx="554">
                  <c:v>26350</c:v>
                </c:pt>
                <c:pt idx="555">
                  <c:v>26355</c:v>
                </c:pt>
                <c:pt idx="556">
                  <c:v>26383</c:v>
                </c:pt>
                <c:pt idx="557">
                  <c:v>26377</c:v>
                </c:pt>
                <c:pt idx="558">
                  <c:v>26376</c:v>
                </c:pt>
                <c:pt idx="559">
                  <c:v>26353</c:v>
                </c:pt>
                <c:pt idx="560">
                  <c:v>26375.5</c:v>
                </c:pt>
                <c:pt idx="561">
                  <c:v>26373</c:v>
                </c:pt>
                <c:pt idx="562">
                  <c:v>26376.5</c:v>
                </c:pt>
                <c:pt idx="563">
                  <c:v>26375.5</c:v>
                </c:pt>
                <c:pt idx="564">
                  <c:v>26365</c:v>
                </c:pt>
                <c:pt idx="565">
                  <c:v>26370</c:v>
                </c:pt>
                <c:pt idx="566">
                  <c:v>26375</c:v>
                </c:pt>
                <c:pt idx="567">
                  <c:v>26372.5</c:v>
                </c:pt>
                <c:pt idx="568">
                  <c:v>26374.5</c:v>
                </c:pt>
                <c:pt idx="569">
                  <c:v>26360</c:v>
                </c:pt>
                <c:pt idx="570">
                  <c:v>26360</c:v>
                </c:pt>
                <c:pt idx="571">
                  <c:v>26372.5</c:v>
                </c:pt>
                <c:pt idx="572">
                  <c:v>26357</c:v>
                </c:pt>
                <c:pt idx="573">
                  <c:v>26327.5</c:v>
                </c:pt>
                <c:pt idx="574">
                  <c:v>26306</c:v>
                </c:pt>
                <c:pt idx="575">
                  <c:v>26320</c:v>
                </c:pt>
                <c:pt idx="576">
                  <c:v>26345</c:v>
                </c:pt>
                <c:pt idx="577">
                  <c:v>26335</c:v>
                </c:pt>
                <c:pt idx="578">
                  <c:v>26325</c:v>
                </c:pt>
                <c:pt idx="579">
                  <c:v>26312.5</c:v>
                </c:pt>
                <c:pt idx="580">
                  <c:v>26340</c:v>
                </c:pt>
                <c:pt idx="581">
                  <c:v>26331</c:v>
                </c:pt>
                <c:pt idx="582">
                  <c:v>26320</c:v>
                </c:pt>
                <c:pt idx="583">
                  <c:v>26280</c:v>
                </c:pt>
                <c:pt idx="584">
                  <c:v>26291</c:v>
                </c:pt>
                <c:pt idx="585">
                  <c:v>26285</c:v>
                </c:pt>
                <c:pt idx="586">
                  <c:v>26265</c:v>
                </c:pt>
                <c:pt idx="587">
                  <c:v>26300</c:v>
                </c:pt>
              </c:numCache>
              <c:extLst/>
            </c:numRef>
          </c:val>
          <c:smooth val="0"/>
          <c:extLst>
            <c:ext xmlns:c16="http://schemas.microsoft.com/office/drawing/2014/chart" uri="{C3380CC4-5D6E-409C-BE32-E72D297353CC}">
              <c16:uniqueId val="{00000001-F86A-4B7C-9E08-83650A0A138C}"/>
            </c:ext>
          </c:extLst>
        </c:ser>
        <c:dLbls>
          <c:showLegendKey val="0"/>
          <c:showVal val="0"/>
          <c:showCatName val="0"/>
          <c:showSerName val="0"/>
          <c:showPercent val="0"/>
          <c:showBubbleSize val="0"/>
        </c:dLbls>
        <c:marker val="1"/>
        <c:smooth val="0"/>
        <c:axId val="1392456864"/>
        <c:axId val="1392444896"/>
      </c:lineChart>
      <c:catAx>
        <c:axId val="1392444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SimSun" panose="02010600030101010101" pitchFamily="2" charset="-122"/>
                <a:cs typeface="Times New Roman" panose="02020603050405020304" pitchFamily="18" charset="0"/>
              </a:defRPr>
            </a:pPr>
            <a:endParaRPr lang="vi-VN"/>
          </a:p>
        </c:txPr>
        <c:crossAx val="1392446528"/>
        <c:crosses val="autoZero"/>
        <c:auto val="1"/>
        <c:lblAlgn val="ctr"/>
        <c:lblOffset val="100"/>
        <c:noMultiLvlLbl val="0"/>
      </c:catAx>
      <c:valAx>
        <c:axId val="1392446528"/>
        <c:scaling>
          <c:orientation val="minMax"/>
          <c:min val="8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SimSun" panose="02010600030101010101" pitchFamily="2" charset="-122"/>
                <a:cs typeface="Times New Roman" panose="02020603050405020304" pitchFamily="18" charset="0"/>
              </a:defRPr>
            </a:pPr>
            <a:endParaRPr lang="vi-VN"/>
          </a:p>
        </c:txPr>
        <c:crossAx val="1392444352"/>
        <c:crosses val="autoZero"/>
        <c:crossBetween val="between"/>
      </c:valAx>
      <c:valAx>
        <c:axId val="1392444896"/>
        <c:scaling>
          <c:orientation val="minMax"/>
          <c:min val="22600"/>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SimSun" panose="02010600030101010101" pitchFamily="2" charset="-122"/>
                <a:cs typeface="Times New Roman" panose="02020603050405020304" pitchFamily="18" charset="0"/>
              </a:defRPr>
            </a:pPr>
            <a:endParaRPr lang="vi-VN"/>
          </a:p>
        </c:txPr>
        <c:crossAx val="1392456864"/>
        <c:crosses val="max"/>
        <c:crossBetween val="between"/>
      </c:valAx>
      <c:catAx>
        <c:axId val="1392456864"/>
        <c:scaling>
          <c:orientation val="minMax"/>
        </c:scaling>
        <c:delete val="1"/>
        <c:axPos val="t"/>
        <c:numFmt formatCode="General" sourceLinked="1"/>
        <c:majorTickMark val="none"/>
        <c:minorTickMark val="none"/>
        <c:tickLblPos val="nextTo"/>
        <c:crossAx val="1392444896"/>
        <c:crosses val="max"/>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SimSun" panose="02010600030101010101" pitchFamily="2" charset="-122"/>
              <a:cs typeface="Times New Roman" panose="02020603050405020304" pitchFamily="18" charset="0"/>
            </a:defRPr>
          </a:pPr>
          <a:endParaRPr lang="vi-VN"/>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chemeClr val="tx1">
              <a:lumMod val="65000"/>
              <a:lumOff val="35000"/>
            </a:schemeClr>
          </a:solidFill>
          <a:latin typeface="Times New Roman" panose="02020603050405020304" pitchFamily="18" charset="0"/>
          <a:ea typeface="SimSun" panose="02010600030101010101" pitchFamily="2" charset="-122"/>
          <a:cs typeface="Times New Roman" panose="02020603050405020304" pitchFamily="18" charset="0"/>
        </a:defRPr>
      </a:pPr>
      <a:endParaRPr lang="vi-VN"/>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Times New Roman" panose="02020603050405020304" pitchFamily="18" charset="0"/>
                <a:ea typeface="SimSun" panose="02010600030101010101" pitchFamily="2" charset="-122"/>
                <a:cs typeface="Times New Roman" panose="02020603050405020304" pitchFamily="18" charset="0"/>
              </a:defRPr>
            </a:pPr>
            <a:r>
              <a:rPr lang="zh-CN" b="1"/>
              <a:t>再融资利率和再贴现利率</a:t>
            </a:r>
            <a:endParaRPr lang="en-US" b="1"/>
          </a:p>
        </c:rich>
      </c:tx>
      <c:layout>
        <c:manualLayout>
          <c:xMode val="edge"/>
          <c:yMode val="edge"/>
          <c:x val="0.39324116968041201"/>
          <c:y val="8.987654006459081E-3"/>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Times New Roman" panose="02020603050405020304" pitchFamily="18" charset="0"/>
              <a:ea typeface="SimSun" panose="02010600030101010101" pitchFamily="2" charset="-122"/>
              <a:cs typeface="Times New Roman" panose="02020603050405020304" pitchFamily="18" charset="0"/>
            </a:defRPr>
          </a:pPr>
          <a:endParaRPr lang="en-US"/>
        </a:p>
      </c:txPr>
    </c:title>
    <c:autoTitleDeleted val="0"/>
    <c:plotArea>
      <c:layout/>
      <c:lineChart>
        <c:grouping val="standard"/>
        <c:varyColors val="0"/>
        <c:ser>
          <c:idx val="0"/>
          <c:order val="0"/>
          <c:tx>
            <c:strRef>
              <c:f>'Lãi suất SBV'!$AI$6</c:f>
              <c:strCache>
                <c:ptCount val="1"/>
                <c:pt idx="0">
                  <c:v>再贴现利率</c:v>
                </c:pt>
              </c:strCache>
            </c:strRef>
          </c:tx>
          <c:spPr>
            <a:ln w="28575" cap="rnd">
              <a:solidFill>
                <a:srgbClr val="9F9FFF"/>
              </a:solidFill>
              <a:round/>
            </a:ln>
            <a:effectLst/>
          </c:spPr>
          <c:marker>
            <c:symbol val="none"/>
          </c:marker>
          <c:dLbls>
            <c:dLbl>
              <c:idx val="7"/>
              <c:layout>
                <c:manualLayout>
                  <c:x val="-2.1661199589436207E-2"/>
                  <c:y val="4.94320970355248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E9E-4DBE-89C9-BF49E47638EE}"/>
                </c:ext>
              </c:extLst>
            </c:dLbl>
            <c:dLbl>
              <c:idx val="30"/>
              <c:layout>
                <c:manualLayout>
                  <c:x val="-1.3330434925907448E-3"/>
                  <c:y val="5.84197510419840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E9E-4DBE-89C9-BF49E47638EE}"/>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defRPr>
                </a:pPr>
                <a:endParaRPr lang="vi-V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'Lãi suất SBV'!$A$2:$A$32</c:f>
              <c:strCache>
                <c:ptCount val="31"/>
                <c:pt idx="0">
                  <c:v>01 - 2010</c:v>
                </c:pt>
                <c:pt idx="1">
                  <c:v>07 - 2010</c:v>
                </c:pt>
                <c:pt idx="2">
                  <c:v>08 - 2010</c:v>
                </c:pt>
                <c:pt idx="3">
                  <c:v>11 - 2010</c:v>
                </c:pt>
                <c:pt idx="4">
                  <c:v>03 - 2011</c:v>
                </c:pt>
                <c:pt idx="5">
                  <c:v>04 - 2011</c:v>
                </c:pt>
                <c:pt idx="6">
                  <c:v>05 - 2011</c:v>
                </c:pt>
                <c:pt idx="7">
                  <c:v>10 - 2011</c:v>
                </c:pt>
                <c:pt idx="8">
                  <c:v>03 - 2012</c:v>
                </c:pt>
                <c:pt idx="9">
                  <c:v>04 - 2012</c:v>
                </c:pt>
                <c:pt idx="10">
                  <c:v>05 - 2012</c:v>
                </c:pt>
                <c:pt idx="11">
                  <c:v>06 - 2012</c:v>
                </c:pt>
                <c:pt idx="12">
                  <c:v>07 - 2012</c:v>
                </c:pt>
                <c:pt idx="13">
                  <c:v>12 - 2012</c:v>
                </c:pt>
                <c:pt idx="14">
                  <c:v>03 - 2013</c:v>
                </c:pt>
                <c:pt idx="15">
                  <c:v>05 - 2013</c:v>
                </c:pt>
                <c:pt idx="16">
                  <c:v>03 - 2014</c:v>
                </c:pt>
                <c:pt idx="17">
                  <c:v>07 - 2017</c:v>
                </c:pt>
                <c:pt idx="18">
                  <c:v>09 - 2019</c:v>
                </c:pt>
                <c:pt idx="19">
                  <c:v>03 - 2020</c:v>
                </c:pt>
                <c:pt idx="20">
                  <c:v>05 - 2020</c:v>
                </c:pt>
                <c:pt idx="21">
                  <c:v>10 - 2020</c:v>
                </c:pt>
                <c:pt idx="22">
                  <c:v>09 - 2022</c:v>
                </c:pt>
                <c:pt idx="23">
                  <c:v>10 - 2022</c:v>
                </c:pt>
                <c:pt idx="24">
                  <c:v>03 - 2023</c:v>
                </c:pt>
                <c:pt idx="25">
                  <c:v>04 - 2023</c:v>
                </c:pt>
                <c:pt idx="26">
                  <c:v>05 - 2023</c:v>
                </c:pt>
                <c:pt idx="27">
                  <c:v>06 - 2023</c:v>
                </c:pt>
                <c:pt idx="28">
                  <c:v>09 - 2024</c:v>
                </c:pt>
                <c:pt idx="29">
                  <c:v>02 - 2025</c:v>
                </c:pt>
                <c:pt idx="30">
                  <c:v>12 - 2025</c:v>
                </c:pt>
              </c:strCache>
            </c:strRef>
          </c:cat>
          <c:val>
            <c:numRef>
              <c:f>'Lãi suất SBV'!$B$2:$B$32</c:f>
              <c:numCache>
                <c:formatCode>0.00%</c:formatCode>
                <c:ptCount val="31"/>
                <c:pt idx="0">
                  <c:v>0.06</c:v>
                </c:pt>
                <c:pt idx="1">
                  <c:v>0.08</c:v>
                </c:pt>
                <c:pt idx="2">
                  <c:v>0.06</c:v>
                </c:pt>
                <c:pt idx="3">
                  <c:v>7.0000000000000007E-2</c:v>
                </c:pt>
                <c:pt idx="4">
                  <c:v>0.12</c:v>
                </c:pt>
                <c:pt idx="5">
                  <c:v>0.12</c:v>
                </c:pt>
                <c:pt idx="6">
                  <c:v>0.13</c:v>
                </c:pt>
                <c:pt idx="7">
                  <c:v>0.13</c:v>
                </c:pt>
                <c:pt idx="8">
                  <c:v>0.12</c:v>
                </c:pt>
                <c:pt idx="9">
                  <c:v>0.11</c:v>
                </c:pt>
                <c:pt idx="10">
                  <c:v>0.1</c:v>
                </c:pt>
                <c:pt idx="11">
                  <c:v>0.09</c:v>
                </c:pt>
                <c:pt idx="12">
                  <c:v>0.08</c:v>
                </c:pt>
                <c:pt idx="13">
                  <c:v>7.0000000000000007E-2</c:v>
                </c:pt>
                <c:pt idx="14">
                  <c:v>0.06</c:v>
                </c:pt>
                <c:pt idx="15">
                  <c:v>0.05</c:v>
                </c:pt>
                <c:pt idx="16">
                  <c:v>4.4999999999999998E-2</c:v>
                </c:pt>
                <c:pt idx="17">
                  <c:v>4.2500000000000003E-2</c:v>
                </c:pt>
                <c:pt idx="18">
                  <c:v>0.04</c:v>
                </c:pt>
                <c:pt idx="19">
                  <c:v>3.5000000000000003E-2</c:v>
                </c:pt>
                <c:pt idx="20">
                  <c:v>0.03</c:v>
                </c:pt>
                <c:pt idx="21">
                  <c:v>2.5000000000000001E-2</c:v>
                </c:pt>
                <c:pt idx="22">
                  <c:v>3.5000000000000003E-2</c:v>
                </c:pt>
                <c:pt idx="23">
                  <c:v>4.4999999999999998E-2</c:v>
                </c:pt>
                <c:pt idx="24">
                  <c:v>3.5000000000000003E-2</c:v>
                </c:pt>
                <c:pt idx="25">
                  <c:v>3.5000000000000003E-2</c:v>
                </c:pt>
                <c:pt idx="26">
                  <c:v>3.5000000000000003E-2</c:v>
                </c:pt>
                <c:pt idx="27">
                  <c:v>0.03</c:v>
                </c:pt>
                <c:pt idx="28">
                  <c:v>0.03</c:v>
                </c:pt>
                <c:pt idx="29">
                  <c:v>0.03</c:v>
                </c:pt>
                <c:pt idx="30">
                  <c:v>0.03</c:v>
                </c:pt>
              </c:numCache>
            </c:numRef>
          </c:val>
          <c:smooth val="1"/>
          <c:extLst>
            <c:ext xmlns:c16="http://schemas.microsoft.com/office/drawing/2014/chart" uri="{C3380CC4-5D6E-409C-BE32-E72D297353CC}">
              <c16:uniqueId val="{00000002-3E9E-4DBE-89C9-BF49E47638EE}"/>
            </c:ext>
          </c:extLst>
        </c:ser>
        <c:ser>
          <c:idx val="1"/>
          <c:order val="1"/>
          <c:tx>
            <c:strRef>
              <c:f>'Lãi suất SBV'!$AI$5</c:f>
              <c:strCache>
                <c:ptCount val="1"/>
                <c:pt idx="0">
                  <c:v>再融资利率</c:v>
                </c:pt>
              </c:strCache>
            </c:strRef>
          </c:tx>
          <c:spPr>
            <a:ln w="28575" cap="rnd">
              <a:solidFill>
                <a:srgbClr val="2323FF"/>
              </a:solidFill>
              <a:round/>
            </a:ln>
            <a:effectLst/>
          </c:spPr>
          <c:marker>
            <c:symbol val="none"/>
          </c:marker>
          <c:dLbls>
            <c:dLbl>
              <c:idx val="7"/>
              <c:layout>
                <c:manualLayout>
                  <c:x val="-1.5472285421025861E-2"/>
                  <c:y val="-4.04444430290658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E9E-4DBE-89C9-BF49E47638EE}"/>
                </c:ext>
              </c:extLst>
            </c:dLbl>
            <c:dLbl>
              <c:idx val="30"/>
              <c:layout>
                <c:manualLayout>
                  <c:x val="-2.6660869851814896E-3"/>
                  <c:y val="-5.84197510419840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E9E-4DBE-89C9-BF49E47638EE}"/>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defRPr>
                </a:pPr>
                <a:endParaRPr lang="vi-V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'Lãi suất SBV'!$A$2:$A$32</c:f>
              <c:strCache>
                <c:ptCount val="31"/>
                <c:pt idx="0">
                  <c:v>01 - 2010</c:v>
                </c:pt>
                <c:pt idx="1">
                  <c:v>07 - 2010</c:v>
                </c:pt>
                <c:pt idx="2">
                  <c:v>08 - 2010</c:v>
                </c:pt>
                <c:pt idx="3">
                  <c:v>11 - 2010</c:v>
                </c:pt>
                <c:pt idx="4">
                  <c:v>03 - 2011</c:v>
                </c:pt>
                <c:pt idx="5">
                  <c:v>04 - 2011</c:v>
                </c:pt>
                <c:pt idx="6">
                  <c:v>05 - 2011</c:v>
                </c:pt>
                <c:pt idx="7">
                  <c:v>10 - 2011</c:v>
                </c:pt>
                <c:pt idx="8">
                  <c:v>03 - 2012</c:v>
                </c:pt>
                <c:pt idx="9">
                  <c:v>04 - 2012</c:v>
                </c:pt>
                <c:pt idx="10">
                  <c:v>05 - 2012</c:v>
                </c:pt>
                <c:pt idx="11">
                  <c:v>06 - 2012</c:v>
                </c:pt>
                <c:pt idx="12">
                  <c:v>07 - 2012</c:v>
                </c:pt>
                <c:pt idx="13">
                  <c:v>12 - 2012</c:v>
                </c:pt>
                <c:pt idx="14">
                  <c:v>03 - 2013</c:v>
                </c:pt>
                <c:pt idx="15">
                  <c:v>05 - 2013</c:v>
                </c:pt>
                <c:pt idx="16">
                  <c:v>03 - 2014</c:v>
                </c:pt>
                <c:pt idx="17">
                  <c:v>07 - 2017</c:v>
                </c:pt>
                <c:pt idx="18">
                  <c:v>09 - 2019</c:v>
                </c:pt>
                <c:pt idx="19">
                  <c:v>03 - 2020</c:v>
                </c:pt>
                <c:pt idx="20">
                  <c:v>05 - 2020</c:v>
                </c:pt>
                <c:pt idx="21">
                  <c:v>10 - 2020</c:v>
                </c:pt>
                <c:pt idx="22">
                  <c:v>09 - 2022</c:v>
                </c:pt>
                <c:pt idx="23">
                  <c:v>10 - 2022</c:v>
                </c:pt>
                <c:pt idx="24">
                  <c:v>03 - 2023</c:v>
                </c:pt>
                <c:pt idx="25">
                  <c:v>04 - 2023</c:v>
                </c:pt>
                <c:pt idx="26">
                  <c:v>05 - 2023</c:v>
                </c:pt>
                <c:pt idx="27">
                  <c:v>06 - 2023</c:v>
                </c:pt>
                <c:pt idx="28">
                  <c:v>09 - 2024</c:v>
                </c:pt>
                <c:pt idx="29">
                  <c:v>02 - 2025</c:v>
                </c:pt>
                <c:pt idx="30">
                  <c:v>12 - 2025</c:v>
                </c:pt>
              </c:strCache>
            </c:strRef>
          </c:cat>
          <c:val>
            <c:numRef>
              <c:f>'Lãi suất SBV'!$C$2:$C$32</c:f>
              <c:numCache>
                <c:formatCode>0.00%</c:formatCode>
                <c:ptCount val="31"/>
                <c:pt idx="0">
                  <c:v>0.08</c:v>
                </c:pt>
                <c:pt idx="1">
                  <c:v>0.08</c:v>
                </c:pt>
                <c:pt idx="2">
                  <c:v>0.08</c:v>
                </c:pt>
                <c:pt idx="3">
                  <c:v>0.09</c:v>
                </c:pt>
                <c:pt idx="4">
                  <c:v>0.12</c:v>
                </c:pt>
                <c:pt idx="5">
                  <c:v>0.13</c:v>
                </c:pt>
                <c:pt idx="6">
                  <c:v>0.14000000000000001</c:v>
                </c:pt>
                <c:pt idx="7">
                  <c:v>0.15</c:v>
                </c:pt>
                <c:pt idx="8">
                  <c:v>0.14000000000000001</c:v>
                </c:pt>
                <c:pt idx="9">
                  <c:v>0.13</c:v>
                </c:pt>
                <c:pt idx="10">
                  <c:v>0.12</c:v>
                </c:pt>
                <c:pt idx="11">
                  <c:v>0.11</c:v>
                </c:pt>
                <c:pt idx="12">
                  <c:v>0.1</c:v>
                </c:pt>
                <c:pt idx="13">
                  <c:v>0.09</c:v>
                </c:pt>
                <c:pt idx="14">
                  <c:v>0.08</c:v>
                </c:pt>
                <c:pt idx="15">
                  <c:v>7.0000000000000007E-2</c:v>
                </c:pt>
                <c:pt idx="16">
                  <c:v>6.5000000000000002E-2</c:v>
                </c:pt>
                <c:pt idx="17">
                  <c:v>6.25E-2</c:v>
                </c:pt>
                <c:pt idx="18">
                  <c:v>0.06</c:v>
                </c:pt>
                <c:pt idx="19">
                  <c:v>0.05</c:v>
                </c:pt>
                <c:pt idx="20">
                  <c:v>4.4999999999999998E-2</c:v>
                </c:pt>
                <c:pt idx="21">
                  <c:v>0.04</c:v>
                </c:pt>
                <c:pt idx="22">
                  <c:v>0.05</c:v>
                </c:pt>
                <c:pt idx="23">
                  <c:v>0.06</c:v>
                </c:pt>
                <c:pt idx="24">
                  <c:v>0.06</c:v>
                </c:pt>
                <c:pt idx="25">
                  <c:v>5.5E-2</c:v>
                </c:pt>
                <c:pt idx="26">
                  <c:v>0.05</c:v>
                </c:pt>
                <c:pt idx="27">
                  <c:v>4.4999999999999998E-2</c:v>
                </c:pt>
                <c:pt idx="28">
                  <c:v>4.4999999999999998E-2</c:v>
                </c:pt>
                <c:pt idx="29">
                  <c:v>4.4999999999999998E-2</c:v>
                </c:pt>
                <c:pt idx="30">
                  <c:v>4.4999999999999998E-2</c:v>
                </c:pt>
              </c:numCache>
            </c:numRef>
          </c:val>
          <c:smooth val="1"/>
          <c:extLst>
            <c:ext xmlns:c16="http://schemas.microsoft.com/office/drawing/2014/chart" uri="{C3380CC4-5D6E-409C-BE32-E72D297353CC}">
              <c16:uniqueId val="{00000005-3E9E-4DBE-89C9-BF49E47638EE}"/>
            </c:ext>
          </c:extLst>
        </c:ser>
        <c:dLbls>
          <c:showLegendKey val="0"/>
          <c:showVal val="0"/>
          <c:showCatName val="0"/>
          <c:showSerName val="0"/>
          <c:showPercent val="0"/>
          <c:showBubbleSize val="0"/>
        </c:dLbls>
        <c:smooth val="0"/>
        <c:axId val="1757506032"/>
        <c:axId val="1757503856"/>
      </c:lineChart>
      <c:catAx>
        <c:axId val="175750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SimSun" panose="02010600030101010101" pitchFamily="2" charset="-122"/>
                <a:cs typeface="Times New Roman" panose="02020603050405020304" pitchFamily="18" charset="0"/>
              </a:defRPr>
            </a:pPr>
            <a:endParaRPr lang="vi-VN"/>
          </a:p>
        </c:txPr>
        <c:crossAx val="1757503856"/>
        <c:crosses val="autoZero"/>
        <c:auto val="1"/>
        <c:lblAlgn val="ctr"/>
        <c:lblOffset val="100"/>
        <c:noMultiLvlLbl val="0"/>
      </c:catAx>
      <c:valAx>
        <c:axId val="17575038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SimSun" panose="02010600030101010101" pitchFamily="2" charset="-122"/>
                <a:cs typeface="Times New Roman" panose="02020603050405020304" pitchFamily="18" charset="0"/>
              </a:defRPr>
            </a:pPr>
            <a:endParaRPr lang="vi-VN"/>
          </a:p>
        </c:txPr>
        <c:crossAx val="1757506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SimSun" panose="02010600030101010101" pitchFamily="2" charset="-122"/>
              <a:cs typeface="Times New Roman" panose="02020603050405020304" pitchFamily="18" charset="0"/>
            </a:defRPr>
          </a:pPr>
          <a:endParaRPr lang="vi-VN"/>
        </a:p>
      </c:txPr>
    </c:legend>
    <c:plotVisOnly val="1"/>
    <c:dispBlanksAs val="gap"/>
    <c:showDLblsOverMax val="0"/>
  </c:chart>
  <c:spPr>
    <a:noFill/>
    <a:ln>
      <a:noFill/>
    </a:ln>
    <a:effectLst/>
  </c:spPr>
  <c:txPr>
    <a:bodyPr/>
    <a:lstStyle/>
    <a:p>
      <a:pPr>
        <a:defRPr sz="1000">
          <a:latin typeface="Times New Roman" panose="02020603050405020304" pitchFamily="18" charset="0"/>
          <a:ea typeface="SimSun" panose="02010600030101010101" pitchFamily="2" charset="-122"/>
          <a:cs typeface="Times New Roman" panose="02020603050405020304" pitchFamily="18" charset="0"/>
        </a:defRPr>
      </a:pPr>
      <a:endParaRPr lang="vi-VN"/>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Times New Roman" panose="02020603050405020304" pitchFamily="18" charset="0"/>
                <a:ea typeface="SimSun" panose="02010600030101010101" pitchFamily="2" charset="-122"/>
                <a:cs typeface="Times New Roman" panose="02020603050405020304" pitchFamily="18" charset="0"/>
              </a:defRPr>
            </a:pPr>
            <a:r>
              <a:rPr lang="zh-CN" b="1"/>
              <a:t>公开市场</a:t>
            </a:r>
            <a:endParaRPr lang="en-US" b="1"/>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Times New Roman" panose="02020603050405020304" pitchFamily="18" charset="0"/>
              <a:ea typeface="SimSun" panose="02010600030101010101" pitchFamily="2" charset="-122"/>
              <a:cs typeface="Times New Roman" panose="02020603050405020304" pitchFamily="18" charset="0"/>
            </a:defRPr>
          </a:pPr>
          <a:endParaRPr lang="en-US"/>
        </a:p>
      </c:txPr>
    </c:title>
    <c:autoTitleDeleted val="0"/>
    <c:plotArea>
      <c:layout/>
      <c:barChart>
        <c:barDir val="col"/>
        <c:grouping val="clustered"/>
        <c:varyColors val="0"/>
        <c:ser>
          <c:idx val="0"/>
          <c:order val="0"/>
          <c:tx>
            <c:strRef>
              <c:f>'Bơm hút ròng'!$E$137</c:f>
              <c:strCache>
                <c:ptCount val="1"/>
                <c:pt idx="0">
                  <c:v>票据</c:v>
                </c:pt>
              </c:strCache>
            </c:strRef>
          </c:tx>
          <c:spPr>
            <a:solidFill>
              <a:srgbClr val="FFC800"/>
            </a:solidFill>
            <a:ln>
              <a:noFill/>
            </a:ln>
            <a:effectLst/>
          </c:spPr>
          <c:invertIfNegative val="0"/>
          <c:cat>
            <c:strRef>
              <c:f>'Bơm hút ròng'!$AB$54:$IB$54</c:f>
              <c:strCache>
                <c:ptCount val="209"/>
                <c:pt idx="0">
                  <c:v>03/14/2025</c:v>
                </c:pt>
                <c:pt idx="1">
                  <c:v>03/17/2025</c:v>
                </c:pt>
                <c:pt idx="2">
                  <c:v>03/18/2025</c:v>
                </c:pt>
                <c:pt idx="3">
                  <c:v>03/19/2025</c:v>
                </c:pt>
                <c:pt idx="4">
                  <c:v>03/20/2025</c:v>
                </c:pt>
                <c:pt idx="5">
                  <c:v>03/21/2025</c:v>
                </c:pt>
                <c:pt idx="6">
                  <c:v>03/24/2025</c:v>
                </c:pt>
                <c:pt idx="7">
                  <c:v>03/25/2025</c:v>
                </c:pt>
                <c:pt idx="8">
                  <c:v>03/26/2025</c:v>
                </c:pt>
                <c:pt idx="9">
                  <c:v>03/27/2025</c:v>
                </c:pt>
                <c:pt idx="10">
                  <c:v>03/28/2025</c:v>
                </c:pt>
                <c:pt idx="11">
                  <c:v>03/31/2025</c:v>
                </c:pt>
                <c:pt idx="12">
                  <c:v>04/01/2025</c:v>
                </c:pt>
                <c:pt idx="13">
                  <c:v>04/02/2025</c:v>
                </c:pt>
                <c:pt idx="14">
                  <c:v>04/03/2025</c:v>
                </c:pt>
                <c:pt idx="15">
                  <c:v>04/04/2025</c:v>
                </c:pt>
                <c:pt idx="16">
                  <c:v>04/07/2025</c:v>
                </c:pt>
                <c:pt idx="17">
                  <c:v>04/08/2025</c:v>
                </c:pt>
                <c:pt idx="18">
                  <c:v>04/09/2025</c:v>
                </c:pt>
                <c:pt idx="19">
                  <c:v>04/10/2025</c:v>
                </c:pt>
                <c:pt idx="20">
                  <c:v>04/11/2025</c:v>
                </c:pt>
                <c:pt idx="21">
                  <c:v>04/14/2025</c:v>
                </c:pt>
                <c:pt idx="22">
                  <c:v>04/15/2025</c:v>
                </c:pt>
                <c:pt idx="23">
                  <c:v>04/16/2025</c:v>
                </c:pt>
                <c:pt idx="24">
                  <c:v>04/17/2025</c:v>
                </c:pt>
                <c:pt idx="25">
                  <c:v>04/18/2025</c:v>
                </c:pt>
                <c:pt idx="26">
                  <c:v>04/21/2025</c:v>
                </c:pt>
                <c:pt idx="27">
                  <c:v>04/22/2025</c:v>
                </c:pt>
                <c:pt idx="28">
                  <c:v>04/23/2025</c:v>
                </c:pt>
                <c:pt idx="29">
                  <c:v>04/24/2025</c:v>
                </c:pt>
                <c:pt idx="30">
                  <c:v>04/25/2025</c:v>
                </c:pt>
                <c:pt idx="31">
                  <c:v>04/28/2025</c:v>
                </c:pt>
                <c:pt idx="32">
                  <c:v>04/29/2025</c:v>
                </c:pt>
                <c:pt idx="33">
                  <c:v>04/30/2025</c:v>
                </c:pt>
                <c:pt idx="34">
                  <c:v>05/01/2025</c:v>
                </c:pt>
                <c:pt idx="35">
                  <c:v>05/02/2025</c:v>
                </c:pt>
                <c:pt idx="36">
                  <c:v>05/05/2025</c:v>
                </c:pt>
                <c:pt idx="37">
                  <c:v>05/06/2025</c:v>
                </c:pt>
                <c:pt idx="38">
                  <c:v>05/07/2025</c:v>
                </c:pt>
                <c:pt idx="39">
                  <c:v>05/08/2025</c:v>
                </c:pt>
                <c:pt idx="40">
                  <c:v>05/09/2025</c:v>
                </c:pt>
                <c:pt idx="41">
                  <c:v>05/12/2025</c:v>
                </c:pt>
                <c:pt idx="42">
                  <c:v>05/13/2025</c:v>
                </c:pt>
                <c:pt idx="43">
                  <c:v>05/14/2025</c:v>
                </c:pt>
                <c:pt idx="44">
                  <c:v>05/15/2025</c:v>
                </c:pt>
                <c:pt idx="45">
                  <c:v>05/16/2025</c:v>
                </c:pt>
                <c:pt idx="46">
                  <c:v>05/19/2025</c:v>
                </c:pt>
                <c:pt idx="47">
                  <c:v>05/20/2025</c:v>
                </c:pt>
                <c:pt idx="48">
                  <c:v>05/21/2025</c:v>
                </c:pt>
                <c:pt idx="49">
                  <c:v>05/22/2025</c:v>
                </c:pt>
                <c:pt idx="50">
                  <c:v>05/23/2025</c:v>
                </c:pt>
                <c:pt idx="51">
                  <c:v>05/26/2025</c:v>
                </c:pt>
                <c:pt idx="52">
                  <c:v>05/27/2025</c:v>
                </c:pt>
                <c:pt idx="53">
                  <c:v>05/28/2025</c:v>
                </c:pt>
                <c:pt idx="54">
                  <c:v>05/29/2025</c:v>
                </c:pt>
                <c:pt idx="55">
                  <c:v>05/30/2025</c:v>
                </c:pt>
                <c:pt idx="56">
                  <c:v>06/02/2025</c:v>
                </c:pt>
                <c:pt idx="57">
                  <c:v>06/03/2025</c:v>
                </c:pt>
                <c:pt idx="58">
                  <c:v>06/04/2025</c:v>
                </c:pt>
                <c:pt idx="59">
                  <c:v>06/05/2025</c:v>
                </c:pt>
                <c:pt idx="60">
                  <c:v>06/06/2025</c:v>
                </c:pt>
                <c:pt idx="61">
                  <c:v>06/09/2025</c:v>
                </c:pt>
                <c:pt idx="62">
                  <c:v>06/10/2025</c:v>
                </c:pt>
                <c:pt idx="63">
                  <c:v>06/11/2025</c:v>
                </c:pt>
                <c:pt idx="64">
                  <c:v>06/12/2025</c:v>
                </c:pt>
                <c:pt idx="65">
                  <c:v>06/13/2025</c:v>
                </c:pt>
                <c:pt idx="66">
                  <c:v>06/16/2025</c:v>
                </c:pt>
                <c:pt idx="67">
                  <c:v>06/17/2025</c:v>
                </c:pt>
                <c:pt idx="68">
                  <c:v>06/18/2025</c:v>
                </c:pt>
                <c:pt idx="69">
                  <c:v>06/19/2025</c:v>
                </c:pt>
                <c:pt idx="70">
                  <c:v>06/20/2025</c:v>
                </c:pt>
                <c:pt idx="71">
                  <c:v>06/23/2025</c:v>
                </c:pt>
                <c:pt idx="72">
                  <c:v>06/24/2025</c:v>
                </c:pt>
                <c:pt idx="73">
                  <c:v>06/25/2025</c:v>
                </c:pt>
                <c:pt idx="74">
                  <c:v>06/26/2025</c:v>
                </c:pt>
                <c:pt idx="75">
                  <c:v>06/27/2025</c:v>
                </c:pt>
                <c:pt idx="76">
                  <c:v>06/30/2025</c:v>
                </c:pt>
                <c:pt idx="77">
                  <c:v>07/01/2025</c:v>
                </c:pt>
                <c:pt idx="78">
                  <c:v>07/02/2025</c:v>
                </c:pt>
                <c:pt idx="79">
                  <c:v>07/03/2025</c:v>
                </c:pt>
                <c:pt idx="80">
                  <c:v>07/04/2025</c:v>
                </c:pt>
                <c:pt idx="81">
                  <c:v>07/07/2025</c:v>
                </c:pt>
                <c:pt idx="82">
                  <c:v>07/08/2025</c:v>
                </c:pt>
                <c:pt idx="83">
                  <c:v>07/09/2025</c:v>
                </c:pt>
                <c:pt idx="84">
                  <c:v>07/10/2025</c:v>
                </c:pt>
                <c:pt idx="85">
                  <c:v>07/11/2025</c:v>
                </c:pt>
                <c:pt idx="86">
                  <c:v>07/14/2025</c:v>
                </c:pt>
                <c:pt idx="87">
                  <c:v>07/15/2025</c:v>
                </c:pt>
                <c:pt idx="88">
                  <c:v>07/16/2025</c:v>
                </c:pt>
                <c:pt idx="89">
                  <c:v>07/17/2025</c:v>
                </c:pt>
                <c:pt idx="90">
                  <c:v>07/18/2025</c:v>
                </c:pt>
                <c:pt idx="91">
                  <c:v>07/21/2025</c:v>
                </c:pt>
                <c:pt idx="92">
                  <c:v>07/22/2025</c:v>
                </c:pt>
                <c:pt idx="93">
                  <c:v>07/23/2025</c:v>
                </c:pt>
                <c:pt idx="94">
                  <c:v>07/24/2025</c:v>
                </c:pt>
                <c:pt idx="95">
                  <c:v>07/25/2025</c:v>
                </c:pt>
                <c:pt idx="96">
                  <c:v>07/28/2025</c:v>
                </c:pt>
                <c:pt idx="97">
                  <c:v>07/29/2025</c:v>
                </c:pt>
                <c:pt idx="98">
                  <c:v>07/30/2025</c:v>
                </c:pt>
                <c:pt idx="99">
                  <c:v>07/31/2025</c:v>
                </c:pt>
                <c:pt idx="100">
                  <c:v>08/01/2025</c:v>
                </c:pt>
                <c:pt idx="101">
                  <c:v>08/04/2025</c:v>
                </c:pt>
                <c:pt idx="102">
                  <c:v>08/05/2025</c:v>
                </c:pt>
                <c:pt idx="103">
                  <c:v>08/06/2025</c:v>
                </c:pt>
                <c:pt idx="104">
                  <c:v>08/07/2025</c:v>
                </c:pt>
                <c:pt idx="105">
                  <c:v>08/08/2025</c:v>
                </c:pt>
                <c:pt idx="106">
                  <c:v>08/11/2025</c:v>
                </c:pt>
                <c:pt idx="107">
                  <c:v>08/12/2025</c:v>
                </c:pt>
                <c:pt idx="108">
                  <c:v>08/13/2025</c:v>
                </c:pt>
                <c:pt idx="109">
                  <c:v>08/14/2025</c:v>
                </c:pt>
                <c:pt idx="110">
                  <c:v>08/15/2025</c:v>
                </c:pt>
                <c:pt idx="111">
                  <c:v>08/18/2025</c:v>
                </c:pt>
                <c:pt idx="112">
                  <c:v>08/19/2025</c:v>
                </c:pt>
                <c:pt idx="113">
                  <c:v>08/20/2025</c:v>
                </c:pt>
                <c:pt idx="114">
                  <c:v>08/21/2025</c:v>
                </c:pt>
                <c:pt idx="115">
                  <c:v>08/22/2025</c:v>
                </c:pt>
                <c:pt idx="116">
                  <c:v>08/25/2025</c:v>
                </c:pt>
                <c:pt idx="117">
                  <c:v>08/26/2025</c:v>
                </c:pt>
                <c:pt idx="118">
                  <c:v>08/27/2025</c:v>
                </c:pt>
                <c:pt idx="119">
                  <c:v>08/28/2025</c:v>
                </c:pt>
                <c:pt idx="120">
                  <c:v>08/29/2025</c:v>
                </c:pt>
                <c:pt idx="121">
                  <c:v>09/01/2025</c:v>
                </c:pt>
                <c:pt idx="122">
                  <c:v>09/02/2025</c:v>
                </c:pt>
                <c:pt idx="123">
                  <c:v>09/03/2025</c:v>
                </c:pt>
                <c:pt idx="124">
                  <c:v>09/04/2025</c:v>
                </c:pt>
                <c:pt idx="125">
                  <c:v>09/05/2025</c:v>
                </c:pt>
                <c:pt idx="126">
                  <c:v>09/08/2025</c:v>
                </c:pt>
                <c:pt idx="127">
                  <c:v>09/09/2025</c:v>
                </c:pt>
                <c:pt idx="128">
                  <c:v>09/10/2025</c:v>
                </c:pt>
                <c:pt idx="129">
                  <c:v>09/11/2025</c:v>
                </c:pt>
                <c:pt idx="130">
                  <c:v>09/12/2025</c:v>
                </c:pt>
                <c:pt idx="131">
                  <c:v>09/15/2025</c:v>
                </c:pt>
                <c:pt idx="132">
                  <c:v>09/16/2025</c:v>
                </c:pt>
                <c:pt idx="133">
                  <c:v>09/17/2025</c:v>
                </c:pt>
                <c:pt idx="134">
                  <c:v>09/18/2025</c:v>
                </c:pt>
                <c:pt idx="135">
                  <c:v>09/19/2025</c:v>
                </c:pt>
                <c:pt idx="136">
                  <c:v>09/22/2025</c:v>
                </c:pt>
                <c:pt idx="137">
                  <c:v>09/23/2025</c:v>
                </c:pt>
                <c:pt idx="138">
                  <c:v>09/24/2025</c:v>
                </c:pt>
                <c:pt idx="139">
                  <c:v>09/25/2025</c:v>
                </c:pt>
                <c:pt idx="140">
                  <c:v>09/26/2025</c:v>
                </c:pt>
                <c:pt idx="141">
                  <c:v>09/29/2025</c:v>
                </c:pt>
                <c:pt idx="142">
                  <c:v>09/30/2025</c:v>
                </c:pt>
                <c:pt idx="143">
                  <c:v>10/01/2025</c:v>
                </c:pt>
                <c:pt idx="144">
                  <c:v>10/02/2025</c:v>
                </c:pt>
                <c:pt idx="145">
                  <c:v>10/03/2025</c:v>
                </c:pt>
                <c:pt idx="146">
                  <c:v>10/06/2025</c:v>
                </c:pt>
                <c:pt idx="147">
                  <c:v>10/07/2025</c:v>
                </c:pt>
                <c:pt idx="148">
                  <c:v>10/08/2025</c:v>
                </c:pt>
                <c:pt idx="149">
                  <c:v>10/09/2025</c:v>
                </c:pt>
                <c:pt idx="150">
                  <c:v>10/10/2025</c:v>
                </c:pt>
                <c:pt idx="151">
                  <c:v>10/13/2025</c:v>
                </c:pt>
                <c:pt idx="152">
                  <c:v>10/14/2025</c:v>
                </c:pt>
                <c:pt idx="153">
                  <c:v>10/15/2025</c:v>
                </c:pt>
                <c:pt idx="154">
                  <c:v>10/16/2025</c:v>
                </c:pt>
                <c:pt idx="155">
                  <c:v>10/17/2025</c:v>
                </c:pt>
                <c:pt idx="156">
                  <c:v>10/20/2025</c:v>
                </c:pt>
                <c:pt idx="157">
                  <c:v>10/21/2025</c:v>
                </c:pt>
                <c:pt idx="158">
                  <c:v>10/22/2025</c:v>
                </c:pt>
                <c:pt idx="159">
                  <c:v>10/23/2025</c:v>
                </c:pt>
                <c:pt idx="160">
                  <c:v>10/24/2025</c:v>
                </c:pt>
                <c:pt idx="161">
                  <c:v>10/27/2025</c:v>
                </c:pt>
                <c:pt idx="162">
                  <c:v>10/28/2025</c:v>
                </c:pt>
                <c:pt idx="163">
                  <c:v>10/29/2025</c:v>
                </c:pt>
                <c:pt idx="164">
                  <c:v>10/30/2025</c:v>
                </c:pt>
                <c:pt idx="165">
                  <c:v>10/31/2025</c:v>
                </c:pt>
                <c:pt idx="166">
                  <c:v>11/03/2025</c:v>
                </c:pt>
                <c:pt idx="167">
                  <c:v>11/04/2025</c:v>
                </c:pt>
                <c:pt idx="168">
                  <c:v>11/05/2025</c:v>
                </c:pt>
                <c:pt idx="169">
                  <c:v>11/06/2025</c:v>
                </c:pt>
                <c:pt idx="170">
                  <c:v>11/07/2025</c:v>
                </c:pt>
                <c:pt idx="171">
                  <c:v>11/10/2025</c:v>
                </c:pt>
                <c:pt idx="172">
                  <c:v>11/11/2025</c:v>
                </c:pt>
                <c:pt idx="173">
                  <c:v>11/12/2025</c:v>
                </c:pt>
                <c:pt idx="174">
                  <c:v>11/13/2025</c:v>
                </c:pt>
                <c:pt idx="175">
                  <c:v>11/14/2025</c:v>
                </c:pt>
                <c:pt idx="176">
                  <c:v>11/17/2025</c:v>
                </c:pt>
                <c:pt idx="177">
                  <c:v>11/18/2025</c:v>
                </c:pt>
                <c:pt idx="178">
                  <c:v>11/19/2025</c:v>
                </c:pt>
                <c:pt idx="179">
                  <c:v>11/20/2025</c:v>
                </c:pt>
                <c:pt idx="180">
                  <c:v>11/21/2025</c:v>
                </c:pt>
                <c:pt idx="181">
                  <c:v>11/24/2025</c:v>
                </c:pt>
                <c:pt idx="182">
                  <c:v>11/25/2025</c:v>
                </c:pt>
                <c:pt idx="183">
                  <c:v>11/26/2025</c:v>
                </c:pt>
                <c:pt idx="184">
                  <c:v>11/27/2025</c:v>
                </c:pt>
                <c:pt idx="185">
                  <c:v>11/28/2025</c:v>
                </c:pt>
                <c:pt idx="186">
                  <c:v>12/01/2025</c:v>
                </c:pt>
                <c:pt idx="187">
                  <c:v>12/02/2025</c:v>
                </c:pt>
                <c:pt idx="188">
                  <c:v>12/03/2025</c:v>
                </c:pt>
                <c:pt idx="189">
                  <c:v>12/04/2025</c:v>
                </c:pt>
                <c:pt idx="190">
                  <c:v>12/05/2025</c:v>
                </c:pt>
                <c:pt idx="191">
                  <c:v>12/08/2025</c:v>
                </c:pt>
                <c:pt idx="192">
                  <c:v>12/09/2025</c:v>
                </c:pt>
                <c:pt idx="193">
                  <c:v>12/10/2025</c:v>
                </c:pt>
                <c:pt idx="194">
                  <c:v>12/11/2025</c:v>
                </c:pt>
                <c:pt idx="195">
                  <c:v>12/12/2025</c:v>
                </c:pt>
                <c:pt idx="196">
                  <c:v>12/15/2025</c:v>
                </c:pt>
                <c:pt idx="197">
                  <c:v>12/16/2025</c:v>
                </c:pt>
                <c:pt idx="198">
                  <c:v>12/17/2025</c:v>
                </c:pt>
                <c:pt idx="199">
                  <c:v>12/18/2025</c:v>
                </c:pt>
                <c:pt idx="200">
                  <c:v>12/19/2025</c:v>
                </c:pt>
                <c:pt idx="201">
                  <c:v>12/22/2025</c:v>
                </c:pt>
                <c:pt idx="202">
                  <c:v>12/23/2025</c:v>
                </c:pt>
                <c:pt idx="203">
                  <c:v>12/24/2025</c:v>
                </c:pt>
                <c:pt idx="204">
                  <c:v>12/25/2025</c:v>
                </c:pt>
                <c:pt idx="205">
                  <c:v>12/26/2025</c:v>
                </c:pt>
                <c:pt idx="206">
                  <c:v>12/29/2025</c:v>
                </c:pt>
                <c:pt idx="207">
                  <c:v>12/30/2025</c:v>
                </c:pt>
                <c:pt idx="208">
                  <c:v>12/31/2025</c:v>
                </c:pt>
              </c:strCache>
              <c:extLst/>
            </c:strRef>
          </c:cat>
          <c:val>
            <c:numRef>
              <c:f>'Bơm hút ròng'!$AB$55:$ID$55</c:f>
              <c:numCache>
                <c:formatCode>#,##0</c:formatCode>
                <c:ptCount val="21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-3100</c:v>
                </c:pt>
                <c:pt idx="73">
                  <c:v>-10000</c:v>
                </c:pt>
                <c:pt idx="74">
                  <c:v>-9400</c:v>
                </c:pt>
                <c:pt idx="75">
                  <c:v>0</c:v>
                </c:pt>
                <c:pt idx="76">
                  <c:v>0</c:v>
                </c:pt>
                <c:pt idx="77">
                  <c:v>0</c:v>
                </c:pt>
                <c:pt idx="78">
                  <c:v>0</c:v>
                </c:pt>
                <c:pt idx="79">
                  <c:v>-9200</c:v>
                </c:pt>
                <c:pt idx="80">
                  <c:v>-8200</c:v>
                </c:pt>
                <c:pt idx="81">
                  <c:v>-5000</c:v>
                </c:pt>
                <c:pt idx="82">
                  <c:v>-5000</c:v>
                </c:pt>
                <c:pt idx="83">
                  <c:v>-5000</c:v>
                </c:pt>
                <c:pt idx="84">
                  <c:v>-5000</c:v>
                </c:pt>
                <c:pt idx="85">
                  <c:v>-1400</c:v>
                </c:pt>
                <c:pt idx="86">
                  <c:v>-4999.8999999999996</c:v>
                </c:pt>
                <c:pt idx="87">
                  <c:v>-10000</c:v>
                </c:pt>
                <c:pt idx="88">
                  <c:v>-1000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numCache>
              <c:extLst/>
            </c:numRef>
          </c:val>
          <c:extLst>
            <c:ext xmlns:c16="http://schemas.microsoft.com/office/drawing/2014/chart" uri="{C3380CC4-5D6E-409C-BE32-E72D297353CC}">
              <c16:uniqueId val="{00000000-63E7-4D6D-B038-184A4E21E715}"/>
            </c:ext>
          </c:extLst>
        </c:ser>
        <c:ser>
          <c:idx val="1"/>
          <c:order val="1"/>
          <c:tx>
            <c:strRef>
              <c:f>'Bơm hút ròng'!$E$138</c:f>
              <c:strCache>
                <c:ptCount val="1"/>
                <c:pt idx="0">
                  <c:v>Reverse Repo</c:v>
                </c:pt>
              </c:strCache>
            </c:strRef>
          </c:tx>
          <c:spPr>
            <a:solidFill>
              <a:srgbClr val="2323FF"/>
            </a:solidFill>
            <a:ln>
              <a:noFill/>
            </a:ln>
            <a:effectLst/>
          </c:spPr>
          <c:invertIfNegative val="0"/>
          <c:cat>
            <c:strRef>
              <c:f>'Bơm hút ròng'!$AB$54:$IB$54</c:f>
              <c:strCache>
                <c:ptCount val="209"/>
                <c:pt idx="0">
                  <c:v>03/14/2025</c:v>
                </c:pt>
                <c:pt idx="1">
                  <c:v>03/17/2025</c:v>
                </c:pt>
                <c:pt idx="2">
                  <c:v>03/18/2025</c:v>
                </c:pt>
                <c:pt idx="3">
                  <c:v>03/19/2025</c:v>
                </c:pt>
                <c:pt idx="4">
                  <c:v>03/20/2025</c:v>
                </c:pt>
                <c:pt idx="5">
                  <c:v>03/21/2025</c:v>
                </c:pt>
                <c:pt idx="6">
                  <c:v>03/24/2025</c:v>
                </c:pt>
                <c:pt idx="7">
                  <c:v>03/25/2025</c:v>
                </c:pt>
                <c:pt idx="8">
                  <c:v>03/26/2025</c:v>
                </c:pt>
                <c:pt idx="9">
                  <c:v>03/27/2025</c:v>
                </c:pt>
                <c:pt idx="10">
                  <c:v>03/28/2025</c:v>
                </c:pt>
                <c:pt idx="11">
                  <c:v>03/31/2025</c:v>
                </c:pt>
                <c:pt idx="12">
                  <c:v>04/01/2025</c:v>
                </c:pt>
                <c:pt idx="13">
                  <c:v>04/02/2025</c:v>
                </c:pt>
                <c:pt idx="14">
                  <c:v>04/03/2025</c:v>
                </c:pt>
                <c:pt idx="15">
                  <c:v>04/04/2025</c:v>
                </c:pt>
                <c:pt idx="16">
                  <c:v>04/07/2025</c:v>
                </c:pt>
                <c:pt idx="17">
                  <c:v>04/08/2025</c:v>
                </c:pt>
                <c:pt idx="18">
                  <c:v>04/09/2025</c:v>
                </c:pt>
                <c:pt idx="19">
                  <c:v>04/10/2025</c:v>
                </c:pt>
                <c:pt idx="20">
                  <c:v>04/11/2025</c:v>
                </c:pt>
                <c:pt idx="21">
                  <c:v>04/14/2025</c:v>
                </c:pt>
                <c:pt idx="22">
                  <c:v>04/15/2025</c:v>
                </c:pt>
                <c:pt idx="23">
                  <c:v>04/16/2025</c:v>
                </c:pt>
                <c:pt idx="24">
                  <c:v>04/17/2025</c:v>
                </c:pt>
                <c:pt idx="25">
                  <c:v>04/18/2025</c:v>
                </c:pt>
                <c:pt idx="26">
                  <c:v>04/21/2025</c:v>
                </c:pt>
                <c:pt idx="27">
                  <c:v>04/22/2025</c:v>
                </c:pt>
                <c:pt idx="28">
                  <c:v>04/23/2025</c:v>
                </c:pt>
                <c:pt idx="29">
                  <c:v>04/24/2025</c:v>
                </c:pt>
                <c:pt idx="30">
                  <c:v>04/25/2025</c:v>
                </c:pt>
                <c:pt idx="31">
                  <c:v>04/28/2025</c:v>
                </c:pt>
                <c:pt idx="32">
                  <c:v>04/29/2025</c:v>
                </c:pt>
                <c:pt idx="33">
                  <c:v>04/30/2025</c:v>
                </c:pt>
                <c:pt idx="34">
                  <c:v>05/01/2025</c:v>
                </c:pt>
                <c:pt idx="35">
                  <c:v>05/02/2025</c:v>
                </c:pt>
                <c:pt idx="36">
                  <c:v>05/05/2025</c:v>
                </c:pt>
                <c:pt idx="37">
                  <c:v>05/06/2025</c:v>
                </c:pt>
                <c:pt idx="38">
                  <c:v>05/07/2025</c:v>
                </c:pt>
                <c:pt idx="39">
                  <c:v>05/08/2025</c:v>
                </c:pt>
                <c:pt idx="40">
                  <c:v>05/09/2025</c:v>
                </c:pt>
                <c:pt idx="41">
                  <c:v>05/12/2025</c:v>
                </c:pt>
                <c:pt idx="42">
                  <c:v>05/13/2025</c:v>
                </c:pt>
                <c:pt idx="43">
                  <c:v>05/14/2025</c:v>
                </c:pt>
                <c:pt idx="44">
                  <c:v>05/15/2025</c:v>
                </c:pt>
                <c:pt idx="45">
                  <c:v>05/16/2025</c:v>
                </c:pt>
                <c:pt idx="46">
                  <c:v>05/19/2025</c:v>
                </c:pt>
                <c:pt idx="47">
                  <c:v>05/20/2025</c:v>
                </c:pt>
                <c:pt idx="48">
                  <c:v>05/21/2025</c:v>
                </c:pt>
                <c:pt idx="49">
                  <c:v>05/22/2025</c:v>
                </c:pt>
                <c:pt idx="50">
                  <c:v>05/23/2025</c:v>
                </c:pt>
                <c:pt idx="51">
                  <c:v>05/26/2025</c:v>
                </c:pt>
                <c:pt idx="52">
                  <c:v>05/27/2025</c:v>
                </c:pt>
                <c:pt idx="53">
                  <c:v>05/28/2025</c:v>
                </c:pt>
                <c:pt idx="54">
                  <c:v>05/29/2025</c:v>
                </c:pt>
                <c:pt idx="55">
                  <c:v>05/30/2025</c:v>
                </c:pt>
                <c:pt idx="56">
                  <c:v>06/02/2025</c:v>
                </c:pt>
                <c:pt idx="57">
                  <c:v>06/03/2025</c:v>
                </c:pt>
                <c:pt idx="58">
                  <c:v>06/04/2025</c:v>
                </c:pt>
                <c:pt idx="59">
                  <c:v>06/05/2025</c:v>
                </c:pt>
                <c:pt idx="60">
                  <c:v>06/06/2025</c:v>
                </c:pt>
                <c:pt idx="61">
                  <c:v>06/09/2025</c:v>
                </c:pt>
                <c:pt idx="62">
                  <c:v>06/10/2025</c:v>
                </c:pt>
                <c:pt idx="63">
                  <c:v>06/11/2025</c:v>
                </c:pt>
                <c:pt idx="64">
                  <c:v>06/12/2025</c:v>
                </c:pt>
                <c:pt idx="65">
                  <c:v>06/13/2025</c:v>
                </c:pt>
                <c:pt idx="66">
                  <c:v>06/16/2025</c:v>
                </c:pt>
                <c:pt idx="67">
                  <c:v>06/17/2025</c:v>
                </c:pt>
                <c:pt idx="68">
                  <c:v>06/18/2025</c:v>
                </c:pt>
                <c:pt idx="69">
                  <c:v>06/19/2025</c:v>
                </c:pt>
                <c:pt idx="70">
                  <c:v>06/20/2025</c:v>
                </c:pt>
                <c:pt idx="71">
                  <c:v>06/23/2025</c:v>
                </c:pt>
                <c:pt idx="72">
                  <c:v>06/24/2025</c:v>
                </c:pt>
                <c:pt idx="73">
                  <c:v>06/25/2025</c:v>
                </c:pt>
                <c:pt idx="74">
                  <c:v>06/26/2025</c:v>
                </c:pt>
                <c:pt idx="75">
                  <c:v>06/27/2025</c:v>
                </c:pt>
                <c:pt idx="76">
                  <c:v>06/30/2025</c:v>
                </c:pt>
                <c:pt idx="77">
                  <c:v>07/01/2025</c:v>
                </c:pt>
                <c:pt idx="78">
                  <c:v>07/02/2025</c:v>
                </c:pt>
                <c:pt idx="79">
                  <c:v>07/03/2025</c:v>
                </c:pt>
                <c:pt idx="80">
                  <c:v>07/04/2025</c:v>
                </c:pt>
                <c:pt idx="81">
                  <c:v>07/07/2025</c:v>
                </c:pt>
                <c:pt idx="82">
                  <c:v>07/08/2025</c:v>
                </c:pt>
                <c:pt idx="83">
                  <c:v>07/09/2025</c:v>
                </c:pt>
                <c:pt idx="84">
                  <c:v>07/10/2025</c:v>
                </c:pt>
                <c:pt idx="85">
                  <c:v>07/11/2025</c:v>
                </c:pt>
                <c:pt idx="86">
                  <c:v>07/14/2025</c:v>
                </c:pt>
                <c:pt idx="87">
                  <c:v>07/15/2025</c:v>
                </c:pt>
                <c:pt idx="88">
                  <c:v>07/16/2025</c:v>
                </c:pt>
                <c:pt idx="89">
                  <c:v>07/17/2025</c:v>
                </c:pt>
                <c:pt idx="90">
                  <c:v>07/18/2025</c:v>
                </c:pt>
                <c:pt idx="91">
                  <c:v>07/21/2025</c:v>
                </c:pt>
                <c:pt idx="92">
                  <c:v>07/22/2025</c:v>
                </c:pt>
                <c:pt idx="93">
                  <c:v>07/23/2025</c:v>
                </c:pt>
                <c:pt idx="94">
                  <c:v>07/24/2025</c:v>
                </c:pt>
                <c:pt idx="95">
                  <c:v>07/25/2025</c:v>
                </c:pt>
                <c:pt idx="96">
                  <c:v>07/28/2025</c:v>
                </c:pt>
                <c:pt idx="97">
                  <c:v>07/29/2025</c:v>
                </c:pt>
                <c:pt idx="98">
                  <c:v>07/30/2025</c:v>
                </c:pt>
                <c:pt idx="99">
                  <c:v>07/31/2025</c:v>
                </c:pt>
                <c:pt idx="100">
                  <c:v>08/01/2025</c:v>
                </c:pt>
                <c:pt idx="101">
                  <c:v>08/04/2025</c:v>
                </c:pt>
                <c:pt idx="102">
                  <c:v>08/05/2025</c:v>
                </c:pt>
                <c:pt idx="103">
                  <c:v>08/06/2025</c:v>
                </c:pt>
                <c:pt idx="104">
                  <c:v>08/07/2025</c:v>
                </c:pt>
                <c:pt idx="105">
                  <c:v>08/08/2025</c:v>
                </c:pt>
                <c:pt idx="106">
                  <c:v>08/11/2025</c:v>
                </c:pt>
                <c:pt idx="107">
                  <c:v>08/12/2025</c:v>
                </c:pt>
                <c:pt idx="108">
                  <c:v>08/13/2025</c:v>
                </c:pt>
                <c:pt idx="109">
                  <c:v>08/14/2025</c:v>
                </c:pt>
                <c:pt idx="110">
                  <c:v>08/15/2025</c:v>
                </c:pt>
                <c:pt idx="111">
                  <c:v>08/18/2025</c:v>
                </c:pt>
                <c:pt idx="112">
                  <c:v>08/19/2025</c:v>
                </c:pt>
                <c:pt idx="113">
                  <c:v>08/20/2025</c:v>
                </c:pt>
                <c:pt idx="114">
                  <c:v>08/21/2025</c:v>
                </c:pt>
                <c:pt idx="115">
                  <c:v>08/22/2025</c:v>
                </c:pt>
                <c:pt idx="116">
                  <c:v>08/25/2025</c:v>
                </c:pt>
                <c:pt idx="117">
                  <c:v>08/26/2025</c:v>
                </c:pt>
                <c:pt idx="118">
                  <c:v>08/27/2025</c:v>
                </c:pt>
                <c:pt idx="119">
                  <c:v>08/28/2025</c:v>
                </c:pt>
                <c:pt idx="120">
                  <c:v>08/29/2025</c:v>
                </c:pt>
                <c:pt idx="121">
                  <c:v>09/01/2025</c:v>
                </c:pt>
                <c:pt idx="122">
                  <c:v>09/02/2025</c:v>
                </c:pt>
                <c:pt idx="123">
                  <c:v>09/03/2025</c:v>
                </c:pt>
                <c:pt idx="124">
                  <c:v>09/04/2025</c:v>
                </c:pt>
                <c:pt idx="125">
                  <c:v>09/05/2025</c:v>
                </c:pt>
                <c:pt idx="126">
                  <c:v>09/08/2025</c:v>
                </c:pt>
                <c:pt idx="127">
                  <c:v>09/09/2025</c:v>
                </c:pt>
                <c:pt idx="128">
                  <c:v>09/10/2025</c:v>
                </c:pt>
                <c:pt idx="129">
                  <c:v>09/11/2025</c:v>
                </c:pt>
                <c:pt idx="130">
                  <c:v>09/12/2025</c:v>
                </c:pt>
                <c:pt idx="131">
                  <c:v>09/15/2025</c:v>
                </c:pt>
                <c:pt idx="132">
                  <c:v>09/16/2025</c:v>
                </c:pt>
                <c:pt idx="133">
                  <c:v>09/17/2025</c:v>
                </c:pt>
                <c:pt idx="134">
                  <c:v>09/18/2025</c:v>
                </c:pt>
                <c:pt idx="135">
                  <c:v>09/19/2025</c:v>
                </c:pt>
                <c:pt idx="136">
                  <c:v>09/22/2025</c:v>
                </c:pt>
                <c:pt idx="137">
                  <c:v>09/23/2025</c:v>
                </c:pt>
                <c:pt idx="138">
                  <c:v>09/24/2025</c:v>
                </c:pt>
                <c:pt idx="139">
                  <c:v>09/25/2025</c:v>
                </c:pt>
                <c:pt idx="140">
                  <c:v>09/26/2025</c:v>
                </c:pt>
                <c:pt idx="141">
                  <c:v>09/29/2025</c:v>
                </c:pt>
                <c:pt idx="142">
                  <c:v>09/30/2025</c:v>
                </c:pt>
                <c:pt idx="143">
                  <c:v>10/01/2025</c:v>
                </c:pt>
                <c:pt idx="144">
                  <c:v>10/02/2025</c:v>
                </c:pt>
                <c:pt idx="145">
                  <c:v>10/03/2025</c:v>
                </c:pt>
                <c:pt idx="146">
                  <c:v>10/06/2025</c:v>
                </c:pt>
                <c:pt idx="147">
                  <c:v>10/07/2025</c:v>
                </c:pt>
                <c:pt idx="148">
                  <c:v>10/08/2025</c:v>
                </c:pt>
                <c:pt idx="149">
                  <c:v>10/09/2025</c:v>
                </c:pt>
                <c:pt idx="150">
                  <c:v>10/10/2025</c:v>
                </c:pt>
                <c:pt idx="151">
                  <c:v>10/13/2025</c:v>
                </c:pt>
                <c:pt idx="152">
                  <c:v>10/14/2025</c:v>
                </c:pt>
                <c:pt idx="153">
                  <c:v>10/15/2025</c:v>
                </c:pt>
                <c:pt idx="154">
                  <c:v>10/16/2025</c:v>
                </c:pt>
                <c:pt idx="155">
                  <c:v>10/17/2025</c:v>
                </c:pt>
                <c:pt idx="156">
                  <c:v>10/20/2025</c:v>
                </c:pt>
                <c:pt idx="157">
                  <c:v>10/21/2025</c:v>
                </c:pt>
                <c:pt idx="158">
                  <c:v>10/22/2025</c:v>
                </c:pt>
                <c:pt idx="159">
                  <c:v>10/23/2025</c:v>
                </c:pt>
                <c:pt idx="160">
                  <c:v>10/24/2025</c:v>
                </c:pt>
                <c:pt idx="161">
                  <c:v>10/27/2025</c:v>
                </c:pt>
                <c:pt idx="162">
                  <c:v>10/28/2025</c:v>
                </c:pt>
                <c:pt idx="163">
                  <c:v>10/29/2025</c:v>
                </c:pt>
                <c:pt idx="164">
                  <c:v>10/30/2025</c:v>
                </c:pt>
                <c:pt idx="165">
                  <c:v>10/31/2025</c:v>
                </c:pt>
                <c:pt idx="166">
                  <c:v>11/03/2025</c:v>
                </c:pt>
                <c:pt idx="167">
                  <c:v>11/04/2025</c:v>
                </c:pt>
                <c:pt idx="168">
                  <c:v>11/05/2025</c:v>
                </c:pt>
                <c:pt idx="169">
                  <c:v>11/06/2025</c:v>
                </c:pt>
                <c:pt idx="170">
                  <c:v>11/07/2025</c:v>
                </c:pt>
                <c:pt idx="171">
                  <c:v>11/10/2025</c:v>
                </c:pt>
                <c:pt idx="172">
                  <c:v>11/11/2025</c:v>
                </c:pt>
                <c:pt idx="173">
                  <c:v>11/12/2025</c:v>
                </c:pt>
                <c:pt idx="174">
                  <c:v>11/13/2025</c:v>
                </c:pt>
                <c:pt idx="175">
                  <c:v>11/14/2025</c:v>
                </c:pt>
                <c:pt idx="176">
                  <c:v>11/17/2025</c:v>
                </c:pt>
                <c:pt idx="177">
                  <c:v>11/18/2025</c:v>
                </c:pt>
                <c:pt idx="178">
                  <c:v>11/19/2025</c:v>
                </c:pt>
                <c:pt idx="179">
                  <c:v>11/20/2025</c:v>
                </c:pt>
                <c:pt idx="180">
                  <c:v>11/21/2025</c:v>
                </c:pt>
                <c:pt idx="181">
                  <c:v>11/24/2025</c:v>
                </c:pt>
                <c:pt idx="182">
                  <c:v>11/25/2025</c:v>
                </c:pt>
                <c:pt idx="183">
                  <c:v>11/26/2025</c:v>
                </c:pt>
                <c:pt idx="184">
                  <c:v>11/27/2025</c:v>
                </c:pt>
                <c:pt idx="185">
                  <c:v>11/28/2025</c:v>
                </c:pt>
                <c:pt idx="186">
                  <c:v>12/01/2025</c:v>
                </c:pt>
                <c:pt idx="187">
                  <c:v>12/02/2025</c:v>
                </c:pt>
                <c:pt idx="188">
                  <c:v>12/03/2025</c:v>
                </c:pt>
                <c:pt idx="189">
                  <c:v>12/04/2025</c:v>
                </c:pt>
                <c:pt idx="190">
                  <c:v>12/05/2025</c:v>
                </c:pt>
                <c:pt idx="191">
                  <c:v>12/08/2025</c:v>
                </c:pt>
                <c:pt idx="192">
                  <c:v>12/09/2025</c:v>
                </c:pt>
                <c:pt idx="193">
                  <c:v>12/10/2025</c:v>
                </c:pt>
                <c:pt idx="194">
                  <c:v>12/11/2025</c:v>
                </c:pt>
                <c:pt idx="195">
                  <c:v>12/12/2025</c:v>
                </c:pt>
                <c:pt idx="196">
                  <c:v>12/15/2025</c:v>
                </c:pt>
                <c:pt idx="197">
                  <c:v>12/16/2025</c:v>
                </c:pt>
                <c:pt idx="198">
                  <c:v>12/17/2025</c:v>
                </c:pt>
                <c:pt idx="199">
                  <c:v>12/18/2025</c:v>
                </c:pt>
                <c:pt idx="200">
                  <c:v>12/19/2025</c:v>
                </c:pt>
                <c:pt idx="201">
                  <c:v>12/22/2025</c:v>
                </c:pt>
                <c:pt idx="202">
                  <c:v>12/23/2025</c:v>
                </c:pt>
                <c:pt idx="203">
                  <c:v>12/24/2025</c:v>
                </c:pt>
                <c:pt idx="204">
                  <c:v>12/25/2025</c:v>
                </c:pt>
                <c:pt idx="205">
                  <c:v>12/26/2025</c:v>
                </c:pt>
                <c:pt idx="206">
                  <c:v>12/29/2025</c:v>
                </c:pt>
                <c:pt idx="207">
                  <c:v>12/30/2025</c:v>
                </c:pt>
                <c:pt idx="208">
                  <c:v>12/31/2025</c:v>
                </c:pt>
              </c:strCache>
              <c:extLst/>
            </c:strRef>
          </c:cat>
          <c:val>
            <c:numRef>
              <c:f>'Bơm hút ròng'!$AB$56:$IB$56</c:f>
              <c:numCache>
                <c:formatCode>#,##0</c:formatCode>
                <c:ptCount val="209"/>
                <c:pt idx="0">
                  <c:v>12307.07</c:v>
                </c:pt>
                <c:pt idx="1">
                  <c:v>19720.63</c:v>
                </c:pt>
                <c:pt idx="2">
                  <c:v>14657.39</c:v>
                </c:pt>
                <c:pt idx="3">
                  <c:v>1844.6</c:v>
                </c:pt>
                <c:pt idx="4">
                  <c:v>7384.93</c:v>
                </c:pt>
                <c:pt idx="5">
                  <c:v>27235.1</c:v>
                </c:pt>
                <c:pt idx="6">
                  <c:v>18792.64</c:v>
                </c:pt>
                <c:pt idx="7">
                  <c:v>17148.89</c:v>
                </c:pt>
                <c:pt idx="8">
                  <c:v>8521.65</c:v>
                </c:pt>
                <c:pt idx="9">
                  <c:v>4042.57</c:v>
                </c:pt>
                <c:pt idx="10">
                  <c:v>4589.1000000000004</c:v>
                </c:pt>
                <c:pt idx="11">
                  <c:v>30048.34</c:v>
                </c:pt>
                <c:pt idx="12">
                  <c:v>18640.77</c:v>
                </c:pt>
                <c:pt idx="13">
                  <c:v>1383.52</c:v>
                </c:pt>
                <c:pt idx="14">
                  <c:v>1741.56</c:v>
                </c:pt>
                <c:pt idx="15">
                  <c:v>12387.47</c:v>
                </c:pt>
                <c:pt idx="16">
                  <c:v>0</c:v>
                </c:pt>
                <c:pt idx="17">
                  <c:v>33816.39</c:v>
                </c:pt>
                <c:pt idx="18">
                  <c:v>12970.75</c:v>
                </c:pt>
                <c:pt idx="19">
                  <c:v>8327.68</c:v>
                </c:pt>
                <c:pt idx="20">
                  <c:v>18939.2</c:v>
                </c:pt>
                <c:pt idx="21">
                  <c:v>17301.95</c:v>
                </c:pt>
                <c:pt idx="22">
                  <c:v>14519.18</c:v>
                </c:pt>
                <c:pt idx="23">
                  <c:v>7896.16</c:v>
                </c:pt>
                <c:pt idx="24">
                  <c:v>7977.52</c:v>
                </c:pt>
                <c:pt idx="25">
                  <c:v>15984.02</c:v>
                </c:pt>
                <c:pt idx="26">
                  <c:v>20437.16</c:v>
                </c:pt>
                <c:pt idx="27">
                  <c:v>7005.36</c:v>
                </c:pt>
                <c:pt idx="28">
                  <c:v>7542.05</c:v>
                </c:pt>
                <c:pt idx="29">
                  <c:v>6114.01</c:v>
                </c:pt>
                <c:pt idx="30">
                  <c:v>1361.85</c:v>
                </c:pt>
                <c:pt idx="31">
                  <c:v>3300.32</c:v>
                </c:pt>
                <c:pt idx="32">
                  <c:v>2619.37</c:v>
                </c:pt>
                <c:pt idx="33">
                  <c:v>0</c:v>
                </c:pt>
                <c:pt idx="34">
                  <c:v>0</c:v>
                </c:pt>
                <c:pt idx="35">
                  <c:v>0</c:v>
                </c:pt>
                <c:pt idx="36">
                  <c:v>18563.98</c:v>
                </c:pt>
                <c:pt idx="37">
                  <c:v>2413.94</c:v>
                </c:pt>
                <c:pt idx="38">
                  <c:v>3018.46</c:v>
                </c:pt>
                <c:pt idx="39">
                  <c:v>4537.3999999999996</c:v>
                </c:pt>
                <c:pt idx="40">
                  <c:v>8760.56</c:v>
                </c:pt>
                <c:pt idx="41">
                  <c:v>7552.19</c:v>
                </c:pt>
                <c:pt idx="42">
                  <c:v>5055.96</c:v>
                </c:pt>
                <c:pt idx="43">
                  <c:v>2387.62</c:v>
                </c:pt>
                <c:pt idx="44">
                  <c:v>3038.01</c:v>
                </c:pt>
                <c:pt idx="45">
                  <c:v>363.48</c:v>
                </c:pt>
                <c:pt idx="46">
                  <c:v>8647.35</c:v>
                </c:pt>
                <c:pt idx="47">
                  <c:v>4298.8100000000004</c:v>
                </c:pt>
                <c:pt idx="48">
                  <c:v>3761.86</c:v>
                </c:pt>
                <c:pt idx="49">
                  <c:v>6900.95</c:v>
                </c:pt>
                <c:pt idx="50">
                  <c:v>1344.85</c:v>
                </c:pt>
                <c:pt idx="51">
                  <c:v>7730.86</c:v>
                </c:pt>
                <c:pt idx="52">
                  <c:v>6273.68</c:v>
                </c:pt>
                <c:pt idx="53">
                  <c:v>3858.42</c:v>
                </c:pt>
                <c:pt idx="54">
                  <c:v>407.48</c:v>
                </c:pt>
                <c:pt idx="55">
                  <c:v>1248.24</c:v>
                </c:pt>
                <c:pt idx="56">
                  <c:v>2470.81</c:v>
                </c:pt>
                <c:pt idx="57">
                  <c:v>3152.4</c:v>
                </c:pt>
                <c:pt idx="58">
                  <c:v>0</c:v>
                </c:pt>
                <c:pt idx="59">
                  <c:v>707.41</c:v>
                </c:pt>
                <c:pt idx="60">
                  <c:v>0</c:v>
                </c:pt>
                <c:pt idx="61">
                  <c:v>491.65</c:v>
                </c:pt>
                <c:pt idx="62">
                  <c:v>0</c:v>
                </c:pt>
                <c:pt idx="63">
                  <c:v>4317.4340000000002</c:v>
                </c:pt>
                <c:pt idx="64">
                  <c:v>5073.74</c:v>
                </c:pt>
                <c:pt idx="65">
                  <c:v>0</c:v>
                </c:pt>
                <c:pt idx="66">
                  <c:v>0</c:v>
                </c:pt>
                <c:pt idx="67">
                  <c:v>0</c:v>
                </c:pt>
                <c:pt idx="68">
                  <c:v>485.31</c:v>
                </c:pt>
                <c:pt idx="69">
                  <c:v>0</c:v>
                </c:pt>
                <c:pt idx="70">
                  <c:v>0</c:v>
                </c:pt>
                <c:pt idx="71">
                  <c:v>0</c:v>
                </c:pt>
                <c:pt idx="72">
                  <c:v>1508.63</c:v>
                </c:pt>
                <c:pt idx="73">
                  <c:v>7875.2</c:v>
                </c:pt>
                <c:pt idx="74">
                  <c:v>20442.060000000001</c:v>
                </c:pt>
                <c:pt idx="75">
                  <c:v>40365.040000000001</c:v>
                </c:pt>
                <c:pt idx="76">
                  <c:v>52904.4</c:v>
                </c:pt>
                <c:pt idx="77">
                  <c:v>4201.46</c:v>
                </c:pt>
                <c:pt idx="78">
                  <c:v>0</c:v>
                </c:pt>
                <c:pt idx="79">
                  <c:v>195.77</c:v>
                </c:pt>
                <c:pt idx="80">
                  <c:v>5122.5600000000004</c:v>
                </c:pt>
                <c:pt idx="81">
                  <c:v>9000</c:v>
                </c:pt>
                <c:pt idx="82">
                  <c:v>16509.599999999999</c:v>
                </c:pt>
                <c:pt idx="83">
                  <c:v>18932.849999999999</c:v>
                </c:pt>
                <c:pt idx="84">
                  <c:v>15209.62</c:v>
                </c:pt>
                <c:pt idx="85">
                  <c:v>11444.18</c:v>
                </c:pt>
                <c:pt idx="86">
                  <c:v>17160.37</c:v>
                </c:pt>
                <c:pt idx="87">
                  <c:v>35977.94</c:v>
                </c:pt>
                <c:pt idx="88">
                  <c:v>30000</c:v>
                </c:pt>
                <c:pt idx="89">
                  <c:v>24775.63</c:v>
                </c:pt>
                <c:pt idx="90">
                  <c:v>26315.62</c:v>
                </c:pt>
                <c:pt idx="91">
                  <c:v>20364.330000000002</c:v>
                </c:pt>
                <c:pt idx="92">
                  <c:v>35918.43</c:v>
                </c:pt>
                <c:pt idx="93">
                  <c:v>38713.629999999997</c:v>
                </c:pt>
                <c:pt idx="94">
                  <c:v>47176.06</c:v>
                </c:pt>
                <c:pt idx="95">
                  <c:v>31528.76</c:v>
                </c:pt>
                <c:pt idx="96">
                  <c:v>18378</c:v>
                </c:pt>
                <c:pt idx="97">
                  <c:v>10149.280000000001</c:v>
                </c:pt>
                <c:pt idx="98">
                  <c:v>1493.85</c:v>
                </c:pt>
                <c:pt idx="99">
                  <c:v>7835.26</c:v>
                </c:pt>
                <c:pt idx="100">
                  <c:v>30976.44</c:v>
                </c:pt>
                <c:pt idx="101">
                  <c:v>25578.560000000001</c:v>
                </c:pt>
                <c:pt idx="102">
                  <c:v>19996.919999999998</c:v>
                </c:pt>
                <c:pt idx="103">
                  <c:v>28522.880000000001</c:v>
                </c:pt>
                <c:pt idx="104">
                  <c:v>26111.72</c:v>
                </c:pt>
                <c:pt idx="105">
                  <c:v>25269.64</c:v>
                </c:pt>
                <c:pt idx="106">
                  <c:v>26476.19</c:v>
                </c:pt>
                <c:pt idx="107">
                  <c:v>8765.39</c:v>
                </c:pt>
                <c:pt idx="108">
                  <c:v>876.77</c:v>
                </c:pt>
                <c:pt idx="109">
                  <c:v>5041.49</c:v>
                </c:pt>
                <c:pt idx="110">
                  <c:v>18316.98</c:v>
                </c:pt>
                <c:pt idx="111">
                  <c:v>5119.97</c:v>
                </c:pt>
                <c:pt idx="112">
                  <c:v>11048.11</c:v>
                </c:pt>
                <c:pt idx="113">
                  <c:v>5911.7</c:v>
                </c:pt>
                <c:pt idx="114">
                  <c:v>28070.28</c:v>
                </c:pt>
                <c:pt idx="115">
                  <c:v>53294.54</c:v>
                </c:pt>
                <c:pt idx="116">
                  <c:v>32615.18</c:v>
                </c:pt>
                <c:pt idx="117">
                  <c:v>3779.89</c:v>
                </c:pt>
                <c:pt idx="118">
                  <c:v>0</c:v>
                </c:pt>
                <c:pt idx="119">
                  <c:v>0</c:v>
                </c:pt>
                <c:pt idx="120">
                  <c:v>5156.9399999999996</c:v>
                </c:pt>
                <c:pt idx="121">
                  <c:v>0</c:v>
                </c:pt>
                <c:pt idx="122">
                  <c:v>0</c:v>
                </c:pt>
                <c:pt idx="123">
                  <c:v>28328.11</c:v>
                </c:pt>
                <c:pt idx="124">
                  <c:v>14101</c:v>
                </c:pt>
                <c:pt idx="125">
                  <c:v>7000</c:v>
                </c:pt>
                <c:pt idx="126">
                  <c:v>36076.120000000003</c:v>
                </c:pt>
                <c:pt idx="127">
                  <c:v>6000</c:v>
                </c:pt>
                <c:pt idx="128">
                  <c:v>3984.7</c:v>
                </c:pt>
                <c:pt idx="129">
                  <c:v>4093.62</c:v>
                </c:pt>
                <c:pt idx="130">
                  <c:v>13847.88</c:v>
                </c:pt>
                <c:pt idx="131">
                  <c:v>18435.27</c:v>
                </c:pt>
                <c:pt idx="132">
                  <c:v>17953.52</c:v>
                </c:pt>
                <c:pt idx="133">
                  <c:v>8003.47</c:v>
                </c:pt>
                <c:pt idx="134">
                  <c:v>4367.22</c:v>
                </c:pt>
                <c:pt idx="135">
                  <c:v>3340</c:v>
                </c:pt>
                <c:pt idx="136">
                  <c:v>3997.89</c:v>
                </c:pt>
                <c:pt idx="137">
                  <c:v>12000</c:v>
                </c:pt>
                <c:pt idx="138">
                  <c:v>19000</c:v>
                </c:pt>
                <c:pt idx="139">
                  <c:v>27813.15</c:v>
                </c:pt>
                <c:pt idx="140">
                  <c:v>17000</c:v>
                </c:pt>
                <c:pt idx="141">
                  <c:v>13998.54</c:v>
                </c:pt>
                <c:pt idx="142">
                  <c:v>17963.22</c:v>
                </c:pt>
                <c:pt idx="143">
                  <c:v>10238.459999999999</c:v>
                </c:pt>
                <c:pt idx="144">
                  <c:v>6657.54</c:v>
                </c:pt>
                <c:pt idx="145">
                  <c:v>123.77</c:v>
                </c:pt>
                <c:pt idx="146">
                  <c:v>7000</c:v>
                </c:pt>
                <c:pt idx="147">
                  <c:v>17000</c:v>
                </c:pt>
                <c:pt idx="148">
                  <c:v>13000</c:v>
                </c:pt>
                <c:pt idx="149">
                  <c:v>12045.94</c:v>
                </c:pt>
                <c:pt idx="150">
                  <c:v>254.8</c:v>
                </c:pt>
                <c:pt idx="151">
                  <c:v>10000</c:v>
                </c:pt>
                <c:pt idx="152">
                  <c:v>7000</c:v>
                </c:pt>
                <c:pt idx="153">
                  <c:v>13000</c:v>
                </c:pt>
                <c:pt idx="154">
                  <c:v>20000</c:v>
                </c:pt>
                <c:pt idx="155">
                  <c:v>10000</c:v>
                </c:pt>
                <c:pt idx="156">
                  <c:v>6999.23</c:v>
                </c:pt>
                <c:pt idx="157">
                  <c:v>20000</c:v>
                </c:pt>
                <c:pt idx="158">
                  <c:v>55000</c:v>
                </c:pt>
                <c:pt idx="159">
                  <c:v>15000</c:v>
                </c:pt>
                <c:pt idx="160">
                  <c:v>22000</c:v>
                </c:pt>
                <c:pt idx="161">
                  <c:v>17529.41</c:v>
                </c:pt>
                <c:pt idx="162">
                  <c:v>16000</c:v>
                </c:pt>
                <c:pt idx="163">
                  <c:v>433.24</c:v>
                </c:pt>
                <c:pt idx="164">
                  <c:v>1998.88</c:v>
                </c:pt>
                <c:pt idx="165">
                  <c:v>2547.75</c:v>
                </c:pt>
                <c:pt idx="166">
                  <c:v>0</c:v>
                </c:pt>
                <c:pt idx="167">
                  <c:v>21000</c:v>
                </c:pt>
                <c:pt idx="168">
                  <c:v>38912.29</c:v>
                </c:pt>
                <c:pt idx="169">
                  <c:v>23978.93</c:v>
                </c:pt>
                <c:pt idx="170">
                  <c:v>17776.41</c:v>
                </c:pt>
                <c:pt idx="171">
                  <c:v>12934.8</c:v>
                </c:pt>
                <c:pt idx="172">
                  <c:v>21633.87</c:v>
                </c:pt>
                <c:pt idx="173">
                  <c:v>6778.26</c:v>
                </c:pt>
                <c:pt idx="174">
                  <c:v>9560.44</c:v>
                </c:pt>
                <c:pt idx="175">
                  <c:v>3679.79</c:v>
                </c:pt>
                <c:pt idx="176">
                  <c:v>10951.25</c:v>
                </c:pt>
                <c:pt idx="177">
                  <c:v>5493.05</c:v>
                </c:pt>
                <c:pt idx="178">
                  <c:v>4000</c:v>
                </c:pt>
                <c:pt idx="179">
                  <c:v>8000</c:v>
                </c:pt>
                <c:pt idx="180">
                  <c:v>33000</c:v>
                </c:pt>
                <c:pt idx="181">
                  <c:v>50358.35</c:v>
                </c:pt>
                <c:pt idx="182">
                  <c:v>42818.29</c:v>
                </c:pt>
                <c:pt idx="183">
                  <c:v>5239.58</c:v>
                </c:pt>
                <c:pt idx="184">
                  <c:v>10314.08</c:v>
                </c:pt>
                <c:pt idx="185">
                  <c:v>11873.95</c:v>
                </c:pt>
                <c:pt idx="186">
                  <c:v>37709.43</c:v>
                </c:pt>
                <c:pt idx="187">
                  <c:v>28147.19</c:v>
                </c:pt>
                <c:pt idx="188">
                  <c:v>17813.689999999999</c:v>
                </c:pt>
                <c:pt idx="189">
                  <c:v>17488.04</c:v>
                </c:pt>
                <c:pt idx="190">
                  <c:v>14601.56</c:v>
                </c:pt>
                <c:pt idx="191">
                  <c:v>18316.04</c:v>
                </c:pt>
                <c:pt idx="192">
                  <c:v>21865.53</c:v>
                </c:pt>
                <c:pt idx="193">
                  <c:v>4487.34</c:v>
                </c:pt>
                <c:pt idx="194">
                  <c:v>23222.33</c:v>
                </c:pt>
                <c:pt idx="195">
                  <c:v>11898.67</c:v>
                </c:pt>
                <c:pt idx="196">
                  <c:v>10712.1</c:v>
                </c:pt>
                <c:pt idx="197">
                  <c:v>4310.84</c:v>
                </c:pt>
                <c:pt idx="198">
                  <c:v>0</c:v>
                </c:pt>
                <c:pt idx="199">
                  <c:v>10000</c:v>
                </c:pt>
                <c:pt idx="200">
                  <c:v>36006.21</c:v>
                </c:pt>
                <c:pt idx="201">
                  <c:v>19297.830000000002</c:v>
                </c:pt>
                <c:pt idx="202">
                  <c:v>19158.91</c:v>
                </c:pt>
                <c:pt idx="203">
                  <c:v>23616.49</c:v>
                </c:pt>
                <c:pt idx="204">
                  <c:v>1083.0999999999999</c:v>
                </c:pt>
                <c:pt idx="205">
                  <c:v>1948.45</c:v>
                </c:pt>
                <c:pt idx="206">
                  <c:v>9966.8700000000008</c:v>
                </c:pt>
                <c:pt idx="207">
                  <c:v>11799</c:v>
                </c:pt>
                <c:pt idx="208">
                  <c:v>26351.27</c:v>
                </c:pt>
              </c:numCache>
              <c:extLst/>
            </c:numRef>
          </c:val>
          <c:extLst>
            <c:ext xmlns:c16="http://schemas.microsoft.com/office/drawing/2014/chart" uri="{C3380CC4-5D6E-409C-BE32-E72D297353CC}">
              <c16:uniqueId val="{00000001-63E7-4D6D-B038-184A4E21E715}"/>
            </c:ext>
          </c:extLst>
        </c:ser>
        <c:dLbls>
          <c:showLegendKey val="0"/>
          <c:showVal val="0"/>
          <c:showCatName val="0"/>
          <c:showSerName val="0"/>
          <c:showPercent val="0"/>
          <c:showBubbleSize val="0"/>
        </c:dLbls>
        <c:gapWidth val="150"/>
        <c:axId val="1587784464"/>
        <c:axId val="1587771952"/>
      </c:barChart>
      <c:lineChart>
        <c:grouping val="standard"/>
        <c:varyColors val="0"/>
        <c:dLbls>
          <c:showLegendKey val="0"/>
          <c:showVal val="0"/>
          <c:showCatName val="0"/>
          <c:showSerName val="0"/>
          <c:showPercent val="0"/>
          <c:showBubbleSize val="0"/>
        </c:dLbls>
        <c:marker val="1"/>
        <c:smooth val="0"/>
        <c:axId val="1587773584"/>
        <c:axId val="1587771408"/>
        <c:extLst>
          <c:ext xmlns:c15="http://schemas.microsoft.com/office/drawing/2012/chart" uri="{02D57815-91ED-43cb-92C2-25804820EDAC}">
            <c15:filteredLineSeries>
              <c15:ser>
                <c:idx val="2"/>
                <c:order val="2"/>
                <c:tx>
                  <c:strRef>
                    <c:extLst>
                      <c:ext uri="{02D57815-91ED-43cb-92C2-25804820EDAC}">
                        <c15:formulaRef>
                          <c15:sqref>'Bơm hút ròng'!$A$57</c15:sqref>
                        </c15:formulaRef>
                      </c:ext>
                    </c:extLst>
                    <c:strCache>
                      <c:ptCount val="1"/>
                      <c:pt idx="0">
                        <c:v>Bơm hút ròng</c:v>
                      </c:pt>
                    </c:strCache>
                  </c:strRef>
                </c:tx>
                <c:spPr>
                  <a:ln w="28575" cap="rnd">
                    <a:solidFill>
                      <a:srgbClr val="9F9FFF"/>
                    </a:solidFill>
                    <a:round/>
                  </a:ln>
                  <a:effectLst/>
                </c:spPr>
                <c:marker>
                  <c:symbol val="none"/>
                </c:marker>
                <c:cat>
                  <c:strRef>
                    <c:extLst>
                      <c:ext uri="{02D57815-91ED-43cb-92C2-25804820EDAC}">
                        <c15:formulaRef>
                          <c15:sqref>'Bơm hút ròng'!$AB$54:$IG$54</c15:sqref>
                        </c15:formulaRef>
                      </c:ext>
                    </c:extLst>
                    <c:strCache>
                      <c:ptCount val="214"/>
                      <c:pt idx="0">
                        <c:v>03/14/2025</c:v>
                      </c:pt>
                      <c:pt idx="1">
                        <c:v>03/17/2025</c:v>
                      </c:pt>
                      <c:pt idx="2">
                        <c:v>03/18/2025</c:v>
                      </c:pt>
                      <c:pt idx="3">
                        <c:v>03/19/2025</c:v>
                      </c:pt>
                      <c:pt idx="4">
                        <c:v>03/20/2025</c:v>
                      </c:pt>
                      <c:pt idx="5">
                        <c:v>03/21/2025</c:v>
                      </c:pt>
                      <c:pt idx="6">
                        <c:v>03/24/2025</c:v>
                      </c:pt>
                      <c:pt idx="7">
                        <c:v>03/25/2025</c:v>
                      </c:pt>
                      <c:pt idx="8">
                        <c:v>03/26/2025</c:v>
                      </c:pt>
                      <c:pt idx="9">
                        <c:v>03/27/2025</c:v>
                      </c:pt>
                      <c:pt idx="10">
                        <c:v>03/28/2025</c:v>
                      </c:pt>
                      <c:pt idx="11">
                        <c:v>03/31/2025</c:v>
                      </c:pt>
                      <c:pt idx="12">
                        <c:v>04/01/2025</c:v>
                      </c:pt>
                      <c:pt idx="13">
                        <c:v>04/02/2025</c:v>
                      </c:pt>
                      <c:pt idx="14">
                        <c:v>04/03/2025</c:v>
                      </c:pt>
                      <c:pt idx="15">
                        <c:v>04/04/2025</c:v>
                      </c:pt>
                      <c:pt idx="16">
                        <c:v>04/07/2025</c:v>
                      </c:pt>
                      <c:pt idx="17">
                        <c:v>04/08/2025</c:v>
                      </c:pt>
                      <c:pt idx="18">
                        <c:v>04/09/2025</c:v>
                      </c:pt>
                      <c:pt idx="19">
                        <c:v>04/10/2025</c:v>
                      </c:pt>
                      <c:pt idx="20">
                        <c:v>04/11/2025</c:v>
                      </c:pt>
                      <c:pt idx="21">
                        <c:v>04/14/2025</c:v>
                      </c:pt>
                      <c:pt idx="22">
                        <c:v>04/15/2025</c:v>
                      </c:pt>
                      <c:pt idx="23">
                        <c:v>04/16/2025</c:v>
                      </c:pt>
                      <c:pt idx="24">
                        <c:v>04/17/2025</c:v>
                      </c:pt>
                      <c:pt idx="25">
                        <c:v>04/18/2025</c:v>
                      </c:pt>
                      <c:pt idx="26">
                        <c:v>04/21/2025</c:v>
                      </c:pt>
                      <c:pt idx="27">
                        <c:v>04/22/2025</c:v>
                      </c:pt>
                      <c:pt idx="28">
                        <c:v>04/23/2025</c:v>
                      </c:pt>
                      <c:pt idx="29">
                        <c:v>04/24/2025</c:v>
                      </c:pt>
                      <c:pt idx="30">
                        <c:v>04/25/2025</c:v>
                      </c:pt>
                      <c:pt idx="31">
                        <c:v>04/28/2025</c:v>
                      </c:pt>
                      <c:pt idx="32">
                        <c:v>04/29/2025</c:v>
                      </c:pt>
                      <c:pt idx="33">
                        <c:v>04/30/2025</c:v>
                      </c:pt>
                      <c:pt idx="34">
                        <c:v>05/01/2025</c:v>
                      </c:pt>
                      <c:pt idx="35">
                        <c:v>05/02/2025</c:v>
                      </c:pt>
                      <c:pt idx="36">
                        <c:v>05/05/2025</c:v>
                      </c:pt>
                      <c:pt idx="37">
                        <c:v>05/06/2025</c:v>
                      </c:pt>
                      <c:pt idx="38">
                        <c:v>05/07/2025</c:v>
                      </c:pt>
                      <c:pt idx="39">
                        <c:v>05/08/2025</c:v>
                      </c:pt>
                      <c:pt idx="40">
                        <c:v>05/09/2025</c:v>
                      </c:pt>
                      <c:pt idx="41">
                        <c:v>05/12/2025</c:v>
                      </c:pt>
                      <c:pt idx="42">
                        <c:v>05/13/2025</c:v>
                      </c:pt>
                      <c:pt idx="43">
                        <c:v>05/14/2025</c:v>
                      </c:pt>
                      <c:pt idx="44">
                        <c:v>05/15/2025</c:v>
                      </c:pt>
                      <c:pt idx="45">
                        <c:v>05/16/2025</c:v>
                      </c:pt>
                      <c:pt idx="46">
                        <c:v>05/19/2025</c:v>
                      </c:pt>
                      <c:pt idx="47">
                        <c:v>05/20/2025</c:v>
                      </c:pt>
                      <c:pt idx="48">
                        <c:v>05/21/2025</c:v>
                      </c:pt>
                      <c:pt idx="49">
                        <c:v>05/22/2025</c:v>
                      </c:pt>
                      <c:pt idx="50">
                        <c:v>05/23/2025</c:v>
                      </c:pt>
                      <c:pt idx="51">
                        <c:v>05/26/2025</c:v>
                      </c:pt>
                      <c:pt idx="52">
                        <c:v>05/27/2025</c:v>
                      </c:pt>
                      <c:pt idx="53">
                        <c:v>05/28/2025</c:v>
                      </c:pt>
                      <c:pt idx="54">
                        <c:v>05/29/2025</c:v>
                      </c:pt>
                      <c:pt idx="55">
                        <c:v>05/30/2025</c:v>
                      </c:pt>
                      <c:pt idx="56">
                        <c:v>06/02/2025</c:v>
                      </c:pt>
                      <c:pt idx="57">
                        <c:v>06/03/2025</c:v>
                      </c:pt>
                      <c:pt idx="58">
                        <c:v>06/04/2025</c:v>
                      </c:pt>
                      <c:pt idx="59">
                        <c:v>06/05/2025</c:v>
                      </c:pt>
                      <c:pt idx="60">
                        <c:v>06/06/2025</c:v>
                      </c:pt>
                      <c:pt idx="61">
                        <c:v>06/09/2025</c:v>
                      </c:pt>
                      <c:pt idx="62">
                        <c:v>06/10/2025</c:v>
                      </c:pt>
                      <c:pt idx="63">
                        <c:v>06/11/2025</c:v>
                      </c:pt>
                      <c:pt idx="64">
                        <c:v>06/12/2025</c:v>
                      </c:pt>
                      <c:pt idx="65">
                        <c:v>06/13/2025</c:v>
                      </c:pt>
                      <c:pt idx="66">
                        <c:v>06/16/2025</c:v>
                      </c:pt>
                      <c:pt idx="67">
                        <c:v>06/17/2025</c:v>
                      </c:pt>
                      <c:pt idx="68">
                        <c:v>06/18/2025</c:v>
                      </c:pt>
                      <c:pt idx="69">
                        <c:v>06/19/2025</c:v>
                      </c:pt>
                      <c:pt idx="70">
                        <c:v>06/20/2025</c:v>
                      </c:pt>
                      <c:pt idx="71">
                        <c:v>06/23/2025</c:v>
                      </c:pt>
                      <c:pt idx="72">
                        <c:v>06/24/2025</c:v>
                      </c:pt>
                      <c:pt idx="73">
                        <c:v>06/25/2025</c:v>
                      </c:pt>
                      <c:pt idx="74">
                        <c:v>06/26/2025</c:v>
                      </c:pt>
                      <c:pt idx="75">
                        <c:v>06/27/2025</c:v>
                      </c:pt>
                      <c:pt idx="76">
                        <c:v>06/30/2025</c:v>
                      </c:pt>
                      <c:pt idx="77">
                        <c:v>07/01/2025</c:v>
                      </c:pt>
                      <c:pt idx="78">
                        <c:v>07/02/2025</c:v>
                      </c:pt>
                      <c:pt idx="79">
                        <c:v>07/03/2025</c:v>
                      </c:pt>
                      <c:pt idx="80">
                        <c:v>07/04/2025</c:v>
                      </c:pt>
                      <c:pt idx="81">
                        <c:v>07/07/2025</c:v>
                      </c:pt>
                      <c:pt idx="82">
                        <c:v>07/08/2025</c:v>
                      </c:pt>
                      <c:pt idx="83">
                        <c:v>07/09/2025</c:v>
                      </c:pt>
                      <c:pt idx="84">
                        <c:v>07/10/2025</c:v>
                      </c:pt>
                      <c:pt idx="85">
                        <c:v>07/11/2025</c:v>
                      </c:pt>
                      <c:pt idx="86">
                        <c:v>07/14/2025</c:v>
                      </c:pt>
                      <c:pt idx="87">
                        <c:v>07/15/2025</c:v>
                      </c:pt>
                      <c:pt idx="88">
                        <c:v>07/16/2025</c:v>
                      </c:pt>
                      <c:pt idx="89">
                        <c:v>07/17/2025</c:v>
                      </c:pt>
                      <c:pt idx="90">
                        <c:v>07/18/2025</c:v>
                      </c:pt>
                      <c:pt idx="91">
                        <c:v>07/21/2025</c:v>
                      </c:pt>
                      <c:pt idx="92">
                        <c:v>07/22/2025</c:v>
                      </c:pt>
                      <c:pt idx="93">
                        <c:v>07/23/2025</c:v>
                      </c:pt>
                      <c:pt idx="94">
                        <c:v>07/24/2025</c:v>
                      </c:pt>
                      <c:pt idx="95">
                        <c:v>07/25/2025</c:v>
                      </c:pt>
                      <c:pt idx="96">
                        <c:v>07/28/2025</c:v>
                      </c:pt>
                      <c:pt idx="97">
                        <c:v>07/29/2025</c:v>
                      </c:pt>
                      <c:pt idx="98">
                        <c:v>07/30/2025</c:v>
                      </c:pt>
                      <c:pt idx="99">
                        <c:v>07/31/2025</c:v>
                      </c:pt>
                      <c:pt idx="100">
                        <c:v>08/01/2025</c:v>
                      </c:pt>
                      <c:pt idx="101">
                        <c:v>08/04/2025</c:v>
                      </c:pt>
                      <c:pt idx="102">
                        <c:v>08/05/2025</c:v>
                      </c:pt>
                      <c:pt idx="103">
                        <c:v>08/06/2025</c:v>
                      </c:pt>
                      <c:pt idx="104">
                        <c:v>08/07/2025</c:v>
                      </c:pt>
                      <c:pt idx="105">
                        <c:v>08/08/2025</c:v>
                      </c:pt>
                      <c:pt idx="106">
                        <c:v>08/11/2025</c:v>
                      </c:pt>
                      <c:pt idx="107">
                        <c:v>08/12/2025</c:v>
                      </c:pt>
                      <c:pt idx="108">
                        <c:v>08/13/2025</c:v>
                      </c:pt>
                      <c:pt idx="109">
                        <c:v>08/14/2025</c:v>
                      </c:pt>
                      <c:pt idx="110">
                        <c:v>08/15/2025</c:v>
                      </c:pt>
                      <c:pt idx="111">
                        <c:v>08/18/2025</c:v>
                      </c:pt>
                      <c:pt idx="112">
                        <c:v>08/19/2025</c:v>
                      </c:pt>
                      <c:pt idx="113">
                        <c:v>08/20/2025</c:v>
                      </c:pt>
                      <c:pt idx="114">
                        <c:v>08/21/2025</c:v>
                      </c:pt>
                      <c:pt idx="115">
                        <c:v>08/22/2025</c:v>
                      </c:pt>
                      <c:pt idx="116">
                        <c:v>08/25/2025</c:v>
                      </c:pt>
                      <c:pt idx="117">
                        <c:v>08/26/2025</c:v>
                      </c:pt>
                      <c:pt idx="118">
                        <c:v>08/27/2025</c:v>
                      </c:pt>
                      <c:pt idx="119">
                        <c:v>08/28/2025</c:v>
                      </c:pt>
                      <c:pt idx="120">
                        <c:v>08/29/2025</c:v>
                      </c:pt>
                      <c:pt idx="121">
                        <c:v>09/01/2025</c:v>
                      </c:pt>
                      <c:pt idx="122">
                        <c:v>09/02/2025</c:v>
                      </c:pt>
                      <c:pt idx="123">
                        <c:v>09/03/2025</c:v>
                      </c:pt>
                      <c:pt idx="124">
                        <c:v>09/04/2025</c:v>
                      </c:pt>
                      <c:pt idx="125">
                        <c:v>09/05/2025</c:v>
                      </c:pt>
                      <c:pt idx="126">
                        <c:v>09/08/2025</c:v>
                      </c:pt>
                      <c:pt idx="127">
                        <c:v>09/09/2025</c:v>
                      </c:pt>
                      <c:pt idx="128">
                        <c:v>09/10/2025</c:v>
                      </c:pt>
                      <c:pt idx="129">
                        <c:v>09/11/2025</c:v>
                      </c:pt>
                      <c:pt idx="130">
                        <c:v>09/12/2025</c:v>
                      </c:pt>
                      <c:pt idx="131">
                        <c:v>09/15/2025</c:v>
                      </c:pt>
                      <c:pt idx="132">
                        <c:v>09/16/2025</c:v>
                      </c:pt>
                      <c:pt idx="133">
                        <c:v>09/17/2025</c:v>
                      </c:pt>
                      <c:pt idx="134">
                        <c:v>09/18/2025</c:v>
                      </c:pt>
                      <c:pt idx="135">
                        <c:v>09/19/2025</c:v>
                      </c:pt>
                      <c:pt idx="136">
                        <c:v>09/22/2025</c:v>
                      </c:pt>
                      <c:pt idx="137">
                        <c:v>09/23/2025</c:v>
                      </c:pt>
                      <c:pt idx="138">
                        <c:v>09/24/2025</c:v>
                      </c:pt>
                      <c:pt idx="139">
                        <c:v>09/25/2025</c:v>
                      </c:pt>
                      <c:pt idx="140">
                        <c:v>09/26/2025</c:v>
                      </c:pt>
                      <c:pt idx="141">
                        <c:v>09/29/2025</c:v>
                      </c:pt>
                      <c:pt idx="142">
                        <c:v>09/30/2025</c:v>
                      </c:pt>
                      <c:pt idx="143">
                        <c:v>10/01/2025</c:v>
                      </c:pt>
                      <c:pt idx="144">
                        <c:v>10/02/2025</c:v>
                      </c:pt>
                      <c:pt idx="145">
                        <c:v>10/03/2025</c:v>
                      </c:pt>
                      <c:pt idx="146">
                        <c:v>10/06/2025</c:v>
                      </c:pt>
                      <c:pt idx="147">
                        <c:v>10/07/2025</c:v>
                      </c:pt>
                      <c:pt idx="148">
                        <c:v>10/08/2025</c:v>
                      </c:pt>
                      <c:pt idx="149">
                        <c:v>10/09/2025</c:v>
                      </c:pt>
                      <c:pt idx="150">
                        <c:v>10/10/2025</c:v>
                      </c:pt>
                      <c:pt idx="151">
                        <c:v>10/13/2025</c:v>
                      </c:pt>
                      <c:pt idx="152">
                        <c:v>10/14/2025</c:v>
                      </c:pt>
                      <c:pt idx="153">
                        <c:v>10/15/2025</c:v>
                      </c:pt>
                      <c:pt idx="154">
                        <c:v>10/16/2025</c:v>
                      </c:pt>
                      <c:pt idx="155">
                        <c:v>10/17/2025</c:v>
                      </c:pt>
                      <c:pt idx="156">
                        <c:v>10/20/2025</c:v>
                      </c:pt>
                      <c:pt idx="157">
                        <c:v>10/21/2025</c:v>
                      </c:pt>
                      <c:pt idx="158">
                        <c:v>10/22/2025</c:v>
                      </c:pt>
                      <c:pt idx="159">
                        <c:v>10/23/2025</c:v>
                      </c:pt>
                      <c:pt idx="160">
                        <c:v>10/24/2025</c:v>
                      </c:pt>
                      <c:pt idx="161">
                        <c:v>10/27/2025</c:v>
                      </c:pt>
                      <c:pt idx="162">
                        <c:v>10/28/2025</c:v>
                      </c:pt>
                      <c:pt idx="163">
                        <c:v>10/29/2025</c:v>
                      </c:pt>
                      <c:pt idx="164">
                        <c:v>10/30/2025</c:v>
                      </c:pt>
                      <c:pt idx="165">
                        <c:v>10/31/2025</c:v>
                      </c:pt>
                      <c:pt idx="166">
                        <c:v>11/03/2025</c:v>
                      </c:pt>
                      <c:pt idx="167">
                        <c:v>11/04/2025</c:v>
                      </c:pt>
                      <c:pt idx="168">
                        <c:v>11/05/2025</c:v>
                      </c:pt>
                      <c:pt idx="169">
                        <c:v>11/06/2025</c:v>
                      </c:pt>
                      <c:pt idx="170">
                        <c:v>11/07/2025</c:v>
                      </c:pt>
                      <c:pt idx="171">
                        <c:v>11/10/2025</c:v>
                      </c:pt>
                      <c:pt idx="172">
                        <c:v>11/11/2025</c:v>
                      </c:pt>
                      <c:pt idx="173">
                        <c:v>11/12/2025</c:v>
                      </c:pt>
                      <c:pt idx="174">
                        <c:v>11/13/2025</c:v>
                      </c:pt>
                      <c:pt idx="175">
                        <c:v>11/14/2025</c:v>
                      </c:pt>
                      <c:pt idx="176">
                        <c:v>11/17/2025</c:v>
                      </c:pt>
                      <c:pt idx="177">
                        <c:v>11/18/2025</c:v>
                      </c:pt>
                      <c:pt idx="178">
                        <c:v>11/19/2025</c:v>
                      </c:pt>
                      <c:pt idx="179">
                        <c:v>11/20/2025</c:v>
                      </c:pt>
                      <c:pt idx="180">
                        <c:v>11/21/2025</c:v>
                      </c:pt>
                      <c:pt idx="181">
                        <c:v>11/24/2025</c:v>
                      </c:pt>
                      <c:pt idx="182">
                        <c:v>11/25/2025</c:v>
                      </c:pt>
                      <c:pt idx="183">
                        <c:v>11/26/2025</c:v>
                      </c:pt>
                      <c:pt idx="184">
                        <c:v>11/27/2025</c:v>
                      </c:pt>
                      <c:pt idx="185">
                        <c:v>11/28/2025</c:v>
                      </c:pt>
                      <c:pt idx="186">
                        <c:v>12/01/2025</c:v>
                      </c:pt>
                      <c:pt idx="187">
                        <c:v>12/02/2025</c:v>
                      </c:pt>
                      <c:pt idx="188">
                        <c:v>12/03/2025</c:v>
                      </c:pt>
                      <c:pt idx="189">
                        <c:v>12/04/2025</c:v>
                      </c:pt>
                      <c:pt idx="190">
                        <c:v>12/05/2025</c:v>
                      </c:pt>
                      <c:pt idx="191">
                        <c:v>12/08/2025</c:v>
                      </c:pt>
                      <c:pt idx="192">
                        <c:v>12/09/2025</c:v>
                      </c:pt>
                      <c:pt idx="193">
                        <c:v>12/10/2025</c:v>
                      </c:pt>
                      <c:pt idx="194">
                        <c:v>12/11/2025</c:v>
                      </c:pt>
                      <c:pt idx="195">
                        <c:v>12/12/2025</c:v>
                      </c:pt>
                      <c:pt idx="196">
                        <c:v>12/15/2025</c:v>
                      </c:pt>
                      <c:pt idx="197">
                        <c:v>12/16/2025</c:v>
                      </c:pt>
                      <c:pt idx="198">
                        <c:v>12/17/2025</c:v>
                      </c:pt>
                      <c:pt idx="199">
                        <c:v>12/18/2025</c:v>
                      </c:pt>
                      <c:pt idx="200">
                        <c:v>12/19/2025</c:v>
                      </c:pt>
                      <c:pt idx="201">
                        <c:v>12/22/2025</c:v>
                      </c:pt>
                      <c:pt idx="202">
                        <c:v>12/23/2025</c:v>
                      </c:pt>
                      <c:pt idx="203">
                        <c:v>12/24/2025</c:v>
                      </c:pt>
                      <c:pt idx="204">
                        <c:v>12/25/2025</c:v>
                      </c:pt>
                      <c:pt idx="205">
                        <c:v>12/26/2025</c:v>
                      </c:pt>
                      <c:pt idx="206">
                        <c:v>12/29/2025</c:v>
                      </c:pt>
                      <c:pt idx="207">
                        <c:v>12/30/2025</c:v>
                      </c:pt>
                      <c:pt idx="208">
                        <c:v>12/31/2025</c:v>
                      </c:pt>
                      <c:pt idx="209">
                        <c:v>01/01/2026</c:v>
                      </c:pt>
                      <c:pt idx="210">
                        <c:v>01/02/2026</c:v>
                      </c:pt>
                      <c:pt idx="211">
                        <c:v>01/05/2026</c:v>
                      </c:pt>
                      <c:pt idx="212">
                        <c:v>01/06/2026</c:v>
                      </c:pt>
                      <c:pt idx="213">
                        <c:v>01/07/2026</c:v>
                      </c:pt>
                    </c:strCache>
                  </c:strRef>
                </c:cat>
                <c:val>
                  <c:numRef>
                    <c:extLst>
                      <c:ext uri="{02D57815-91ED-43cb-92C2-25804820EDAC}">
                        <c15:formulaRef>
                          <c15:sqref>'Bơm hút ròng'!$AB$57:$IG$57</c15:sqref>
                        </c15:formulaRef>
                      </c:ext>
                    </c:extLst>
                    <c:numCache>
                      <c:formatCode>#,##0</c:formatCode>
                      <c:ptCount val="214"/>
                      <c:pt idx="0">
                        <c:v>86258.77</c:v>
                      </c:pt>
                      <c:pt idx="1">
                        <c:v>74776.44</c:v>
                      </c:pt>
                      <c:pt idx="2">
                        <c:v>74464.25</c:v>
                      </c:pt>
                      <c:pt idx="3">
                        <c:v>65334.97</c:v>
                      </c:pt>
                      <c:pt idx="4">
                        <c:v>65921.23</c:v>
                      </c:pt>
                      <c:pt idx="5">
                        <c:v>80849.259999999995</c:v>
                      </c:pt>
                      <c:pt idx="6">
                        <c:v>79921.27</c:v>
                      </c:pt>
                      <c:pt idx="7">
                        <c:v>83428.55</c:v>
                      </c:pt>
                      <c:pt idx="8">
                        <c:v>90105.600000000006</c:v>
                      </c:pt>
                      <c:pt idx="9">
                        <c:v>89768.74</c:v>
                      </c:pt>
                      <c:pt idx="10">
                        <c:v>81647.72</c:v>
                      </c:pt>
                      <c:pt idx="11">
                        <c:v>93549.02</c:v>
                      </c:pt>
                      <c:pt idx="12">
                        <c:v>98901.74</c:v>
                      </c:pt>
                      <c:pt idx="13">
                        <c:v>95237.59</c:v>
                      </c:pt>
                      <c:pt idx="14">
                        <c:v>93593.01</c:v>
                      </c:pt>
                      <c:pt idx="15">
                        <c:v>95885.27</c:v>
                      </c:pt>
                      <c:pt idx="16">
                        <c:v>0</c:v>
                      </c:pt>
                      <c:pt idx="17">
                        <c:v>93899.8</c:v>
                      </c:pt>
                      <c:pt idx="18">
                        <c:v>103174.28</c:v>
                      </c:pt>
                      <c:pt idx="19">
                        <c:v>109907.79</c:v>
                      </c:pt>
                      <c:pt idx="20">
                        <c:v>119805.52</c:v>
                      </c:pt>
                      <c:pt idx="21">
                        <c:v>126779.89</c:v>
                      </c:pt>
                      <c:pt idx="22">
                        <c:v>106445.87</c:v>
                      </c:pt>
                      <c:pt idx="23">
                        <c:v>103069.68</c:v>
                      </c:pt>
                      <c:pt idx="24">
                        <c:v>109677.36</c:v>
                      </c:pt>
                      <c:pt idx="25">
                        <c:v>111448.95</c:v>
                      </c:pt>
                      <c:pt idx="26">
                        <c:v>127858.52</c:v>
                      </c:pt>
                      <c:pt idx="27">
                        <c:v>117237.7</c:v>
                      </c:pt>
                      <c:pt idx="28">
                        <c:v>116390.6</c:v>
                      </c:pt>
                      <c:pt idx="29">
                        <c:v>110313.81</c:v>
                      </c:pt>
                      <c:pt idx="30">
                        <c:v>91724.4</c:v>
                      </c:pt>
                      <c:pt idx="31">
                        <c:v>76407.259999999995</c:v>
                      </c:pt>
                      <c:pt idx="32">
                        <c:v>71374.19</c:v>
                      </c:pt>
                      <c:pt idx="33">
                        <c:v>0</c:v>
                      </c:pt>
                      <c:pt idx="34">
                        <c:v>0</c:v>
                      </c:pt>
                      <c:pt idx="35">
                        <c:v>0</c:v>
                      </c:pt>
                      <c:pt idx="36">
                        <c:v>87934.35</c:v>
                      </c:pt>
                      <c:pt idx="37">
                        <c:v>88184.11</c:v>
                      </c:pt>
                      <c:pt idx="38">
                        <c:v>83651.520000000004</c:v>
                      </c:pt>
                      <c:pt idx="39">
                        <c:v>77596.320000000007</c:v>
                      </c:pt>
                      <c:pt idx="40">
                        <c:v>74920.12</c:v>
                      </c:pt>
                      <c:pt idx="41">
                        <c:v>57548.76</c:v>
                      </c:pt>
                      <c:pt idx="42">
                        <c:v>55065.07</c:v>
                      </c:pt>
                      <c:pt idx="43">
                        <c:v>53995.94</c:v>
                      </c:pt>
                      <c:pt idx="44">
                        <c:v>52203.16</c:v>
                      </c:pt>
                      <c:pt idx="45">
                        <c:v>45426.65</c:v>
                      </c:pt>
                      <c:pt idx="46">
                        <c:v>44405.09</c:v>
                      </c:pt>
                      <c:pt idx="47">
                        <c:v>42226.239999999998</c:v>
                      </c:pt>
                      <c:pt idx="48">
                        <c:v>41872.050000000003</c:v>
                      </c:pt>
                      <c:pt idx="49">
                        <c:v>45956.73</c:v>
                      </c:pt>
                      <c:pt idx="50">
                        <c:v>44901.5</c:v>
                      </c:pt>
                      <c:pt idx="51">
                        <c:v>46260.27</c:v>
                      </c:pt>
                      <c:pt idx="52">
                        <c:v>50074.52</c:v>
                      </c:pt>
                      <c:pt idx="53">
                        <c:v>52618.84</c:v>
                      </c:pt>
                      <c:pt idx="54">
                        <c:v>48713.81</c:v>
                      </c:pt>
                      <c:pt idx="55">
                        <c:v>49962.05</c:v>
                      </c:pt>
                      <c:pt idx="56">
                        <c:v>42690.52</c:v>
                      </c:pt>
                      <c:pt idx="57">
                        <c:v>42975.07</c:v>
                      </c:pt>
                      <c:pt idx="58">
                        <c:v>41660.769999999997</c:v>
                      </c:pt>
                      <c:pt idx="59">
                        <c:v>37525.54</c:v>
                      </c:pt>
                      <c:pt idx="60">
                        <c:v>34932.449999999997</c:v>
                      </c:pt>
                      <c:pt idx="61">
                        <c:v>31680.49</c:v>
                      </c:pt>
                      <c:pt idx="62">
                        <c:v>30406.98</c:v>
                      </c:pt>
                      <c:pt idx="63">
                        <c:v>32074.173999999999</c:v>
                      </c:pt>
                      <c:pt idx="64">
                        <c:v>37056.114000000001</c:v>
                      </c:pt>
                      <c:pt idx="65">
                        <c:v>36046.294000000002</c:v>
                      </c:pt>
                      <c:pt idx="66">
                        <c:v>34295.394</c:v>
                      </c:pt>
                      <c:pt idx="67">
                        <c:v>32913.644</c:v>
                      </c:pt>
                      <c:pt idx="68">
                        <c:v>33398.953999999998</c:v>
                      </c:pt>
                      <c:pt idx="69">
                        <c:v>29260.754000000001</c:v>
                      </c:pt>
                      <c:pt idx="70">
                        <c:v>27637.114000000001</c:v>
                      </c:pt>
                      <c:pt idx="71">
                        <c:v>25841.214</c:v>
                      </c:pt>
                      <c:pt idx="72">
                        <c:v>22526.714</c:v>
                      </c:pt>
                      <c:pt idx="73">
                        <c:v>17346.68</c:v>
                      </c:pt>
                      <c:pt idx="74">
                        <c:v>27453.239999999998</c:v>
                      </c:pt>
                      <c:pt idx="75">
                        <c:v>67818.28</c:v>
                      </c:pt>
                      <c:pt idx="76">
                        <c:v>120722.68</c:v>
                      </c:pt>
                      <c:pt idx="77">
                        <c:v>123246.06</c:v>
                      </c:pt>
                      <c:pt idx="78">
                        <c:v>124868.19</c:v>
                      </c:pt>
                      <c:pt idx="79">
                        <c:v>104821.9</c:v>
                      </c:pt>
                      <c:pt idx="80">
                        <c:v>77209.61</c:v>
                      </c:pt>
                      <c:pt idx="81">
                        <c:v>48154.229999999996</c:v>
                      </c:pt>
                      <c:pt idx="82">
                        <c:v>51620.47</c:v>
                      </c:pt>
                      <c:pt idx="83">
                        <c:v>65143.17</c:v>
                      </c:pt>
                      <c:pt idx="84">
                        <c:v>84357.02</c:v>
                      </c:pt>
                      <c:pt idx="85">
                        <c:v>82601.2</c:v>
                      </c:pt>
                      <c:pt idx="86">
                        <c:v>71741.850000000006</c:v>
                      </c:pt>
                      <c:pt idx="87">
                        <c:v>87719.790000000008</c:v>
                      </c:pt>
                      <c:pt idx="88">
                        <c:v>100725.04000000001</c:v>
                      </c:pt>
                      <c:pt idx="89">
                        <c:v>115744.25</c:v>
                      </c:pt>
                      <c:pt idx="90">
                        <c:v>132015.69</c:v>
                      </c:pt>
                      <c:pt idx="91">
                        <c:v>140219.54999999999</c:v>
                      </c:pt>
                      <c:pt idx="92">
                        <c:v>155070.93</c:v>
                      </c:pt>
                      <c:pt idx="93">
                        <c:v>164784.56</c:v>
                      </c:pt>
                      <c:pt idx="94">
                        <c:v>187282.43</c:v>
                      </c:pt>
                      <c:pt idx="95">
                        <c:v>210870.73</c:v>
                      </c:pt>
                      <c:pt idx="96">
                        <c:v>225430.03</c:v>
                      </c:pt>
                      <c:pt idx="97">
                        <c:v>222526.28</c:v>
                      </c:pt>
                      <c:pt idx="98">
                        <c:v>213471.48</c:v>
                      </c:pt>
                      <c:pt idx="99">
                        <c:v>206874.98</c:v>
                      </c:pt>
                      <c:pt idx="100">
                        <c:v>209105.11</c:v>
                      </c:pt>
                      <c:pt idx="101">
                        <c:v>215830.05</c:v>
                      </c:pt>
                      <c:pt idx="102">
                        <c:v>212961.57</c:v>
                      </c:pt>
                      <c:pt idx="103">
                        <c:v>214778.1</c:v>
                      </c:pt>
                      <c:pt idx="104">
                        <c:v>210350.6</c:v>
                      </c:pt>
                      <c:pt idx="105">
                        <c:v>216459.65</c:v>
                      </c:pt>
                      <c:pt idx="106">
                        <c:v>221080.9</c:v>
                      </c:pt>
                      <c:pt idx="107">
                        <c:v>214064.37</c:v>
                      </c:pt>
                      <c:pt idx="108">
                        <c:v>208750</c:v>
                      </c:pt>
                      <c:pt idx="109">
                        <c:v>203555.8</c:v>
                      </c:pt>
                      <c:pt idx="110">
                        <c:v>196041.98</c:v>
                      </c:pt>
                      <c:pt idx="111">
                        <c:v>187436.37</c:v>
                      </c:pt>
                      <c:pt idx="112">
                        <c:v>185677.02</c:v>
                      </c:pt>
                      <c:pt idx="113">
                        <c:v>177354.5</c:v>
                      </c:pt>
                      <c:pt idx="114">
                        <c:v>177728.35</c:v>
                      </c:pt>
                      <c:pt idx="115">
                        <c:v>198934.05</c:v>
                      </c:pt>
                      <c:pt idx="116">
                        <c:v>214397.22</c:v>
                      </c:pt>
                      <c:pt idx="117">
                        <c:v>206057.95</c:v>
                      </c:pt>
                      <c:pt idx="118">
                        <c:v>202363.93</c:v>
                      </c:pt>
                      <c:pt idx="119">
                        <c:v>193847.9</c:v>
                      </c:pt>
                      <c:pt idx="120">
                        <c:v>181663.7</c:v>
                      </c:pt>
                      <c:pt idx="121">
                        <c:v>0</c:v>
                      </c:pt>
                      <c:pt idx="122">
                        <c:v>0</c:v>
                      </c:pt>
                      <c:pt idx="123">
                        <c:v>180755.24</c:v>
                      </c:pt>
                      <c:pt idx="124">
                        <c:v>175333.18</c:v>
                      </c:pt>
                      <c:pt idx="125">
                        <c:v>150939.15</c:v>
                      </c:pt>
                      <c:pt idx="126">
                        <c:v>151418.70000000001</c:v>
                      </c:pt>
                      <c:pt idx="127">
                        <c:v>157078.64000000001</c:v>
                      </c:pt>
                      <c:pt idx="128">
                        <c:v>139645.04</c:v>
                      </c:pt>
                      <c:pt idx="129">
                        <c:v>141677.10999999999</c:v>
                      </c:pt>
                      <c:pt idx="130">
                        <c:v>148735.60999999999</c:v>
                      </c:pt>
                      <c:pt idx="131">
                        <c:v>152366.18</c:v>
                      </c:pt>
                      <c:pt idx="132">
                        <c:v>166867.87</c:v>
                      </c:pt>
                      <c:pt idx="133">
                        <c:v>168170.86</c:v>
                      </c:pt>
                      <c:pt idx="134">
                        <c:v>161038.79</c:v>
                      </c:pt>
                      <c:pt idx="135">
                        <c:v>139540.26999999999</c:v>
                      </c:pt>
                      <c:pt idx="136">
                        <c:v>121655.39</c:v>
                      </c:pt>
                      <c:pt idx="137">
                        <c:v>121366.86</c:v>
                      </c:pt>
                      <c:pt idx="138">
                        <c:v>133647.04999999999</c:v>
                      </c:pt>
                      <c:pt idx="139">
                        <c:v>158567.62</c:v>
                      </c:pt>
                      <c:pt idx="140">
                        <c:v>168852.35</c:v>
                      </c:pt>
                      <c:pt idx="141">
                        <c:v>173022.55</c:v>
                      </c:pt>
                      <c:pt idx="142">
                        <c:v>185032.25</c:v>
                      </c:pt>
                      <c:pt idx="143">
                        <c:v>182827.7</c:v>
                      </c:pt>
                      <c:pt idx="144">
                        <c:v>172409.7</c:v>
                      </c:pt>
                      <c:pt idx="145">
                        <c:v>161979.87</c:v>
                      </c:pt>
                      <c:pt idx="146">
                        <c:v>150979.87</c:v>
                      </c:pt>
                      <c:pt idx="147">
                        <c:v>152470.26999999999</c:v>
                      </c:pt>
                      <c:pt idx="148">
                        <c:v>151537.42000000001</c:v>
                      </c:pt>
                      <c:pt idx="149">
                        <c:v>146802</c:v>
                      </c:pt>
                      <c:pt idx="150">
                        <c:v>142056.79999999999</c:v>
                      </c:pt>
                      <c:pt idx="151">
                        <c:v>142621.53</c:v>
                      </c:pt>
                      <c:pt idx="152">
                        <c:v>126710.64</c:v>
                      </c:pt>
                      <c:pt idx="153">
                        <c:v>133007.17000000001</c:v>
                      </c:pt>
                      <c:pt idx="154">
                        <c:v>145528.54999999999</c:v>
                      </c:pt>
                      <c:pt idx="155">
                        <c:v>150630.73000000001</c:v>
                      </c:pt>
                      <c:pt idx="156">
                        <c:v>153630.49</c:v>
                      </c:pt>
                      <c:pt idx="157">
                        <c:v>162630.49</c:v>
                      </c:pt>
                      <c:pt idx="158">
                        <c:v>208630.49</c:v>
                      </c:pt>
                      <c:pt idx="159">
                        <c:v>212483.08</c:v>
                      </c:pt>
                      <c:pt idx="160">
                        <c:v>223483.08</c:v>
                      </c:pt>
                      <c:pt idx="161">
                        <c:v>231012.49</c:v>
                      </c:pt>
                      <c:pt idx="162">
                        <c:v>237713.73</c:v>
                      </c:pt>
                      <c:pt idx="163">
                        <c:v>231735.47</c:v>
                      </c:pt>
                      <c:pt idx="164">
                        <c:v>227734.35</c:v>
                      </c:pt>
                      <c:pt idx="165">
                        <c:v>224337.66</c:v>
                      </c:pt>
                      <c:pt idx="166">
                        <c:v>0</c:v>
                      </c:pt>
                      <c:pt idx="167">
                        <c:v>223337.66</c:v>
                      </c:pt>
                      <c:pt idx="168">
                        <c:v>232192.54</c:v>
                      </c:pt>
                      <c:pt idx="169">
                        <c:v>245292.19</c:v>
                      </c:pt>
                      <c:pt idx="170">
                        <c:v>253811.64</c:v>
                      </c:pt>
                      <c:pt idx="171">
                        <c:v>258746.44</c:v>
                      </c:pt>
                      <c:pt idx="172">
                        <c:v>270380.31</c:v>
                      </c:pt>
                      <c:pt idx="173">
                        <c:v>269524.90999999997</c:v>
                      </c:pt>
                      <c:pt idx="174">
                        <c:v>264548.46000000002</c:v>
                      </c:pt>
                      <c:pt idx="175">
                        <c:v>259353.24</c:v>
                      </c:pt>
                      <c:pt idx="176">
                        <c:v>262304.49</c:v>
                      </c:pt>
                      <c:pt idx="177">
                        <c:v>243953.96</c:v>
                      </c:pt>
                      <c:pt idx="178">
                        <c:v>223876.72</c:v>
                      </c:pt>
                      <c:pt idx="179">
                        <c:v>218599.35</c:v>
                      </c:pt>
                      <c:pt idx="180">
                        <c:v>238842</c:v>
                      </c:pt>
                      <c:pt idx="181">
                        <c:v>269587.28999999998</c:v>
                      </c:pt>
                      <c:pt idx="182">
                        <c:v>303660.26</c:v>
                      </c:pt>
                      <c:pt idx="183">
                        <c:v>305425.88</c:v>
                      </c:pt>
                      <c:pt idx="184">
                        <c:v>312620.36</c:v>
                      </c:pt>
                      <c:pt idx="185">
                        <c:v>312765.26</c:v>
                      </c:pt>
                      <c:pt idx="186">
                        <c:v>337842.39</c:v>
                      </c:pt>
                      <c:pt idx="187">
                        <c:v>354494.87</c:v>
                      </c:pt>
                      <c:pt idx="188">
                        <c:v>353395.91</c:v>
                      </c:pt>
                      <c:pt idx="189">
                        <c:v>356607.19</c:v>
                      </c:pt>
                      <c:pt idx="190">
                        <c:v>361082.41</c:v>
                      </c:pt>
                      <c:pt idx="191">
                        <c:v>359406.09</c:v>
                      </c:pt>
                      <c:pt idx="192">
                        <c:v>359350.69</c:v>
                      </c:pt>
                      <c:pt idx="193">
                        <c:v>358102.5</c:v>
                      </c:pt>
                      <c:pt idx="194">
                        <c:v>373945.01</c:v>
                      </c:pt>
                      <c:pt idx="195">
                        <c:v>374020.77</c:v>
                      </c:pt>
                      <c:pt idx="196">
                        <c:v>370222.94</c:v>
                      </c:pt>
                      <c:pt idx="197">
                        <c:v>362783.85</c:v>
                      </c:pt>
                      <c:pt idx="198">
                        <c:v>355886.75</c:v>
                      </c:pt>
                      <c:pt idx="199">
                        <c:v>350147.39</c:v>
                      </c:pt>
                      <c:pt idx="200">
                        <c:v>370522.07</c:v>
                      </c:pt>
                      <c:pt idx="201">
                        <c:v>366790.11</c:v>
                      </c:pt>
                      <c:pt idx="202">
                        <c:v>364172.55</c:v>
                      </c:pt>
                      <c:pt idx="203">
                        <c:v>386549.14</c:v>
                      </c:pt>
                      <c:pt idx="204">
                        <c:v>385308.52</c:v>
                      </c:pt>
                      <c:pt idx="205">
                        <c:v>376651.32</c:v>
                      </c:pt>
                      <c:pt idx="206">
                        <c:v>377107.48</c:v>
                      </c:pt>
                      <c:pt idx="207">
                        <c:v>382943.69</c:v>
                      </c:pt>
                      <c:pt idx="208">
                        <c:v>404295.31</c:v>
                      </c:pt>
                      <c:pt idx="209">
                        <c:v>0</c:v>
                      </c:pt>
                      <c:pt idx="210">
                        <c:v>0</c:v>
                      </c:pt>
                      <c:pt idx="211">
                        <c:v>396982.83</c:v>
                      </c:pt>
                      <c:pt idx="212">
                        <c:v>387176.94</c:v>
                      </c:pt>
                      <c:pt idx="213">
                        <c:v>352026.68</c:v>
                      </c:pt>
                    </c:numCache>
                  </c:numRef>
                </c:val>
                <c:smooth val="0"/>
                <c:extLst>
                  <c:ext xmlns:c16="http://schemas.microsoft.com/office/drawing/2014/chart" uri="{C3380CC4-5D6E-409C-BE32-E72D297353CC}">
                    <c16:uniqueId val="{00000002-63E7-4D6D-B038-184A4E21E715}"/>
                  </c:ext>
                </c:extLst>
              </c15:ser>
            </c15:filteredLineSeries>
          </c:ext>
        </c:extLst>
      </c:lineChart>
      <c:catAx>
        <c:axId val="15877844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SimSun" panose="02010600030101010101" pitchFamily="2" charset="-122"/>
                <a:cs typeface="Times New Roman" panose="02020603050405020304" pitchFamily="18" charset="0"/>
              </a:defRPr>
            </a:pPr>
            <a:endParaRPr lang="vi-VN"/>
          </a:p>
        </c:txPr>
        <c:crossAx val="1587771952"/>
        <c:crosses val="autoZero"/>
        <c:auto val="0"/>
        <c:lblAlgn val="ctr"/>
        <c:lblOffset val="100"/>
        <c:noMultiLvlLbl val="0"/>
      </c:catAx>
      <c:valAx>
        <c:axId val="158777195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SimSun" panose="02010600030101010101" pitchFamily="2" charset="-122"/>
                <a:cs typeface="Times New Roman" panose="02020603050405020304" pitchFamily="18" charset="0"/>
              </a:defRPr>
            </a:pPr>
            <a:endParaRPr lang="vi-VN"/>
          </a:p>
        </c:txPr>
        <c:crossAx val="1587784464"/>
        <c:crosses val="autoZero"/>
        <c:crossBetween val="between"/>
      </c:valAx>
      <c:valAx>
        <c:axId val="1587771408"/>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SimSun" panose="02010600030101010101" pitchFamily="2" charset="-122"/>
                <a:cs typeface="Times New Roman" panose="02020603050405020304" pitchFamily="18" charset="0"/>
              </a:defRPr>
            </a:pPr>
            <a:endParaRPr lang="vi-VN"/>
          </a:p>
        </c:txPr>
        <c:crossAx val="1587773584"/>
        <c:crosses val="max"/>
        <c:crossBetween val="between"/>
      </c:valAx>
      <c:catAx>
        <c:axId val="1587773584"/>
        <c:scaling>
          <c:orientation val="minMax"/>
        </c:scaling>
        <c:delete val="1"/>
        <c:axPos val="b"/>
        <c:numFmt formatCode="General" sourceLinked="1"/>
        <c:majorTickMark val="out"/>
        <c:minorTickMark val="none"/>
        <c:tickLblPos val="nextTo"/>
        <c:crossAx val="158777140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SimSun" panose="02010600030101010101" pitchFamily="2" charset="-122"/>
              <a:cs typeface="Times New Roman" panose="02020603050405020304" pitchFamily="18" charset="0"/>
            </a:defRPr>
          </a:pPr>
          <a:endParaRPr lang="vi-VN"/>
        </a:p>
      </c:txPr>
    </c:legend>
    <c:plotVisOnly val="1"/>
    <c:dispBlanksAs val="gap"/>
    <c:showDLblsOverMax val="0"/>
  </c:chart>
  <c:spPr>
    <a:noFill/>
    <a:ln>
      <a:noFill/>
    </a:ln>
    <a:effectLst/>
  </c:spPr>
  <c:txPr>
    <a:bodyPr/>
    <a:lstStyle/>
    <a:p>
      <a:pPr>
        <a:defRPr sz="1000">
          <a:latin typeface="Times New Roman" panose="02020603050405020304" pitchFamily="18" charset="0"/>
          <a:ea typeface="SimSun" panose="02010600030101010101" pitchFamily="2" charset="-122"/>
          <a:cs typeface="Times New Roman" panose="02020603050405020304" pitchFamily="18" charset="0"/>
        </a:defRPr>
      </a:pPr>
      <a:endParaRPr lang="vi-VN"/>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zh-CN" altLang="en-US" b="1" dirty="0"/>
              <a:t>信贷增长 </a:t>
            </a:r>
            <a:r>
              <a:rPr lang="en-US" b="1" dirty="0"/>
              <a:t>(YTD)</a:t>
            </a:r>
            <a:endParaRPr lang="vi-VN" b="1" dirty="0"/>
          </a:p>
        </c:rich>
      </c:tx>
      <c:layout>
        <c:manualLayout>
          <c:xMode val="edge"/>
          <c:yMode val="edge"/>
          <c:x val="0.34985022882753336"/>
          <c:y val="1.7692870574213756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vi-VN"/>
        </a:p>
      </c:txPr>
    </c:title>
    <c:autoTitleDeleted val="0"/>
    <c:plotArea>
      <c:layout>
        <c:manualLayout>
          <c:layoutTarget val="inner"/>
          <c:xMode val="edge"/>
          <c:yMode val="edge"/>
          <c:x val="0.10322731963233925"/>
          <c:y val="0.11934550680842439"/>
          <c:w val="0.86960380900964118"/>
          <c:h val="0.74629613031150321"/>
        </c:manualLayout>
      </c:layout>
      <c:lineChart>
        <c:grouping val="standard"/>
        <c:varyColors val="0"/>
        <c:ser>
          <c:idx val="0"/>
          <c:order val="0"/>
          <c:tx>
            <c:strRef>
              <c:f>'Tăng trưởng tín dụng'!$J$32</c:f>
              <c:strCache>
                <c:ptCount val="1"/>
                <c:pt idx="0">
                  <c:v>2023</c:v>
                </c:pt>
              </c:strCache>
            </c:strRef>
          </c:tx>
          <c:spPr>
            <a:ln w="28575" cap="rnd">
              <a:solidFill>
                <a:srgbClr val="FFE68B"/>
              </a:solidFill>
              <a:round/>
            </a:ln>
            <a:effectLst/>
          </c:spPr>
          <c:marker>
            <c:symbol val="circle"/>
            <c:size val="5"/>
            <c:spPr>
              <a:solidFill>
                <a:srgbClr val="FFE68B"/>
              </a:solidFill>
              <a:ln w="9525">
                <a:solidFill>
                  <a:srgbClr val="FFE68B"/>
                </a:solidFill>
              </a:ln>
              <a:effectLst/>
            </c:spPr>
          </c:marker>
          <c:cat>
            <c:strRef>
              <c:f>'Tăng trưởng tín dụng'!$K$24:$V$24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'Tăng trưởng tín dụng'!$K$32:$V$32</c:f>
              <c:numCache>
                <c:formatCode>0.00%</c:formatCode>
                <c:ptCount val="12"/>
                <c:pt idx="0">
                  <c:v>1.0232586636036434E-3</c:v>
                </c:pt>
                <c:pt idx="1">
                  <c:v>8.5456067208546926E-3</c:v>
                </c:pt>
                <c:pt idx="2">
                  <c:v>2.5769779936742898E-2</c:v>
                </c:pt>
                <c:pt idx="3">
                  <c:v>3.0255245808693765E-2</c:v>
                </c:pt>
                <c:pt idx="4">
                  <c:v>3.1699999999999839E-2</c:v>
                </c:pt>
                <c:pt idx="5">
                  <c:v>4.7E-2</c:v>
                </c:pt>
                <c:pt idx="6">
                  <c:v>4.2999999999999997E-2</c:v>
                </c:pt>
                <c:pt idx="7">
                  <c:v>5.33E-2</c:v>
                </c:pt>
                <c:pt idx="8">
                  <c:v>6.9199999999999998E-2</c:v>
                </c:pt>
                <c:pt idx="9">
                  <c:v>6.8099999999999994E-2</c:v>
                </c:pt>
                <c:pt idx="10">
                  <c:v>9.1899999999999996E-2</c:v>
                </c:pt>
                <c:pt idx="11">
                  <c:v>0.13780000000000001</c:v>
                </c:pt>
              </c:numCache>
            </c:numRef>
          </c:val>
          <c:smooth val="0"/>
          <c:extLst>
            <c:ext xmlns:c16="http://schemas.microsoft.com/office/drawing/2014/chart" uri="{C3380CC4-5D6E-409C-BE32-E72D297353CC}">
              <c16:uniqueId val="{00000000-BB8F-4465-9425-B0EADB2B8ED5}"/>
            </c:ext>
          </c:extLst>
        </c:ser>
        <c:ser>
          <c:idx val="1"/>
          <c:order val="1"/>
          <c:tx>
            <c:strRef>
              <c:f>'Tăng trưởng tín dụng'!$J$33</c:f>
              <c:strCache>
                <c:ptCount val="1"/>
                <c:pt idx="0">
                  <c:v>2022</c:v>
                </c:pt>
              </c:strCache>
            </c:strRef>
          </c:tx>
          <c:spPr>
            <a:ln w="28575" cap="rnd">
              <a:solidFill>
                <a:srgbClr val="2323FF"/>
              </a:solidFill>
              <a:round/>
            </a:ln>
            <a:effectLst/>
          </c:spPr>
          <c:marker>
            <c:symbol val="circle"/>
            <c:size val="5"/>
            <c:spPr>
              <a:solidFill>
                <a:srgbClr val="2323FF"/>
              </a:solidFill>
              <a:ln w="9525">
                <a:solidFill>
                  <a:srgbClr val="2323FF"/>
                </a:solidFill>
              </a:ln>
              <a:effectLst/>
            </c:spPr>
          </c:marker>
          <c:cat>
            <c:strRef>
              <c:f>'Tăng trưởng tín dụng'!$K$24:$V$24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'Tăng trưởng tín dụng'!$K$33:$V$33</c:f>
              <c:numCache>
                <c:formatCode>0.00%</c:formatCode>
                <c:ptCount val="12"/>
                <c:pt idx="0">
                  <c:v>2.4865861783108123E-2</c:v>
                </c:pt>
                <c:pt idx="1">
                  <c:v>2.6521441145881841E-2</c:v>
                </c:pt>
                <c:pt idx="2">
                  <c:v>5.9682623971211379E-2</c:v>
                </c:pt>
                <c:pt idx="3">
                  <c:v>7.2281115671483986E-2</c:v>
                </c:pt>
                <c:pt idx="4">
                  <c:v>8.086412127523368E-2</c:v>
                </c:pt>
                <c:pt idx="5">
                  <c:v>9.4271148683493289E-2</c:v>
                </c:pt>
                <c:pt idx="6">
                  <c:v>9.5426481878055691E-2</c:v>
                </c:pt>
                <c:pt idx="7">
                  <c:v>9.9695342183388602E-2</c:v>
                </c:pt>
                <c:pt idx="8">
                  <c:v>0.11041973451366416</c:v>
                </c:pt>
                <c:pt idx="9">
                  <c:v>0.11613555643686313</c:v>
                </c:pt>
                <c:pt idx="10">
                  <c:v>0.12002385945413296</c:v>
                </c:pt>
                <c:pt idx="11">
                  <c:v>0.14174114842880337</c:v>
                </c:pt>
              </c:numCache>
            </c:numRef>
          </c:val>
          <c:smooth val="0"/>
          <c:extLst>
            <c:ext xmlns:c16="http://schemas.microsoft.com/office/drawing/2014/chart" uri="{C3380CC4-5D6E-409C-BE32-E72D297353CC}">
              <c16:uniqueId val="{00000001-BB8F-4465-9425-B0EADB2B8ED5}"/>
            </c:ext>
          </c:extLst>
        </c:ser>
        <c:ser>
          <c:idx val="3"/>
          <c:order val="3"/>
          <c:tx>
            <c:strRef>
              <c:f>'Tăng trưởng tín dụng'!$J$31</c:f>
              <c:strCache>
                <c:ptCount val="1"/>
                <c:pt idx="0">
                  <c:v>2024</c:v>
                </c:pt>
              </c:strCache>
            </c:strRef>
          </c:tx>
          <c:spPr>
            <a:ln w="28575" cap="rnd">
              <a:solidFill>
                <a:srgbClr val="FFC800"/>
              </a:solidFill>
              <a:round/>
            </a:ln>
            <a:effectLst/>
          </c:spPr>
          <c:marker>
            <c:symbol val="circle"/>
            <c:size val="5"/>
            <c:spPr>
              <a:solidFill>
                <a:srgbClr val="FFC800"/>
              </a:solidFill>
              <a:ln w="9525">
                <a:solidFill>
                  <a:srgbClr val="FFC800"/>
                </a:solidFill>
              </a:ln>
              <a:effectLst/>
            </c:spPr>
          </c:marker>
          <c:cat>
            <c:strRef>
              <c:f>'Tăng trưởng tín dụng'!$K$24:$V$24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'Tăng trưởng tín dụng'!$K$31:$V$31</c:f>
              <c:numCache>
                <c:formatCode>0.00%</c:formatCode>
                <c:ptCount val="12"/>
                <c:pt idx="0">
                  <c:v>-6.7999999999999996E-3</c:v>
                </c:pt>
                <c:pt idx="1">
                  <c:v>-7.4999999999999997E-3</c:v>
                </c:pt>
                <c:pt idx="2">
                  <c:v>1.4200000000000001E-2</c:v>
                </c:pt>
                <c:pt idx="3">
                  <c:v>2.01E-2</c:v>
                </c:pt>
                <c:pt idx="4">
                  <c:v>3.4299999999999997E-2</c:v>
                </c:pt>
                <c:pt idx="5">
                  <c:v>6.0999999999999999E-2</c:v>
                </c:pt>
                <c:pt idx="6">
                  <c:v>5.9299999999999999E-2</c:v>
                </c:pt>
                <c:pt idx="7">
                  <c:v>7.3099999999999998E-2</c:v>
                </c:pt>
                <c:pt idx="8">
                  <c:v>9.11E-2</c:v>
                </c:pt>
                <c:pt idx="9">
                  <c:v>0.10150000000000001</c:v>
                </c:pt>
                <c:pt idx="10">
                  <c:v>0.11849999999999999</c:v>
                </c:pt>
                <c:pt idx="11">
                  <c:v>0.15090000000000001</c:v>
                </c:pt>
              </c:numCache>
            </c:numRef>
          </c:val>
          <c:smooth val="0"/>
          <c:extLst>
            <c:ext xmlns:c16="http://schemas.microsoft.com/office/drawing/2014/chart" uri="{C3380CC4-5D6E-409C-BE32-E72D297353CC}">
              <c16:uniqueId val="{00000002-BB8F-4465-9425-B0EADB2B8ED5}"/>
            </c:ext>
          </c:extLst>
        </c:ser>
        <c:ser>
          <c:idx val="4"/>
          <c:order val="4"/>
          <c:tx>
            <c:strRef>
              <c:f>'Tăng trưởng tín dụng'!$J$30</c:f>
              <c:strCache>
                <c:ptCount val="1"/>
                <c:pt idx="0">
                  <c:v>2025</c:v>
                </c:pt>
              </c:strCache>
            </c:strRef>
          </c:tx>
          <c:spPr>
            <a:ln w="28575" cap="rnd">
              <a:solidFill>
                <a:srgbClr val="9F9FFF"/>
              </a:solidFill>
              <a:round/>
            </a:ln>
            <a:effectLst/>
          </c:spPr>
          <c:marker>
            <c:symbol val="circle"/>
            <c:size val="5"/>
            <c:spPr>
              <a:solidFill>
                <a:srgbClr val="9F9FFF"/>
              </a:solidFill>
              <a:ln w="9525">
                <a:solidFill>
                  <a:srgbClr val="9F9FFF"/>
                </a:solidFill>
              </a:ln>
              <a:effectLst/>
            </c:spPr>
          </c:marker>
          <c:dLbls>
            <c:dLbl>
              <c:idx val="11"/>
              <c:layout>
                <c:manualLayout>
                  <c:x val="-1.2530118033130999E-16"/>
                  <c:y val="-4.86553940790878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B8F-4465-9425-B0EADB2B8ED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'Tăng trưởng tín dụng'!$K$24:$V$24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'Tăng trưởng tín dụng'!$K$30:$V$30</c:f>
              <c:numCache>
                <c:formatCode>0.00%</c:formatCode>
                <c:ptCount val="12"/>
                <c:pt idx="0">
                  <c:v>5.4999999999999997E-3</c:v>
                </c:pt>
                <c:pt idx="1">
                  <c:v>2.0000000000000001E-4</c:v>
                </c:pt>
                <c:pt idx="2">
                  <c:v>3.9300000000000002E-2</c:v>
                </c:pt>
                <c:pt idx="3">
                  <c:v>4.2700000000000002E-2</c:v>
                </c:pt>
                <c:pt idx="4">
                  <c:v>5.5899999999999998E-2</c:v>
                </c:pt>
                <c:pt idx="5">
                  <c:v>9.9000000000000005E-2</c:v>
                </c:pt>
                <c:pt idx="6">
                  <c:v>9.8000000000000004E-2</c:v>
                </c:pt>
                <c:pt idx="7">
                  <c:v>0.1182</c:v>
                </c:pt>
                <c:pt idx="8">
                  <c:v>0.13370000000000001</c:v>
                </c:pt>
                <c:pt idx="9">
                  <c:v>0.15</c:v>
                </c:pt>
                <c:pt idx="10">
                  <c:v>0.1656</c:v>
                </c:pt>
                <c:pt idx="11">
                  <c:v>0.19100000000000006</c:v>
                </c:pt>
              </c:numCache>
            </c:numRef>
          </c:val>
          <c:smooth val="0"/>
          <c:extLst>
            <c:ext xmlns:c16="http://schemas.microsoft.com/office/drawing/2014/chart" uri="{C3380CC4-5D6E-409C-BE32-E72D297353CC}">
              <c16:uniqueId val="{00000008-BB8F-4465-9425-B0EADB2B8ED5}"/>
            </c:ext>
          </c:extLst>
        </c:ser>
        <c:dLbls>
          <c:showLegendKey val="0"/>
          <c:showVal val="0"/>
          <c:showCatName val="0"/>
          <c:showSerName val="0"/>
          <c:showPercent val="0"/>
          <c:showBubbleSize val="0"/>
        </c:dLbls>
        <c:marker val="1"/>
        <c:smooth val="0"/>
        <c:axId val="1392458496"/>
        <c:axId val="1392454144"/>
        <c:extLst>
          <c:ext xmlns:c15="http://schemas.microsoft.com/office/drawing/2012/chart" uri="{02D57815-91ED-43cb-92C2-25804820EDAC}">
            <c15:filteredLineSeries>
              <c15:ser>
                <c:idx val="2"/>
                <c:order val="2"/>
                <c:tx>
                  <c:strRef>
                    <c:extLst>
                      <c:ext uri="{02D57815-91ED-43cb-92C2-25804820EDAC}">
                        <c15:formulaRef>
                          <c15:sqref>'Tăng trưởng tín dụng'!$J$34</c15:sqref>
                        </c15:formulaRef>
                      </c:ext>
                    </c:extLst>
                    <c:strCache>
                      <c:ptCount val="1"/>
                      <c:pt idx="0">
                        <c:v>2021</c:v>
                      </c:pt>
                    </c:strCache>
                  </c:strRef>
                </c:tx>
                <c:spPr>
                  <a:ln w="28575" cap="rnd">
                    <a:solidFill>
                      <a:srgbClr val="9F9FFF"/>
                    </a:solidFill>
                    <a:round/>
                  </a:ln>
                  <a:effectLst/>
                </c:spPr>
                <c:marker>
                  <c:symbol val="circle"/>
                  <c:size val="5"/>
                  <c:spPr>
                    <a:solidFill>
                      <a:srgbClr val="9F9FFF"/>
                    </a:solidFill>
                    <a:ln w="9525">
                      <a:solidFill>
                        <a:srgbClr val="9F9FFF"/>
                      </a:solidFill>
                    </a:ln>
                    <a:effectLst/>
                  </c:spPr>
                </c:marker>
                <c:cat>
                  <c:strRef>
                    <c:extLst>
                      <c:ext uri="{02D57815-91ED-43cb-92C2-25804820EDAC}">
                        <c15:formulaRef>
                          <c15:sqref>'Tăng trưởng tín dụng'!$K$24:$V$24</c15:sqref>
                        </c15:formulaRef>
                      </c:ext>
                    </c:extLst>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extLst>
                      <c:ext uri="{02D57815-91ED-43cb-92C2-25804820EDAC}">
                        <c15:formulaRef>
                          <c15:sqref>'Tăng trưởng tín dụng'!$K$34:$V$34</c15:sqref>
                        </c15:formulaRef>
                      </c:ext>
                    </c:extLst>
                    <c:numCache>
                      <c:formatCode>0.00%</c:formatCode>
                      <c:ptCount val="12"/>
                      <c:pt idx="0">
                        <c:v>7.5992470437524773E-3</c:v>
                      </c:pt>
                      <c:pt idx="1">
                        <c:v>6.5819489356941929E-3</c:v>
                      </c:pt>
                      <c:pt idx="2">
                        <c:v>2.9513195771452727E-2</c:v>
                      </c:pt>
                      <c:pt idx="3">
                        <c:v>4.1659763987552445E-2</c:v>
                      </c:pt>
                      <c:pt idx="4">
                        <c:v>4.9527085255629322E-2</c:v>
                      </c:pt>
                      <c:pt idx="5">
                        <c:v>6.4440222675583581E-2</c:v>
                      </c:pt>
                      <c:pt idx="6">
                        <c:v>6.9215276779084345E-2</c:v>
                      </c:pt>
                      <c:pt idx="7">
                        <c:v>7.4492475767919508E-2</c:v>
                      </c:pt>
                      <c:pt idx="8">
                        <c:v>7.8809986243231656E-2</c:v>
                      </c:pt>
                      <c:pt idx="9">
                        <c:v>8.763701016669323E-2</c:v>
                      </c:pt>
                      <c:pt idx="10">
                        <c:v>0.10804828597368776</c:v>
                      </c:pt>
                      <c:pt idx="11">
                        <c:v>0.13614392325276747</c:v>
                      </c:pt>
                    </c:numCache>
                  </c:numRef>
                </c:val>
                <c:smooth val="0"/>
                <c:extLst>
                  <c:ext xmlns:c16="http://schemas.microsoft.com/office/drawing/2014/chart" uri="{C3380CC4-5D6E-409C-BE32-E72D297353CC}">
                    <c16:uniqueId val="{00000009-BB8F-4465-9425-B0EADB2B8ED5}"/>
                  </c:ext>
                </c:extLst>
              </c15:ser>
            </c15:filteredLineSeries>
          </c:ext>
        </c:extLst>
      </c:lineChart>
      <c:catAx>
        <c:axId val="139245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vi-VN"/>
          </a:p>
        </c:txPr>
        <c:crossAx val="1392454144"/>
        <c:crosses val="autoZero"/>
        <c:auto val="1"/>
        <c:lblAlgn val="ctr"/>
        <c:lblOffset val="100"/>
        <c:noMultiLvlLbl val="1"/>
      </c:catAx>
      <c:valAx>
        <c:axId val="13924541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vi-VN"/>
          </a:p>
        </c:txPr>
        <c:crossAx val="1392458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vi-VN"/>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Times New Roman" panose="02020603050405020304" pitchFamily="18" charset="0"/>
          <a:cs typeface="Times New Roman" panose="02020603050405020304" pitchFamily="18" charset="0"/>
        </a:defRPr>
      </a:pPr>
      <a:endParaRPr lang="vi-VN"/>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Times New Roman" panose="02020603050405020304" pitchFamily="18" charset="0"/>
                <a:ea typeface="SimSun" panose="02010600030101010101" pitchFamily="2" charset="-122"/>
                <a:cs typeface="Times New Roman" panose="02020603050405020304" pitchFamily="18" charset="0"/>
              </a:defRPr>
            </a:pPr>
            <a:r>
              <a:rPr lang="ja-JP" b="1"/>
              <a:t>信贷增长</a:t>
            </a:r>
            <a:r>
              <a:rPr lang="en-US" b="1"/>
              <a:t>(YoY) </a:t>
            </a:r>
            <a:endParaRPr lang="vi-VN" b="1"/>
          </a:p>
        </c:rich>
      </c:tx>
      <c:layout>
        <c:manualLayout>
          <c:xMode val="edge"/>
          <c:yMode val="edge"/>
          <c:x val="0.39952605765783"/>
          <c:y val="4.4004400440044002E-3"/>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Times New Roman" panose="02020603050405020304" pitchFamily="18" charset="0"/>
              <a:ea typeface="SimSun" panose="02010600030101010101" pitchFamily="2" charset="-122"/>
              <a:cs typeface="Times New Roman" panose="02020603050405020304" pitchFamily="18" charset="0"/>
            </a:defRPr>
          </a:pPr>
          <a:endParaRPr lang="vi-VN"/>
        </a:p>
      </c:txPr>
    </c:title>
    <c:autoTitleDeleted val="0"/>
    <c:plotArea>
      <c:layout/>
      <c:areaChart>
        <c:grouping val="standard"/>
        <c:varyColors val="0"/>
        <c:ser>
          <c:idx val="0"/>
          <c:order val="0"/>
          <c:tx>
            <c:strRef>
              <c:f>'Tăng trưởng tín dụng'!$M$72</c:f>
              <c:strCache>
                <c:ptCount val="1"/>
                <c:pt idx="0">
                  <c:v>信贷余额</c:v>
                </c:pt>
              </c:strCache>
            </c:strRef>
          </c:tx>
          <c:spPr>
            <a:solidFill>
              <a:srgbClr val="2323FF"/>
            </a:solidFill>
            <a:ln>
              <a:noFill/>
            </a:ln>
            <a:effectLst/>
          </c:spPr>
          <c:cat>
            <c:numRef>
              <c:f>'Tăng trưởng tín dụng'!$D$6:$D$72</c:f>
              <c:numCache>
                <c:formatCode>mm/dd/yyyy</c:formatCode>
                <c:ptCount val="67"/>
                <c:pt idx="0">
                  <c:v>46022</c:v>
                </c:pt>
                <c:pt idx="1">
                  <c:v>45989</c:v>
                </c:pt>
                <c:pt idx="2">
                  <c:v>45961</c:v>
                </c:pt>
                <c:pt idx="3">
                  <c:v>45930</c:v>
                </c:pt>
                <c:pt idx="4">
                  <c:v>45900</c:v>
                </c:pt>
                <c:pt idx="5">
                  <c:v>45869</c:v>
                </c:pt>
                <c:pt idx="6">
                  <c:v>45838</c:v>
                </c:pt>
                <c:pt idx="7">
                  <c:v>45808</c:v>
                </c:pt>
                <c:pt idx="8">
                  <c:v>45777</c:v>
                </c:pt>
                <c:pt idx="9">
                  <c:v>45747</c:v>
                </c:pt>
                <c:pt idx="10">
                  <c:v>45716</c:v>
                </c:pt>
                <c:pt idx="11">
                  <c:v>45688</c:v>
                </c:pt>
                <c:pt idx="12">
                  <c:v>45657</c:v>
                </c:pt>
                <c:pt idx="13">
                  <c:v>45626</c:v>
                </c:pt>
                <c:pt idx="14">
                  <c:v>45596</c:v>
                </c:pt>
                <c:pt idx="15">
                  <c:v>45565</c:v>
                </c:pt>
                <c:pt idx="16">
                  <c:v>45535</c:v>
                </c:pt>
                <c:pt idx="17">
                  <c:v>45504</c:v>
                </c:pt>
                <c:pt idx="18">
                  <c:v>45473</c:v>
                </c:pt>
                <c:pt idx="19">
                  <c:v>45443</c:v>
                </c:pt>
                <c:pt idx="20">
                  <c:v>45412</c:v>
                </c:pt>
                <c:pt idx="21">
                  <c:v>45382</c:v>
                </c:pt>
                <c:pt idx="22">
                  <c:v>45351</c:v>
                </c:pt>
                <c:pt idx="23">
                  <c:v>45322</c:v>
                </c:pt>
                <c:pt idx="24">
                  <c:v>45291</c:v>
                </c:pt>
                <c:pt idx="25">
                  <c:v>45260</c:v>
                </c:pt>
                <c:pt idx="26">
                  <c:v>45227</c:v>
                </c:pt>
                <c:pt idx="27">
                  <c:v>45198</c:v>
                </c:pt>
                <c:pt idx="28">
                  <c:v>45169</c:v>
                </c:pt>
                <c:pt idx="29">
                  <c:v>45138</c:v>
                </c:pt>
                <c:pt idx="30">
                  <c:v>45107</c:v>
                </c:pt>
                <c:pt idx="31">
                  <c:v>45077</c:v>
                </c:pt>
                <c:pt idx="32">
                  <c:v>45045</c:v>
                </c:pt>
                <c:pt idx="33">
                  <c:v>45016</c:v>
                </c:pt>
                <c:pt idx="34">
                  <c:v>44985</c:v>
                </c:pt>
                <c:pt idx="35">
                  <c:v>44954</c:v>
                </c:pt>
                <c:pt idx="36">
                  <c:v>44925</c:v>
                </c:pt>
                <c:pt idx="37">
                  <c:v>44895</c:v>
                </c:pt>
                <c:pt idx="38">
                  <c:v>44865</c:v>
                </c:pt>
                <c:pt idx="39">
                  <c:v>44834</c:v>
                </c:pt>
                <c:pt idx="40">
                  <c:v>44804</c:v>
                </c:pt>
                <c:pt idx="41">
                  <c:v>44771</c:v>
                </c:pt>
                <c:pt idx="42">
                  <c:v>44742</c:v>
                </c:pt>
                <c:pt idx="43">
                  <c:v>44712</c:v>
                </c:pt>
                <c:pt idx="44">
                  <c:v>44680</c:v>
                </c:pt>
                <c:pt idx="45">
                  <c:v>44651</c:v>
                </c:pt>
                <c:pt idx="46">
                  <c:v>44620</c:v>
                </c:pt>
                <c:pt idx="47">
                  <c:v>44589</c:v>
                </c:pt>
                <c:pt idx="48">
                  <c:v>44561</c:v>
                </c:pt>
                <c:pt idx="49">
                  <c:v>44530</c:v>
                </c:pt>
                <c:pt idx="50">
                  <c:v>44498</c:v>
                </c:pt>
                <c:pt idx="51">
                  <c:v>44469</c:v>
                </c:pt>
                <c:pt idx="52">
                  <c:v>44439</c:v>
                </c:pt>
                <c:pt idx="53">
                  <c:v>44407</c:v>
                </c:pt>
                <c:pt idx="54">
                  <c:v>44377</c:v>
                </c:pt>
                <c:pt idx="55">
                  <c:v>44347</c:v>
                </c:pt>
                <c:pt idx="56">
                  <c:v>44316</c:v>
                </c:pt>
                <c:pt idx="57">
                  <c:v>44286</c:v>
                </c:pt>
                <c:pt idx="58">
                  <c:v>44253</c:v>
                </c:pt>
                <c:pt idx="59">
                  <c:v>44225</c:v>
                </c:pt>
                <c:pt idx="60">
                  <c:v>44196</c:v>
                </c:pt>
                <c:pt idx="61">
                  <c:v>44165</c:v>
                </c:pt>
                <c:pt idx="62">
                  <c:v>44134</c:v>
                </c:pt>
                <c:pt idx="63">
                  <c:v>44104</c:v>
                </c:pt>
                <c:pt idx="64">
                  <c:v>44074</c:v>
                </c:pt>
                <c:pt idx="65">
                  <c:v>44043</c:v>
                </c:pt>
                <c:pt idx="66">
                  <c:v>44012</c:v>
                </c:pt>
              </c:numCache>
              <c:extLst/>
            </c:numRef>
          </c:cat>
          <c:val>
            <c:numRef>
              <c:f>'Tăng trưởng tín dụng'!$F$6:$F$72</c:f>
              <c:numCache>
                <c:formatCode>#,##0.00</c:formatCode>
                <c:ptCount val="67"/>
                <c:pt idx="0">
                  <c:v>18598.910552429999</c:v>
                </c:pt>
                <c:pt idx="1">
                  <c:v>18202.258723687999</c:v>
                </c:pt>
                <c:pt idx="2">
                  <c:v>17958.645789499999</c:v>
                </c:pt>
                <c:pt idx="3">
                  <c:v>17704.101505700997</c:v>
                </c:pt>
                <c:pt idx="4">
                  <c:v>17462.050192885999</c:v>
                </c:pt>
                <c:pt idx="5">
                  <c:v>17146.602675540002</c:v>
                </c:pt>
                <c:pt idx="6">
                  <c:v>17162.218889269996</c:v>
                </c:pt>
                <c:pt idx="7">
                  <c:v>16489.160077507</c:v>
                </c:pt>
                <c:pt idx="8">
                  <c:v>16283.026056270997</c:v>
                </c:pt>
                <c:pt idx="9">
                  <c:v>16229.930929588998</c:v>
                </c:pt>
                <c:pt idx="10">
                  <c:v>15618.302825957999</c:v>
                </c:pt>
                <c:pt idx="11">
                  <c:v>15701.965169999999</c:v>
                </c:pt>
                <c:pt idx="12">
                  <c:v>15616.213729999999</c:v>
                </c:pt>
                <c:pt idx="13">
                  <c:v>15176.471369999999</c:v>
                </c:pt>
                <c:pt idx="14">
                  <c:v>14945.58257</c:v>
                </c:pt>
                <c:pt idx="15">
                  <c:v>14805.56337</c:v>
                </c:pt>
                <c:pt idx="16">
                  <c:v>14561.481809999999</c:v>
                </c:pt>
                <c:pt idx="17">
                  <c:v>14373.407090000001</c:v>
                </c:pt>
                <c:pt idx="18">
                  <c:v>14396.261980000001</c:v>
                </c:pt>
                <c:pt idx="19">
                  <c:v>14034.01418</c:v>
                </c:pt>
                <c:pt idx="20">
                  <c:v>13842.16871</c:v>
                </c:pt>
                <c:pt idx="21">
                  <c:v>13761.415870000001</c:v>
                </c:pt>
                <c:pt idx="22">
                  <c:v>13467.585050000002</c:v>
                </c:pt>
                <c:pt idx="23">
                  <c:v>13476.1986</c:v>
                </c:pt>
                <c:pt idx="24">
                  <c:v>13568.977919999999</c:v>
                </c:pt>
                <c:pt idx="25">
                  <c:v>13019.79399</c:v>
                </c:pt>
                <c:pt idx="26">
                  <c:v>12808.47625</c:v>
                </c:pt>
                <c:pt idx="27">
                  <c:v>12754.66912</c:v>
                </c:pt>
                <c:pt idx="28">
                  <c:v>12588.30472</c:v>
                </c:pt>
                <c:pt idx="29">
                  <c:v>12466.239369999999</c:v>
                </c:pt>
                <c:pt idx="30">
                  <c:v>12487.91251</c:v>
                </c:pt>
                <c:pt idx="31">
                  <c:v>12314.06372</c:v>
                </c:pt>
                <c:pt idx="32">
                  <c:v>12285.210279999999</c:v>
                </c:pt>
                <c:pt idx="33">
                  <c:v>12231.72364</c:v>
                </c:pt>
                <c:pt idx="34">
                  <c:v>12026.335130000001</c:v>
                </c:pt>
                <c:pt idx="35">
                  <c:v>11936.635390000001</c:v>
                </c:pt>
                <c:pt idx="36">
                  <c:v>11924.43361</c:v>
                </c:pt>
                <c:pt idx="37">
                  <c:v>11697.616550000001</c:v>
                </c:pt>
                <c:pt idx="38">
                  <c:v>11657.006810000001</c:v>
                </c:pt>
                <c:pt idx="39">
                  <c:v>11597.310320000001</c:v>
                </c:pt>
                <c:pt idx="40">
                  <c:v>11485.30393</c:v>
                </c:pt>
                <c:pt idx="41">
                  <c:v>11440.71962</c:v>
                </c:pt>
                <c:pt idx="42">
                  <c:v>11428.65323</c:v>
                </c:pt>
                <c:pt idx="43">
                  <c:v>11288.62919</c:v>
                </c:pt>
                <c:pt idx="44">
                  <c:v>11198.98761</c:v>
                </c:pt>
                <c:pt idx="45">
                  <c:v>11067.40798</c:v>
                </c:pt>
                <c:pt idx="46">
                  <c:v>10721.07</c:v>
                </c:pt>
                <c:pt idx="47">
                  <c:v>10703.779</c:v>
                </c:pt>
                <c:pt idx="48">
                  <c:v>10444.078</c:v>
                </c:pt>
                <c:pt idx="49">
                  <c:v>10185.807000000001</c:v>
                </c:pt>
                <c:pt idx="50">
                  <c:v>9998.1749999999993</c:v>
                </c:pt>
                <c:pt idx="51">
                  <c:v>9917.0319999999992</c:v>
                </c:pt>
                <c:pt idx="52">
                  <c:v>9877.3430000000008</c:v>
                </c:pt>
                <c:pt idx="53">
                  <c:v>9828.8320000000003</c:v>
                </c:pt>
                <c:pt idx="54">
                  <c:v>9784.9369999999999</c:v>
                </c:pt>
                <c:pt idx="55">
                  <c:v>9647.8469999999998</c:v>
                </c:pt>
                <c:pt idx="56">
                  <c:v>9575.5261300000002</c:v>
                </c:pt>
                <c:pt idx="57">
                  <c:v>9463.8680000000004</c:v>
                </c:pt>
                <c:pt idx="58">
                  <c:v>9253.0709999999999</c:v>
                </c:pt>
                <c:pt idx="59">
                  <c:v>9262.4225800000004</c:v>
                </c:pt>
                <c:pt idx="60">
                  <c:v>9192.5660000000007</c:v>
                </c:pt>
                <c:pt idx="61">
                  <c:v>8884.8189999999995</c:v>
                </c:pt>
                <c:pt idx="62">
                  <c:v>8752.0229999999992</c:v>
                </c:pt>
                <c:pt idx="63">
                  <c:v>8694.0499999999993</c:v>
                </c:pt>
                <c:pt idx="64">
                  <c:v>8590.8179999999993</c:v>
                </c:pt>
                <c:pt idx="65">
                  <c:v>8527.3860000000004</c:v>
                </c:pt>
                <c:pt idx="66">
                  <c:v>8494.5040000000008</c:v>
                </c:pt>
              </c:numCache>
              <c:extLst/>
            </c:numRef>
          </c:val>
          <c:extLst>
            <c:ext xmlns:c16="http://schemas.microsoft.com/office/drawing/2014/chart" uri="{C3380CC4-5D6E-409C-BE32-E72D297353CC}">
              <c16:uniqueId val="{00000000-5CFB-4D0D-9DD8-F3FB4E676446}"/>
            </c:ext>
          </c:extLst>
        </c:ser>
        <c:dLbls>
          <c:showLegendKey val="0"/>
          <c:showVal val="0"/>
          <c:showCatName val="0"/>
          <c:showSerName val="0"/>
          <c:showPercent val="0"/>
          <c:showBubbleSize val="0"/>
        </c:dLbls>
        <c:axId val="1478463712"/>
        <c:axId val="1478463168"/>
      </c:areaChart>
      <c:lineChart>
        <c:grouping val="standard"/>
        <c:varyColors val="0"/>
        <c:ser>
          <c:idx val="1"/>
          <c:order val="1"/>
          <c:tx>
            <c:strRef>
              <c:f>'Tăng trưởng tín dụng'!$M$73</c:f>
              <c:strCache>
                <c:ptCount val="1"/>
                <c:pt idx="0">
                  <c:v>信贷增长率YoY</c:v>
                </c:pt>
              </c:strCache>
            </c:strRef>
          </c:tx>
          <c:spPr>
            <a:ln w="28575" cap="rnd">
              <a:solidFill>
                <a:srgbClr val="9F9FFF"/>
              </a:solidFill>
              <a:round/>
            </a:ln>
            <a:effectLst/>
          </c:spPr>
          <c:marker>
            <c:symbol val="none"/>
          </c:marker>
          <c:cat>
            <c:numRef>
              <c:f>'Tăng trưởng tín dụng'!$D$6:$D$72</c:f>
              <c:numCache>
                <c:formatCode>mm/dd/yyyy</c:formatCode>
                <c:ptCount val="67"/>
                <c:pt idx="0">
                  <c:v>46022</c:v>
                </c:pt>
                <c:pt idx="1">
                  <c:v>45989</c:v>
                </c:pt>
                <c:pt idx="2">
                  <c:v>45961</c:v>
                </c:pt>
                <c:pt idx="3">
                  <c:v>45930</c:v>
                </c:pt>
                <c:pt idx="4">
                  <c:v>45900</c:v>
                </c:pt>
                <c:pt idx="5">
                  <c:v>45869</c:v>
                </c:pt>
                <c:pt idx="6">
                  <c:v>45838</c:v>
                </c:pt>
                <c:pt idx="7">
                  <c:v>45808</c:v>
                </c:pt>
                <c:pt idx="8">
                  <c:v>45777</c:v>
                </c:pt>
                <c:pt idx="9">
                  <c:v>45747</c:v>
                </c:pt>
                <c:pt idx="10">
                  <c:v>45716</c:v>
                </c:pt>
                <c:pt idx="11">
                  <c:v>45688</c:v>
                </c:pt>
                <c:pt idx="12">
                  <c:v>45657</c:v>
                </c:pt>
                <c:pt idx="13">
                  <c:v>45626</c:v>
                </c:pt>
                <c:pt idx="14">
                  <c:v>45596</c:v>
                </c:pt>
                <c:pt idx="15">
                  <c:v>45565</c:v>
                </c:pt>
                <c:pt idx="16">
                  <c:v>45535</c:v>
                </c:pt>
                <c:pt idx="17">
                  <c:v>45504</c:v>
                </c:pt>
                <c:pt idx="18">
                  <c:v>45473</c:v>
                </c:pt>
                <c:pt idx="19">
                  <c:v>45443</c:v>
                </c:pt>
                <c:pt idx="20">
                  <c:v>45412</c:v>
                </c:pt>
                <c:pt idx="21">
                  <c:v>45382</c:v>
                </c:pt>
                <c:pt idx="22">
                  <c:v>45351</c:v>
                </c:pt>
                <c:pt idx="23">
                  <c:v>45322</c:v>
                </c:pt>
                <c:pt idx="24">
                  <c:v>45291</c:v>
                </c:pt>
                <c:pt idx="25">
                  <c:v>45260</c:v>
                </c:pt>
                <c:pt idx="26">
                  <c:v>45227</c:v>
                </c:pt>
                <c:pt idx="27">
                  <c:v>45198</c:v>
                </c:pt>
                <c:pt idx="28">
                  <c:v>45169</c:v>
                </c:pt>
                <c:pt idx="29">
                  <c:v>45138</c:v>
                </c:pt>
                <c:pt idx="30">
                  <c:v>45107</c:v>
                </c:pt>
                <c:pt idx="31">
                  <c:v>45077</c:v>
                </c:pt>
                <c:pt idx="32">
                  <c:v>45045</c:v>
                </c:pt>
                <c:pt idx="33">
                  <c:v>45016</c:v>
                </c:pt>
                <c:pt idx="34">
                  <c:v>44985</c:v>
                </c:pt>
                <c:pt idx="35">
                  <c:v>44954</c:v>
                </c:pt>
                <c:pt idx="36">
                  <c:v>44925</c:v>
                </c:pt>
                <c:pt idx="37">
                  <c:v>44895</c:v>
                </c:pt>
                <c:pt idx="38">
                  <c:v>44865</c:v>
                </c:pt>
                <c:pt idx="39">
                  <c:v>44834</c:v>
                </c:pt>
                <c:pt idx="40">
                  <c:v>44804</c:v>
                </c:pt>
                <c:pt idx="41">
                  <c:v>44771</c:v>
                </c:pt>
                <c:pt idx="42">
                  <c:v>44742</c:v>
                </c:pt>
                <c:pt idx="43">
                  <c:v>44712</c:v>
                </c:pt>
                <c:pt idx="44">
                  <c:v>44680</c:v>
                </c:pt>
                <c:pt idx="45">
                  <c:v>44651</c:v>
                </c:pt>
                <c:pt idx="46">
                  <c:v>44620</c:v>
                </c:pt>
                <c:pt idx="47">
                  <c:v>44589</c:v>
                </c:pt>
                <c:pt idx="48">
                  <c:v>44561</c:v>
                </c:pt>
                <c:pt idx="49">
                  <c:v>44530</c:v>
                </c:pt>
                <c:pt idx="50">
                  <c:v>44498</c:v>
                </c:pt>
                <c:pt idx="51">
                  <c:v>44469</c:v>
                </c:pt>
                <c:pt idx="52">
                  <c:v>44439</c:v>
                </c:pt>
                <c:pt idx="53">
                  <c:v>44407</c:v>
                </c:pt>
                <c:pt idx="54">
                  <c:v>44377</c:v>
                </c:pt>
                <c:pt idx="55">
                  <c:v>44347</c:v>
                </c:pt>
                <c:pt idx="56">
                  <c:v>44316</c:v>
                </c:pt>
                <c:pt idx="57">
                  <c:v>44286</c:v>
                </c:pt>
                <c:pt idx="58">
                  <c:v>44253</c:v>
                </c:pt>
                <c:pt idx="59">
                  <c:v>44225</c:v>
                </c:pt>
                <c:pt idx="60">
                  <c:v>44196</c:v>
                </c:pt>
                <c:pt idx="61">
                  <c:v>44165</c:v>
                </c:pt>
                <c:pt idx="62">
                  <c:v>44134</c:v>
                </c:pt>
                <c:pt idx="63">
                  <c:v>44104</c:v>
                </c:pt>
                <c:pt idx="64">
                  <c:v>44074</c:v>
                </c:pt>
                <c:pt idx="65">
                  <c:v>44043</c:v>
                </c:pt>
                <c:pt idx="66">
                  <c:v>44012</c:v>
                </c:pt>
              </c:numCache>
              <c:extLst/>
            </c:numRef>
          </c:cat>
          <c:val>
            <c:numRef>
              <c:f>'Tăng trưởng tín dụng'!$G$6:$G$72</c:f>
              <c:numCache>
                <c:formatCode>0.00%</c:formatCode>
                <c:ptCount val="67"/>
                <c:pt idx="0">
                  <c:v>0.19100000000000006</c:v>
                </c:pt>
                <c:pt idx="1">
                  <c:v>0.19937357505046971</c:v>
                </c:pt>
                <c:pt idx="2">
                  <c:v>0.2016022597572118</c:v>
                </c:pt>
                <c:pt idx="3">
                  <c:v>0.19577357938126183</c:v>
                </c:pt>
                <c:pt idx="4">
                  <c:v>0.19919458889781771</c:v>
                </c:pt>
                <c:pt idx="5">
                  <c:v>0.19293933360235749</c:v>
                </c:pt>
                <c:pt idx="6">
                  <c:v>0.19213021499001615</c:v>
                </c:pt>
                <c:pt idx="7">
                  <c:v>0.17494252649436892</c:v>
                </c:pt>
                <c:pt idx="8">
                  <c:v>0.17633489357109555</c:v>
                </c:pt>
                <c:pt idx="9">
                  <c:v>0.17937943907140985</c:v>
                </c:pt>
                <c:pt idx="10">
                  <c:v>0.15970000000000001</c:v>
                </c:pt>
                <c:pt idx="11">
                  <c:v>0.15720000000000001</c:v>
                </c:pt>
                <c:pt idx="12">
                  <c:v>0.15090000000000001</c:v>
                </c:pt>
                <c:pt idx="13">
                  <c:v>0.1656</c:v>
                </c:pt>
                <c:pt idx="14">
                  <c:v>0.16685094</c:v>
                </c:pt>
                <c:pt idx="15">
                  <c:v>0.1608</c:v>
                </c:pt>
                <c:pt idx="16">
                  <c:v>0.15670000000000001</c:v>
                </c:pt>
                <c:pt idx="17">
                  <c:v>0.153</c:v>
                </c:pt>
                <c:pt idx="18">
                  <c:v>0.15279999999999999</c:v>
                </c:pt>
                <c:pt idx="19">
                  <c:v>0.13967366899413758</c:v>
                </c:pt>
                <c:pt idx="20">
                  <c:v>0.1267343736504607</c:v>
                </c:pt>
                <c:pt idx="21">
                  <c:v>0.12505941721881486</c:v>
                </c:pt>
                <c:pt idx="22">
                  <c:v>0.11984115729527312</c:v>
                </c:pt>
                <c:pt idx="23">
                  <c:v>0.13009999999999999</c:v>
                </c:pt>
                <c:pt idx="24">
                  <c:v>0.13791383002215407</c:v>
                </c:pt>
                <c:pt idx="25">
                  <c:v>0.11302964448770547</c:v>
                </c:pt>
                <c:pt idx="26">
                  <c:v>9.8779168509381732E-2</c:v>
                </c:pt>
                <c:pt idx="27">
                  <c:v>9.9795449812539072E-2</c:v>
                </c:pt>
                <c:pt idx="28">
                  <c:v>9.6035838208767377E-2</c:v>
                </c:pt>
                <c:pt idx="29">
                  <c:v>8.9637696234356357E-2</c:v>
                </c:pt>
                <c:pt idx="30">
                  <c:v>9.2684523598936641E-2</c:v>
                </c:pt>
                <c:pt idx="31">
                  <c:v>9.0837825633282243E-2</c:v>
                </c:pt>
                <c:pt idx="32">
                  <c:v>9.6992934346143089E-2</c:v>
                </c:pt>
                <c:pt idx="33">
                  <c:v>0.10520219929581009</c:v>
                </c:pt>
                <c:pt idx="34">
                  <c:v>0.12174765485161476</c:v>
                </c:pt>
                <c:pt idx="35">
                  <c:v>0.11517954453282342</c:v>
                </c:pt>
                <c:pt idx="36">
                  <c:v>0.14174114842880337</c:v>
                </c:pt>
                <c:pt idx="37">
                  <c:v>0.14842314899546016</c:v>
                </c:pt>
                <c:pt idx="38">
                  <c:v>0.16591346020648778</c:v>
                </c:pt>
                <c:pt idx="39">
                  <c:v>0.16943358859787883</c:v>
                </c:pt>
                <c:pt idx="40">
                  <c:v>0.16279286140007487</c:v>
                </c:pt>
                <c:pt idx="41">
                  <c:v>0.16399584609849871</c:v>
                </c:pt>
                <c:pt idx="42">
                  <c:v>0.16798434471269474</c:v>
                </c:pt>
                <c:pt idx="43">
                  <c:v>0.17006718597423864</c:v>
                </c:pt>
                <c:pt idx="44">
                  <c:v>0.16954279670479044</c:v>
                </c:pt>
                <c:pt idx="45">
                  <c:v>0.16943811769141326</c:v>
                </c:pt>
                <c:pt idx="46">
                  <c:v>0.15864992282021828</c:v>
                </c:pt>
                <c:pt idx="47">
                  <c:v>0.15561332983362974</c:v>
                </c:pt>
                <c:pt idx="48">
                  <c:v>0.13614392325276747</c:v>
                </c:pt>
                <c:pt idx="49">
                  <c:v>0.14642819397896578</c:v>
                </c:pt>
                <c:pt idx="50">
                  <c:v>0.14238445214323581</c:v>
                </c:pt>
                <c:pt idx="51">
                  <c:v>0.14066884823528736</c:v>
                </c:pt>
                <c:pt idx="52">
                  <c:v>0.14975582069134741</c:v>
                </c:pt>
                <c:pt idx="53">
                  <c:v>0.15261957181251096</c:v>
                </c:pt>
                <c:pt idx="54">
                  <c:v>0.15191387278174218</c:v>
                </c:pt>
                <c:pt idx="55">
                  <c:v>0.15418053138845411</c:v>
                </c:pt>
                <c:pt idx="56">
                  <c:v>0.15210889676384087</c:v>
                </c:pt>
                <c:pt idx="57">
                  <c:v>0.13989380435468624</c:v>
                </c:pt>
                <c:pt idx="58">
                  <c:v>0.12713670736817484</c:v>
                </c:pt>
                <c:pt idx="59">
                  <c:v>0.1290951478971889</c:v>
                </c:pt>
                <c:pt idx="60">
                  <c:v>0.12167482389191098</c:v>
                </c:pt>
                <c:pt idx="61">
                  <c:v>0.1100386141388443</c:v>
                </c:pt>
                <c:pt idx="62">
                  <c:v>0.10301325238205239</c:v>
                </c:pt>
                <c:pt idx="63">
                  <c:v>0.10205972688242104</c:v>
                </c:pt>
                <c:pt idx="64">
                  <c:v>0.10142476690224744</c:v>
                </c:pt>
                <c:pt idx="65">
                  <c:v>0.10019813507633368</c:v>
                </c:pt>
                <c:pt idx="66">
                  <c:v>9.7185860704412486E-2</c:v>
                </c:pt>
              </c:numCache>
              <c:extLst/>
            </c:numRef>
          </c:val>
          <c:smooth val="0"/>
          <c:extLst>
            <c:ext xmlns:c16="http://schemas.microsoft.com/office/drawing/2014/chart" uri="{C3380CC4-5D6E-409C-BE32-E72D297353CC}">
              <c16:uniqueId val="{00000001-5CFB-4D0D-9DD8-F3FB4E676446}"/>
            </c:ext>
          </c:extLst>
        </c:ser>
        <c:dLbls>
          <c:showLegendKey val="0"/>
          <c:showVal val="0"/>
          <c:showCatName val="0"/>
          <c:showSerName val="0"/>
          <c:showPercent val="0"/>
          <c:showBubbleSize val="0"/>
        </c:dLbls>
        <c:marker val="1"/>
        <c:smooth val="0"/>
        <c:axId val="1478464800"/>
        <c:axId val="1478460448"/>
      </c:lineChart>
      <c:dateAx>
        <c:axId val="1478463712"/>
        <c:scaling>
          <c:orientation val="minMax"/>
          <c:max val="46022"/>
          <c:min val="44196"/>
        </c:scaling>
        <c:delete val="0"/>
        <c:axPos val="b"/>
        <c:numFmt formatCode="[$-101042A]mmm/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SimSun" panose="02010600030101010101" pitchFamily="2" charset="-122"/>
                <a:cs typeface="Times New Roman" panose="02020603050405020304" pitchFamily="18" charset="0"/>
              </a:defRPr>
            </a:pPr>
            <a:endParaRPr lang="vi-VN"/>
          </a:p>
        </c:txPr>
        <c:crossAx val="1478463168"/>
        <c:crosses val="autoZero"/>
        <c:auto val="1"/>
        <c:lblOffset val="100"/>
        <c:baseTimeUnit val="days"/>
        <c:majorUnit val="6"/>
        <c:majorTimeUnit val="months"/>
      </c:dateAx>
      <c:valAx>
        <c:axId val="1478463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SimSun" panose="02010600030101010101" pitchFamily="2" charset="-122"/>
                <a:cs typeface="Times New Roman" panose="02020603050405020304" pitchFamily="18" charset="0"/>
              </a:defRPr>
            </a:pPr>
            <a:endParaRPr lang="vi-VN"/>
          </a:p>
        </c:txPr>
        <c:crossAx val="1478463712"/>
        <c:crosses val="autoZero"/>
        <c:crossBetween val="between"/>
      </c:valAx>
      <c:valAx>
        <c:axId val="1478460448"/>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SimSun" panose="02010600030101010101" pitchFamily="2" charset="-122"/>
                <a:cs typeface="Times New Roman" panose="02020603050405020304" pitchFamily="18" charset="0"/>
              </a:defRPr>
            </a:pPr>
            <a:endParaRPr lang="vi-VN"/>
          </a:p>
        </c:txPr>
        <c:crossAx val="1478464800"/>
        <c:crosses val="max"/>
        <c:crossBetween val="between"/>
      </c:valAx>
      <c:dateAx>
        <c:axId val="1478464800"/>
        <c:scaling>
          <c:orientation val="minMax"/>
        </c:scaling>
        <c:delete val="1"/>
        <c:axPos val="b"/>
        <c:numFmt formatCode="mm/dd/yyyy" sourceLinked="1"/>
        <c:majorTickMark val="out"/>
        <c:minorTickMark val="none"/>
        <c:tickLblPos val="nextTo"/>
        <c:crossAx val="1478460448"/>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SimSun" panose="02010600030101010101" pitchFamily="2" charset="-122"/>
              <a:cs typeface="Times New Roman" panose="02020603050405020304" pitchFamily="18" charset="0"/>
            </a:defRPr>
          </a:pPr>
          <a:endParaRPr lang="vi-VN"/>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Times New Roman" panose="02020603050405020304" pitchFamily="18" charset="0"/>
          <a:ea typeface="SimSun" panose="02010600030101010101" pitchFamily="2" charset="-122"/>
          <a:cs typeface="Times New Roman" panose="02020603050405020304" pitchFamily="18" charset="0"/>
        </a:defRPr>
      </a:pPr>
      <a:endParaRPr lang="vi-VN"/>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Times New Roman" panose="02020603050405020304" pitchFamily="18" charset="0"/>
                <a:ea typeface="SimSun" panose="02010600030101010101" pitchFamily="2" charset="-122"/>
                <a:cs typeface="Times New Roman" panose="02020603050405020304" pitchFamily="18" charset="0"/>
              </a:defRPr>
            </a:pPr>
            <a:r>
              <a:rPr lang="ja-JP" b="1"/>
              <a:t>公开市场上的资金投放和回笼情况</a:t>
            </a:r>
            <a:endParaRPr lang="en-US" b="1"/>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Times New Roman" panose="02020603050405020304" pitchFamily="18" charset="0"/>
              <a:ea typeface="SimSun" panose="02010600030101010101" pitchFamily="2" charset="-122"/>
              <a:cs typeface="Times New Roman" panose="02020603050405020304" pitchFamily="18" charset="0"/>
            </a:defRPr>
          </a:pPr>
          <a:endParaRPr lang="en-US"/>
        </a:p>
      </c:txPr>
    </c:title>
    <c:autoTitleDeleted val="0"/>
    <c:plotArea>
      <c:layout/>
      <c:barChart>
        <c:barDir val="col"/>
        <c:grouping val="clustered"/>
        <c:varyColors val="0"/>
        <c:ser>
          <c:idx val="3"/>
          <c:order val="1"/>
          <c:tx>
            <c:strRef>
              <c:f>'Bơm hút ròng'!$N$136</c:f>
              <c:strCache>
                <c:ptCount val="1"/>
                <c:pt idx="0">
                  <c:v>流通票据</c:v>
                </c:pt>
              </c:strCache>
            </c:strRef>
          </c:tx>
          <c:spPr>
            <a:solidFill>
              <a:schemeClr val="accent4"/>
            </a:solidFill>
            <a:ln>
              <a:noFill/>
            </a:ln>
            <a:effectLst/>
          </c:spPr>
          <c:invertIfNegative val="0"/>
          <c:cat>
            <c:strRef>
              <c:f>'Bơm hút ròng'!$AB$54:$IB$54</c:f>
              <c:strCache>
                <c:ptCount val="209"/>
                <c:pt idx="0">
                  <c:v>03/14/2025</c:v>
                </c:pt>
                <c:pt idx="1">
                  <c:v>03/17/2025</c:v>
                </c:pt>
                <c:pt idx="2">
                  <c:v>03/18/2025</c:v>
                </c:pt>
                <c:pt idx="3">
                  <c:v>03/19/2025</c:v>
                </c:pt>
                <c:pt idx="4">
                  <c:v>03/20/2025</c:v>
                </c:pt>
                <c:pt idx="5">
                  <c:v>03/21/2025</c:v>
                </c:pt>
                <c:pt idx="6">
                  <c:v>03/24/2025</c:v>
                </c:pt>
                <c:pt idx="7">
                  <c:v>03/25/2025</c:v>
                </c:pt>
                <c:pt idx="8">
                  <c:v>03/26/2025</c:v>
                </c:pt>
                <c:pt idx="9">
                  <c:v>03/27/2025</c:v>
                </c:pt>
                <c:pt idx="10">
                  <c:v>03/28/2025</c:v>
                </c:pt>
                <c:pt idx="11">
                  <c:v>03/31/2025</c:v>
                </c:pt>
                <c:pt idx="12">
                  <c:v>04/01/2025</c:v>
                </c:pt>
                <c:pt idx="13">
                  <c:v>04/02/2025</c:v>
                </c:pt>
                <c:pt idx="14">
                  <c:v>04/03/2025</c:v>
                </c:pt>
                <c:pt idx="15">
                  <c:v>04/04/2025</c:v>
                </c:pt>
                <c:pt idx="16">
                  <c:v>04/07/2025</c:v>
                </c:pt>
                <c:pt idx="17">
                  <c:v>04/08/2025</c:v>
                </c:pt>
                <c:pt idx="18">
                  <c:v>04/09/2025</c:v>
                </c:pt>
                <c:pt idx="19">
                  <c:v>04/10/2025</c:v>
                </c:pt>
                <c:pt idx="20">
                  <c:v>04/11/2025</c:v>
                </c:pt>
                <c:pt idx="21">
                  <c:v>04/14/2025</c:v>
                </c:pt>
                <c:pt idx="22">
                  <c:v>04/15/2025</c:v>
                </c:pt>
                <c:pt idx="23">
                  <c:v>04/16/2025</c:v>
                </c:pt>
                <c:pt idx="24">
                  <c:v>04/17/2025</c:v>
                </c:pt>
                <c:pt idx="25">
                  <c:v>04/18/2025</c:v>
                </c:pt>
                <c:pt idx="26">
                  <c:v>04/21/2025</c:v>
                </c:pt>
                <c:pt idx="27">
                  <c:v>04/22/2025</c:v>
                </c:pt>
                <c:pt idx="28">
                  <c:v>04/23/2025</c:v>
                </c:pt>
                <c:pt idx="29">
                  <c:v>04/24/2025</c:v>
                </c:pt>
                <c:pt idx="30">
                  <c:v>04/25/2025</c:v>
                </c:pt>
                <c:pt idx="31">
                  <c:v>04/28/2025</c:v>
                </c:pt>
                <c:pt idx="32">
                  <c:v>04/29/2025</c:v>
                </c:pt>
                <c:pt idx="33">
                  <c:v>04/30/2025</c:v>
                </c:pt>
                <c:pt idx="34">
                  <c:v>05/01/2025</c:v>
                </c:pt>
                <c:pt idx="35">
                  <c:v>05/02/2025</c:v>
                </c:pt>
                <c:pt idx="36">
                  <c:v>05/05/2025</c:v>
                </c:pt>
                <c:pt idx="37">
                  <c:v>05/06/2025</c:v>
                </c:pt>
                <c:pt idx="38">
                  <c:v>05/07/2025</c:v>
                </c:pt>
                <c:pt idx="39">
                  <c:v>05/08/2025</c:v>
                </c:pt>
                <c:pt idx="40">
                  <c:v>05/09/2025</c:v>
                </c:pt>
                <c:pt idx="41">
                  <c:v>05/12/2025</c:v>
                </c:pt>
                <c:pt idx="42">
                  <c:v>05/13/2025</c:v>
                </c:pt>
                <c:pt idx="43">
                  <c:v>05/14/2025</c:v>
                </c:pt>
                <c:pt idx="44">
                  <c:v>05/15/2025</c:v>
                </c:pt>
                <c:pt idx="45">
                  <c:v>05/16/2025</c:v>
                </c:pt>
                <c:pt idx="46">
                  <c:v>05/19/2025</c:v>
                </c:pt>
                <c:pt idx="47">
                  <c:v>05/20/2025</c:v>
                </c:pt>
                <c:pt idx="48">
                  <c:v>05/21/2025</c:v>
                </c:pt>
                <c:pt idx="49">
                  <c:v>05/22/2025</c:v>
                </c:pt>
                <c:pt idx="50">
                  <c:v>05/23/2025</c:v>
                </c:pt>
                <c:pt idx="51">
                  <c:v>05/26/2025</c:v>
                </c:pt>
                <c:pt idx="52">
                  <c:v>05/27/2025</c:v>
                </c:pt>
                <c:pt idx="53">
                  <c:v>05/28/2025</c:v>
                </c:pt>
                <c:pt idx="54">
                  <c:v>05/29/2025</c:v>
                </c:pt>
                <c:pt idx="55">
                  <c:v>05/30/2025</c:v>
                </c:pt>
                <c:pt idx="56">
                  <c:v>06/02/2025</c:v>
                </c:pt>
                <c:pt idx="57">
                  <c:v>06/03/2025</c:v>
                </c:pt>
                <c:pt idx="58">
                  <c:v>06/04/2025</c:v>
                </c:pt>
                <c:pt idx="59">
                  <c:v>06/05/2025</c:v>
                </c:pt>
                <c:pt idx="60">
                  <c:v>06/06/2025</c:v>
                </c:pt>
                <c:pt idx="61">
                  <c:v>06/09/2025</c:v>
                </c:pt>
                <c:pt idx="62">
                  <c:v>06/10/2025</c:v>
                </c:pt>
                <c:pt idx="63">
                  <c:v>06/11/2025</c:v>
                </c:pt>
                <c:pt idx="64">
                  <c:v>06/12/2025</c:v>
                </c:pt>
                <c:pt idx="65">
                  <c:v>06/13/2025</c:v>
                </c:pt>
                <c:pt idx="66">
                  <c:v>06/16/2025</c:v>
                </c:pt>
                <c:pt idx="67">
                  <c:v>06/17/2025</c:v>
                </c:pt>
                <c:pt idx="68">
                  <c:v>06/18/2025</c:v>
                </c:pt>
                <c:pt idx="69">
                  <c:v>06/19/2025</c:v>
                </c:pt>
                <c:pt idx="70">
                  <c:v>06/20/2025</c:v>
                </c:pt>
                <c:pt idx="71">
                  <c:v>06/23/2025</c:v>
                </c:pt>
                <c:pt idx="72">
                  <c:v>06/24/2025</c:v>
                </c:pt>
                <c:pt idx="73">
                  <c:v>06/25/2025</c:v>
                </c:pt>
                <c:pt idx="74">
                  <c:v>06/26/2025</c:v>
                </c:pt>
                <c:pt idx="75">
                  <c:v>06/27/2025</c:v>
                </c:pt>
                <c:pt idx="76">
                  <c:v>06/30/2025</c:v>
                </c:pt>
                <c:pt idx="77">
                  <c:v>07/01/2025</c:v>
                </c:pt>
                <c:pt idx="78">
                  <c:v>07/02/2025</c:v>
                </c:pt>
                <c:pt idx="79">
                  <c:v>07/03/2025</c:v>
                </c:pt>
                <c:pt idx="80">
                  <c:v>07/04/2025</c:v>
                </c:pt>
                <c:pt idx="81">
                  <c:v>07/07/2025</c:v>
                </c:pt>
                <c:pt idx="82">
                  <c:v>07/08/2025</c:v>
                </c:pt>
                <c:pt idx="83">
                  <c:v>07/09/2025</c:v>
                </c:pt>
                <c:pt idx="84">
                  <c:v>07/10/2025</c:v>
                </c:pt>
                <c:pt idx="85">
                  <c:v>07/11/2025</c:v>
                </c:pt>
                <c:pt idx="86">
                  <c:v>07/14/2025</c:v>
                </c:pt>
                <c:pt idx="87">
                  <c:v>07/15/2025</c:v>
                </c:pt>
                <c:pt idx="88">
                  <c:v>07/16/2025</c:v>
                </c:pt>
                <c:pt idx="89">
                  <c:v>07/17/2025</c:v>
                </c:pt>
                <c:pt idx="90">
                  <c:v>07/18/2025</c:v>
                </c:pt>
                <c:pt idx="91">
                  <c:v>07/21/2025</c:v>
                </c:pt>
                <c:pt idx="92">
                  <c:v>07/22/2025</c:v>
                </c:pt>
                <c:pt idx="93">
                  <c:v>07/23/2025</c:v>
                </c:pt>
                <c:pt idx="94">
                  <c:v>07/24/2025</c:v>
                </c:pt>
                <c:pt idx="95">
                  <c:v>07/25/2025</c:v>
                </c:pt>
                <c:pt idx="96">
                  <c:v>07/28/2025</c:v>
                </c:pt>
                <c:pt idx="97">
                  <c:v>07/29/2025</c:v>
                </c:pt>
                <c:pt idx="98">
                  <c:v>07/30/2025</c:v>
                </c:pt>
                <c:pt idx="99">
                  <c:v>07/31/2025</c:v>
                </c:pt>
                <c:pt idx="100">
                  <c:v>08/01/2025</c:v>
                </c:pt>
                <c:pt idx="101">
                  <c:v>08/04/2025</c:v>
                </c:pt>
                <c:pt idx="102">
                  <c:v>08/05/2025</c:v>
                </c:pt>
                <c:pt idx="103">
                  <c:v>08/06/2025</c:v>
                </c:pt>
                <c:pt idx="104">
                  <c:v>08/07/2025</c:v>
                </c:pt>
                <c:pt idx="105">
                  <c:v>08/08/2025</c:v>
                </c:pt>
                <c:pt idx="106">
                  <c:v>08/11/2025</c:v>
                </c:pt>
                <c:pt idx="107">
                  <c:v>08/12/2025</c:v>
                </c:pt>
                <c:pt idx="108">
                  <c:v>08/13/2025</c:v>
                </c:pt>
                <c:pt idx="109">
                  <c:v>08/14/2025</c:v>
                </c:pt>
                <c:pt idx="110">
                  <c:v>08/15/2025</c:v>
                </c:pt>
                <c:pt idx="111">
                  <c:v>08/18/2025</c:v>
                </c:pt>
                <c:pt idx="112">
                  <c:v>08/19/2025</c:v>
                </c:pt>
                <c:pt idx="113">
                  <c:v>08/20/2025</c:v>
                </c:pt>
                <c:pt idx="114">
                  <c:v>08/21/2025</c:v>
                </c:pt>
                <c:pt idx="115">
                  <c:v>08/22/2025</c:v>
                </c:pt>
                <c:pt idx="116">
                  <c:v>08/25/2025</c:v>
                </c:pt>
                <c:pt idx="117">
                  <c:v>08/26/2025</c:v>
                </c:pt>
                <c:pt idx="118">
                  <c:v>08/27/2025</c:v>
                </c:pt>
                <c:pt idx="119">
                  <c:v>08/28/2025</c:v>
                </c:pt>
                <c:pt idx="120">
                  <c:v>08/29/2025</c:v>
                </c:pt>
                <c:pt idx="121">
                  <c:v>09/01/2025</c:v>
                </c:pt>
                <c:pt idx="122">
                  <c:v>09/02/2025</c:v>
                </c:pt>
                <c:pt idx="123">
                  <c:v>09/03/2025</c:v>
                </c:pt>
                <c:pt idx="124">
                  <c:v>09/04/2025</c:v>
                </c:pt>
                <c:pt idx="125">
                  <c:v>09/05/2025</c:v>
                </c:pt>
                <c:pt idx="126">
                  <c:v>09/08/2025</c:v>
                </c:pt>
                <c:pt idx="127">
                  <c:v>09/09/2025</c:v>
                </c:pt>
                <c:pt idx="128">
                  <c:v>09/10/2025</c:v>
                </c:pt>
                <c:pt idx="129">
                  <c:v>09/11/2025</c:v>
                </c:pt>
                <c:pt idx="130">
                  <c:v>09/12/2025</c:v>
                </c:pt>
                <c:pt idx="131">
                  <c:v>09/15/2025</c:v>
                </c:pt>
                <c:pt idx="132">
                  <c:v>09/16/2025</c:v>
                </c:pt>
                <c:pt idx="133">
                  <c:v>09/17/2025</c:v>
                </c:pt>
                <c:pt idx="134">
                  <c:v>09/18/2025</c:v>
                </c:pt>
                <c:pt idx="135">
                  <c:v>09/19/2025</c:v>
                </c:pt>
                <c:pt idx="136">
                  <c:v>09/22/2025</c:v>
                </c:pt>
                <c:pt idx="137">
                  <c:v>09/23/2025</c:v>
                </c:pt>
                <c:pt idx="138">
                  <c:v>09/24/2025</c:v>
                </c:pt>
                <c:pt idx="139">
                  <c:v>09/25/2025</c:v>
                </c:pt>
                <c:pt idx="140">
                  <c:v>09/26/2025</c:v>
                </c:pt>
                <c:pt idx="141">
                  <c:v>09/29/2025</c:v>
                </c:pt>
                <c:pt idx="142">
                  <c:v>09/30/2025</c:v>
                </c:pt>
                <c:pt idx="143">
                  <c:v>10/01/2025</c:v>
                </c:pt>
                <c:pt idx="144">
                  <c:v>10/02/2025</c:v>
                </c:pt>
                <c:pt idx="145">
                  <c:v>10/03/2025</c:v>
                </c:pt>
                <c:pt idx="146">
                  <c:v>10/06/2025</c:v>
                </c:pt>
                <c:pt idx="147">
                  <c:v>10/07/2025</c:v>
                </c:pt>
                <c:pt idx="148">
                  <c:v>10/08/2025</c:v>
                </c:pt>
                <c:pt idx="149">
                  <c:v>10/09/2025</c:v>
                </c:pt>
                <c:pt idx="150">
                  <c:v>10/10/2025</c:v>
                </c:pt>
                <c:pt idx="151">
                  <c:v>10/13/2025</c:v>
                </c:pt>
                <c:pt idx="152">
                  <c:v>10/14/2025</c:v>
                </c:pt>
                <c:pt idx="153">
                  <c:v>10/15/2025</c:v>
                </c:pt>
                <c:pt idx="154">
                  <c:v>10/16/2025</c:v>
                </c:pt>
                <c:pt idx="155">
                  <c:v>10/17/2025</c:v>
                </c:pt>
                <c:pt idx="156">
                  <c:v>10/20/2025</c:v>
                </c:pt>
                <c:pt idx="157">
                  <c:v>10/21/2025</c:v>
                </c:pt>
                <c:pt idx="158">
                  <c:v>10/22/2025</c:v>
                </c:pt>
                <c:pt idx="159">
                  <c:v>10/23/2025</c:v>
                </c:pt>
                <c:pt idx="160">
                  <c:v>10/24/2025</c:v>
                </c:pt>
                <c:pt idx="161">
                  <c:v>10/27/2025</c:v>
                </c:pt>
                <c:pt idx="162">
                  <c:v>10/28/2025</c:v>
                </c:pt>
                <c:pt idx="163">
                  <c:v>10/29/2025</c:v>
                </c:pt>
                <c:pt idx="164">
                  <c:v>10/30/2025</c:v>
                </c:pt>
                <c:pt idx="165">
                  <c:v>10/31/2025</c:v>
                </c:pt>
                <c:pt idx="166">
                  <c:v>11/03/2025</c:v>
                </c:pt>
                <c:pt idx="167">
                  <c:v>11/04/2025</c:v>
                </c:pt>
                <c:pt idx="168">
                  <c:v>11/05/2025</c:v>
                </c:pt>
                <c:pt idx="169">
                  <c:v>11/06/2025</c:v>
                </c:pt>
                <c:pt idx="170">
                  <c:v>11/07/2025</c:v>
                </c:pt>
                <c:pt idx="171">
                  <c:v>11/10/2025</c:v>
                </c:pt>
                <c:pt idx="172">
                  <c:v>11/11/2025</c:v>
                </c:pt>
                <c:pt idx="173">
                  <c:v>11/12/2025</c:v>
                </c:pt>
                <c:pt idx="174">
                  <c:v>11/13/2025</c:v>
                </c:pt>
                <c:pt idx="175">
                  <c:v>11/14/2025</c:v>
                </c:pt>
                <c:pt idx="176">
                  <c:v>11/17/2025</c:v>
                </c:pt>
                <c:pt idx="177">
                  <c:v>11/18/2025</c:v>
                </c:pt>
                <c:pt idx="178">
                  <c:v>11/19/2025</c:v>
                </c:pt>
                <c:pt idx="179">
                  <c:v>11/20/2025</c:v>
                </c:pt>
                <c:pt idx="180">
                  <c:v>11/21/2025</c:v>
                </c:pt>
                <c:pt idx="181">
                  <c:v>11/24/2025</c:v>
                </c:pt>
                <c:pt idx="182">
                  <c:v>11/25/2025</c:v>
                </c:pt>
                <c:pt idx="183">
                  <c:v>11/26/2025</c:v>
                </c:pt>
                <c:pt idx="184">
                  <c:v>11/27/2025</c:v>
                </c:pt>
                <c:pt idx="185">
                  <c:v>11/28/2025</c:v>
                </c:pt>
                <c:pt idx="186">
                  <c:v>12/01/2025</c:v>
                </c:pt>
                <c:pt idx="187">
                  <c:v>12/02/2025</c:v>
                </c:pt>
                <c:pt idx="188">
                  <c:v>12/03/2025</c:v>
                </c:pt>
                <c:pt idx="189">
                  <c:v>12/04/2025</c:v>
                </c:pt>
                <c:pt idx="190">
                  <c:v>12/05/2025</c:v>
                </c:pt>
                <c:pt idx="191">
                  <c:v>12/08/2025</c:v>
                </c:pt>
                <c:pt idx="192">
                  <c:v>12/09/2025</c:v>
                </c:pt>
                <c:pt idx="193">
                  <c:v>12/10/2025</c:v>
                </c:pt>
                <c:pt idx="194">
                  <c:v>12/11/2025</c:v>
                </c:pt>
                <c:pt idx="195">
                  <c:v>12/12/2025</c:v>
                </c:pt>
                <c:pt idx="196">
                  <c:v>12/15/2025</c:v>
                </c:pt>
                <c:pt idx="197">
                  <c:v>12/16/2025</c:v>
                </c:pt>
                <c:pt idx="198">
                  <c:v>12/17/2025</c:v>
                </c:pt>
                <c:pt idx="199">
                  <c:v>12/18/2025</c:v>
                </c:pt>
                <c:pt idx="200">
                  <c:v>12/19/2025</c:v>
                </c:pt>
                <c:pt idx="201">
                  <c:v>12/22/2025</c:v>
                </c:pt>
                <c:pt idx="202">
                  <c:v>12/23/2025</c:v>
                </c:pt>
                <c:pt idx="203">
                  <c:v>12/24/2025</c:v>
                </c:pt>
                <c:pt idx="204">
                  <c:v>12/25/2025</c:v>
                </c:pt>
                <c:pt idx="205">
                  <c:v>12/26/2025</c:v>
                </c:pt>
                <c:pt idx="206">
                  <c:v>12/29/2025</c:v>
                </c:pt>
                <c:pt idx="207">
                  <c:v>12/30/2025</c:v>
                </c:pt>
                <c:pt idx="208">
                  <c:v>12/31/2025</c:v>
                </c:pt>
              </c:strCache>
              <c:extLst/>
            </c:strRef>
          </c:cat>
          <c:val>
            <c:numRef>
              <c:f>'Bơm hút ròng'!$AB$58:$ID$58</c:f>
              <c:numCache>
                <c:formatCode>#,##0.00</c:formatCode>
                <c:ptCount val="21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-3100</c:v>
                </c:pt>
                <c:pt idx="73">
                  <c:v>-13100</c:v>
                </c:pt>
                <c:pt idx="74">
                  <c:v>-22500</c:v>
                </c:pt>
                <c:pt idx="75">
                  <c:v>-22500</c:v>
                </c:pt>
                <c:pt idx="76">
                  <c:v>-22500</c:v>
                </c:pt>
                <c:pt idx="77">
                  <c:v>-19400</c:v>
                </c:pt>
                <c:pt idx="78">
                  <c:v>-9400</c:v>
                </c:pt>
                <c:pt idx="79">
                  <c:v>-9200</c:v>
                </c:pt>
                <c:pt idx="80">
                  <c:v>-17400</c:v>
                </c:pt>
                <c:pt idx="81">
                  <c:v>-22400</c:v>
                </c:pt>
                <c:pt idx="82">
                  <c:v>-27400</c:v>
                </c:pt>
                <c:pt idx="83">
                  <c:v>-32400</c:v>
                </c:pt>
                <c:pt idx="84">
                  <c:v>-28200</c:v>
                </c:pt>
                <c:pt idx="85">
                  <c:v>-21400</c:v>
                </c:pt>
                <c:pt idx="86">
                  <c:v>-21399.9</c:v>
                </c:pt>
                <c:pt idx="87">
                  <c:v>-26399.9</c:v>
                </c:pt>
                <c:pt idx="88">
                  <c:v>-22399.9</c:v>
                </c:pt>
                <c:pt idx="89">
                  <c:v>-17399.900000000001</c:v>
                </c:pt>
                <c:pt idx="90">
                  <c:v>-15999.9</c:v>
                </c:pt>
                <c:pt idx="91">
                  <c:v>-11000</c:v>
                </c:pt>
                <c:pt idx="92">
                  <c:v>-1000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numCache>
              <c:extLst/>
            </c:numRef>
          </c:val>
          <c:extLst>
            <c:ext xmlns:c16="http://schemas.microsoft.com/office/drawing/2014/chart" uri="{C3380CC4-5D6E-409C-BE32-E72D297353CC}">
              <c16:uniqueId val="{00000000-815E-499A-B74D-149B9448FE68}"/>
            </c:ext>
          </c:extLst>
        </c:ser>
        <c:ser>
          <c:idx val="4"/>
          <c:order val="2"/>
          <c:tx>
            <c:strRef>
              <c:f>'Bơm hút ròng'!$N$137</c:f>
              <c:strCache>
                <c:ptCount val="1"/>
                <c:pt idx="0">
                  <c:v>资金投放和回笼</c:v>
                </c:pt>
              </c:strCache>
            </c:strRef>
          </c:tx>
          <c:spPr>
            <a:solidFill>
              <a:srgbClr val="2323FF"/>
            </a:solidFill>
            <a:ln>
              <a:noFill/>
            </a:ln>
            <a:effectLst/>
          </c:spPr>
          <c:invertIfNegative val="0"/>
          <c:cat>
            <c:strRef>
              <c:f>'Bơm hút ròng'!$AB$54:$IB$54</c:f>
              <c:strCache>
                <c:ptCount val="209"/>
                <c:pt idx="0">
                  <c:v>03/14/2025</c:v>
                </c:pt>
                <c:pt idx="1">
                  <c:v>03/17/2025</c:v>
                </c:pt>
                <c:pt idx="2">
                  <c:v>03/18/2025</c:v>
                </c:pt>
                <c:pt idx="3">
                  <c:v>03/19/2025</c:v>
                </c:pt>
                <c:pt idx="4">
                  <c:v>03/20/2025</c:v>
                </c:pt>
                <c:pt idx="5">
                  <c:v>03/21/2025</c:v>
                </c:pt>
                <c:pt idx="6">
                  <c:v>03/24/2025</c:v>
                </c:pt>
                <c:pt idx="7">
                  <c:v>03/25/2025</c:v>
                </c:pt>
                <c:pt idx="8">
                  <c:v>03/26/2025</c:v>
                </c:pt>
                <c:pt idx="9">
                  <c:v>03/27/2025</c:v>
                </c:pt>
                <c:pt idx="10">
                  <c:v>03/28/2025</c:v>
                </c:pt>
                <c:pt idx="11">
                  <c:v>03/31/2025</c:v>
                </c:pt>
                <c:pt idx="12">
                  <c:v>04/01/2025</c:v>
                </c:pt>
                <c:pt idx="13">
                  <c:v>04/02/2025</c:v>
                </c:pt>
                <c:pt idx="14">
                  <c:v>04/03/2025</c:v>
                </c:pt>
                <c:pt idx="15">
                  <c:v>04/04/2025</c:v>
                </c:pt>
                <c:pt idx="16">
                  <c:v>04/07/2025</c:v>
                </c:pt>
                <c:pt idx="17">
                  <c:v>04/08/2025</c:v>
                </c:pt>
                <c:pt idx="18">
                  <c:v>04/09/2025</c:v>
                </c:pt>
                <c:pt idx="19">
                  <c:v>04/10/2025</c:v>
                </c:pt>
                <c:pt idx="20">
                  <c:v>04/11/2025</c:v>
                </c:pt>
                <c:pt idx="21">
                  <c:v>04/14/2025</c:v>
                </c:pt>
                <c:pt idx="22">
                  <c:v>04/15/2025</c:v>
                </c:pt>
                <c:pt idx="23">
                  <c:v>04/16/2025</c:v>
                </c:pt>
                <c:pt idx="24">
                  <c:v>04/17/2025</c:v>
                </c:pt>
                <c:pt idx="25">
                  <c:v>04/18/2025</c:v>
                </c:pt>
                <c:pt idx="26">
                  <c:v>04/21/2025</c:v>
                </c:pt>
                <c:pt idx="27">
                  <c:v>04/22/2025</c:v>
                </c:pt>
                <c:pt idx="28">
                  <c:v>04/23/2025</c:v>
                </c:pt>
                <c:pt idx="29">
                  <c:v>04/24/2025</c:v>
                </c:pt>
                <c:pt idx="30">
                  <c:v>04/25/2025</c:v>
                </c:pt>
                <c:pt idx="31">
                  <c:v>04/28/2025</c:v>
                </c:pt>
                <c:pt idx="32">
                  <c:v>04/29/2025</c:v>
                </c:pt>
                <c:pt idx="33">
                  <c:v>04/30/2025</c:v>
                </c:pt>
                <c:pt idx="34">
                  <c:v>05/01/2025</c:v>
                </c:pt>
                <c:pt idx="35">
                  <c:v>05/02/2025</c:v>
                </c:pt>
                <c:pt idx="36">
                  <c:v>05/05/2025</c:v>
                </c:pt>
                <c:pt idx="37">
                  <c:v>05/06/2025</c:v>
                </c:pt>
                <c:pt idx="38">
                  <c:v>05/07/2025</c:v>
                </c:pt>
                <c:pt idx="39">
                  <c:v>05/08/2025</c:v>
                </c:pt>
                <c:pt idx="40">
                  <c:v>05/09/2025</c:v>
                </c:pt>
                <c:pt idx="41">
                  <c:v>05/12/2025</c:v>
                </c:pt>
                <c:pt idx="42">
                  <c:v>05/13/2025</c:v>
                </c:pt>
                <c:pt idx="43">
                  <c:v>05/14/2025</c:v>
                </c:pt>
                <c:pt idx="44">
                  <c:v>05/15/2025</c:v>
                </c:pt>
                <c:pt idx="45">
                  <c:v>05/16/2025</c:v>
                </c:pt>
                <c:pt idx="46">
                  <c:v>05/19/2025</c:v>
                </c:pt>
                <c:pt idx="47">
                  <c:v>05/20/2025</c:v>
                </c:pt>
                <c:pt idx="48">
                  <c:v>05/21/2025</c:v>
                </c:pt>
                <c:pt idx="49">
                  <c:v>05/22/2025</c:v>
                </c:pt>
                <c:pt idx="50">
                  <c:v>05/23/2025</c:v>
                </c:pt>
                <c:pt idx="51">
                  <c:v>05/26/2025</c:v>
                </c:pt>
                <c:pt idx="52">
                  <c:v>05/27/2025</c:v>
                </c:pt>
                <c:pt idx="53">
                  <c:v>05/28/2025</c:v>
                </c:pt>
                <c:pt idx="54">
                  <c:v>05/29/2025</c:v>
                </c:pt>
                <c:pt idx="55">
                  <c:v>05/30/2025</c:v>
                </c:pt>
                <c:pt idx="56">
                  <c:v>06/02/2025</c:v>
                </c:pt>
                <c:pt idx="57">
                  <c:v>06/03/2025</c:v>
                </c:pt>
                <c:pt idx="58">
                  <c:v>06/04/2025</c:v>
                </c:pt>
                <c:pt idx="59">
                  <c:v>06/05/2025</c:v>
                </c:pt>
                <c:pt idx="60">
                  <c:v>06/06/2025</c:v>
                </c:pt>
                <c:pt idx="61">
                  <c:v>06/09/2025</c:v>
                </c:pt>
                <c:pt idx="62">
                  <c:v>06/10/2025</c:v>
                </c:pt>
                <c:pt idx="63">
                  <c:v>06/11/2025</c:v>
                </c:pt>
                <c:pt idx="64">
                  <c:v>06/12/2025</c:v>
                </c:pt>
                <c:pt idx="65">
                  <c:v>06/13/2025</c:v>
                </c:pt>
                <c:pt idx="66">
                  <c:v>06/16/2025</c:v>
                </c:pt>
                <c:pt idx="67">
                  <c:v>06/17/2025</c:v>
                </c:pt>
                <c:pt idx="68">
                  <c:v>06/18/2025</c:v>
                </c:pt>
                <c:pt idx="69">
                  <c:v>06/19/2025</c:v>
                </c:pt>
                <c:pt idx="70">
                  <c:v>06/20/2025</c:v>
                </c:pt>
                <c:pt idx="71">
                  <c:v>06/23/2025</c:v>
                </c:pt>
                <c:pt idx="72">
                  <c:v>06/24/2025</c:v>
                </c:pt>
                <c:pt idx="73">
                  <c:v>06/25/2025</c:v>
                </c:pt>
                <c:pt idx="74">
                  <c:v>06/26/2025</c:v>
                </c:pt>
                <c:pt idx="75">
                  <c:v>06/27/2025</c:v>
                </c:pt>
                <c:pt idx="76">
                  <c:v>06/30/2025</c:v>
                </c:pt>
                <c:pt idx="77">
                  <c:v>07/01/2025</c:v>
                </c:pt>
                <c:pt idx="78">
                  <c:v>07/02/2025</c:v>
                </c:pt>
                <c:pt idx="79">
                  <c:v>07/03/2025</c:v>
                </c:pt>
                <c:pt idx="80">
                  <c:v>07/04/2025</c:v>
                </c:pt>
                <c:pt idx="81">
                  <c:v>07/07/2025</c:v>
                </c:pt>
                <c:pt idx="82">
                  <c:v>07/08/2025</c:v>
                </c:pt>
                <c:pt idx="83">
                  <c:v>07/09/2025</c:v>
                </c:pt>
                <c:pt idx="84">
                  <c:v>07/10/2025</c:v>
                </c:pt>
                <c:pt idx="85">
                  <c:v>07/11/2025</c:v>
                </c:pt>
                <c:pt idx="86">
                  <c:v>07/14/2025</c:v>
                </c:pt>
                <c:pt idx="87">
                  <c:v>07/15/2025</c:v>
                </c:pt>
                <c:pt idx="88">
                  <c:v>07/16/2025</c:v>
                </c:pt>
                <c:pt idx="89">
                  <c:v>07/17/2025</c:v>
                </c:pt>
                <c:pt idx="90">
                  <c:v>07/18/2025</c:v>
                </c:pt>
                <c:pt idx="91">
                  <c:v>07/21/2025</c:v>
                </c:pt>
                <c:pt idx="92">
                  <c:v>07/22/2025</c:v>
                </c:pt>
                <c:pt idx="93">
                  <c:v>07/23/2025</c:v>
                </c:pt>
                <c:pt idx="94">
                  <c:v>07/24/2025</c:v>
                </c:pt>
                <c:pt idx="95">
                  <c:v>07/25/2025</c:v>
                </c:pt>
                <c:pt idx="96">
                  <c:v>07/28/2025</c:v>
                </c:pt>
                <c:pt idx="97">
                  <c:v>07/29/2025</c:v>
                </c:pt>
                <c:pt idx="98">
                  <c:v>07/30/2025</c:v>
                </c:pt>
                <c:pt idx="99">
                  <c:v>07/31/2025</c:v>
                </c:pt>
                <c:pt idx="100">
                  <c:v>08/01/2025</c:v>
                </c:pt>
                <c:pt idx="101">
                  <c:v>08/04/2025</c:v>
                </c:pt>
                <c:pt idx="102">
                  <c:v>08/05/2025</c:v>
                </c:pt>
                <c:pt idx="103">
                  <c:v>08/06/2025</c:v>
                </c:pt>
                <c:pt idx="104">
                  <c:v>08/07/2025</c:v>
                </c:pt>
                <c:pt idx="105">
                  <c:v>08/08/2025</c:v>
                </c:pt>
                <c:pt idx="106">
                  <c:v>08/11/2025</c:v>
                </c:pt>
                <c:pt idx="107">
                  <c:v>08/12/2025</c:v>
                </c:pt>
                <c:pt idx="108">
                  <c:v>08/13/2025</c:v>
                </c:pt>
                <c:pt idx="109">
                  <c:v>08/14/2025</c:v>
                </c:pt>
                <c:pt idx="110">
                  <c:v>08/15/2025</c:v>
                </c:pt>
                <c:pt idx="111">
                  <c:v>08/18/2025</c:v>
                </c:pt>
                <c:pt idx="112">
                  <c:v>08/19/2025</c:v>
                </c:pt>
                <c:pt idx="113">
                  <c:v>08/20/2025</c:v>
                </c:pt>
                <c:pt idx="114">
                  <c:v>08/21/2025</c:v>
                </c:pt>
                <c:pt idx="115">
                  <c:v>08/22/2025</c:v>
                </c:pt>
                <c:pt idx="116">
                  <c:v>08/25/2025</c:v>
                </c:pt>
                <c:pt idx="117">
                  <c:v>08/26/2025</c:v>
                </c:pt>
                <c:pt idx="118">
                  <c:v>08/27/2025</c:v>
                </c:pt>
                <c:pt idx="119">
                  <c:v>08/28/2025</c:v>
                </c:pt>
                <c:pt idx="120">
                  <c:v>08/29/2025</c:v>
                </c:pt>
                <c:pt idx="121">
                  <c:v>09/01/2025</c:v>
                </c:pt>
                <c:pt idx="122">
                  <c:v>09/02/2025</c:v>
                </c:pt>
                <c:pt idx="123">
                  <c:v>09/03/2025</c:v>
                </c:pt>
                <c:pt idx="124">
                  <c:v>09/04/2025</c:v>
                </c:pt>
                <c:pt idx="125">
                  <c:v>09/05/2025</c:v>
                </c:pt>
                <c:pt idx="126">
                  <c:v>09/08/2025</c:v>
                </c:pt>
                <c:pt idx="127">
                  <c:v>09/09/2025</c:v>
                </c:pt>
                <c:pt idx="128">
                  <c:v>09/10/2025</c:v>
                </c:pt>
                <c:pt idx="129">
                  <c:v>09/11/2025</c:v>
                </c:pt>
                <c:pt idx="130">
                  <c:v>09/12/2025</c:v>
                </c:pt>
                <c:pt idx="131">
                  <c:v>09/15/2025</c:v>
                </c:pt>
                <c:pt idx="132">
                  <c:v>09/16/2025</c:v>
                </c:pt>
                <c:pt idx="133">
                  <c:v>09/17/2025</c:v>
                </c:pt>
                <c:pt idx="134">
                  <c:v>09/18/2025</c:v>
                </c:pt>
                <c:pt idx="135">
                  <c:v>09/19/2025</c:v>
                </c:pt>
                <c:pt idx="136">
                  <c:v>09/22/2025</c:v>
                </c:pt>
                <c:pt idx="137">
                  <c:v>09/23/2025</c:v>
                </c:pt>
                <c:pt idx="138">
                  <c:v>09/24/2025</c:v>
                </c:pt>
                <c:pt idx="139">
                  <c:v>09/25/2025</c:v>
                </c:pt>
                <c:pt idx="140">
                  <c:v>09/26/2025</c:v>
                </c:pt>
                <c:pt idx="141">
                  <c:v>09/29/2025</c:v>
                </c:pt>
                <c:pt idx="142">
                  <c:v>09/30/2025</c:v>
                </c:pt>
                <c:pt idx="143">
                  <c:v>10/01/2025</c:v>
                </c:pt>
                <c:pt idx="144">
                  <c:v>10/02/2025</c:v>
                </c:pt>
                <c:pt idx="145">
                  <c:v>10/03/2025</c:v>
                </c:pt>
                <c:pt idx="146">
                  <c:v>10/06/2025</c:v>
                </c:pt>
                <c:pt idx="147">
                  <c:v>10/07/2025</c:v>
                </c:pt>
                <c:pt idx="148">
                  <c:v>10/08/2025</c:v>
                </c:pt>
                <c:pt idx="149">
                  <c:v>10/09/2025</c:v>
                </c:pt>
                <c:pt idx="150">
                  <c:v>10/10/2025</c:v>
                </c:pt>
                <c:pt idx="151">
                  <c:v>10/13/2025</c:v>
                </c:pt>
                <c:pt idx="152">
                  <c:v>10/14/2025</c:v>
                </c:pt>
                <c:pt idx="153">
                  <c:v>10/15/2025</c:v>
                </c:pt>
                <c:pt idx="154">
                  <c:v>10/16/2025</c:v>
                </c:pt>
                <c:pt idx="155">
                  <c:v>10/17/2025</c:v>
                </c:pt>
                <c:pt idx="156">
                  <c:v>10/20/2025</c:v>
                </c:pt>
                <c:pt idx="157">
                  <c:v>10/21/2025</c:v>
                </c:pt>
                <c:pt idx="158">
                  <c:v>10/22/2025</c:v>
                </c:pt>
                <c:pt idx="159">
                  <c:v>10/23/2025</c:v>
                </c:pt>
                <c:pt idx="160">
                  <c:v>10/24/2025</c:v>
                </c:pt>
                <c:pt idx="161">
                  <c:v>10/27/2025</c:v>
                </c:pt>
                <c:pt idx="162">
                  <c:v>10/28/2025</c:v>
                </c:pt>
                <c:pt idx="163">
                  <c:v>10/29/2025</c:v>
                </c:pt>
                <c:pt idx="164">
                  <c:v>10/30/2025</c:v>
                </c:pt>
                <c:pt idx="165">
                  <c:v>10/31/2025</c:v>
                </c:pt>
                <c:pt idx="166">
                  <c:v>11/03/2025</c:v>
                </c:pt>
                <c:pt idx="167">
                  <c:v>11/04/2025</c:v>
                </c:pt>
                <c:pt idx="168">
                  <c:v>11/05/2025</c:v>
                </c:pt>
                <c:pt idx="169">
                  <c:v>11/06/2025</c:v>
                </c:pt>
                <c:pt idx="170">
                  <c:v>11/07/2025</c:v>
                </c:pt>
                <c:pt idx="171">
                  <c:v>11/10/2025</c:v>
                </c:pt>
                <c:pt idx="172">
                  <c:v>11/11/2025</c:v>
                </c:pt>
                <c:pt idx="173">
                  <c:v>11/12/2025</c:v>
                </c:pt>
                <c:pt idx="174">
                  <c:v>11/13/2025</c:v>
                </c:pt>
                <c:pt idx="175">
                  <c:v>11/14/2025</c:v>
                </c:pt>
                <c:pt idx="176">
                  <c:v>11/17/2025</c:v>
                </c:pt>
                <c:pt idx="177">
                  <c:v>11/18/2025</c:v>
                </c:pt>
                <c:pt idx="178">
                  <c:v>11/19/2025</c:v>
                </c:pt>
                <c:pt idx="179">
                  <c:v>11/20/2025</c:v>
                </c:pt>
                <c:pt idx="180">
                  <c:v>11/21/2025</c:v>
                </c:pt>
                <c:pt idx="181">
                  <c:v>11/24/2025</c:v>
                </c:pt>
                <c:pt idx="182">
                  <c:v>11/25/2025</c:v>
                </c:pt>
                <c:pt idx="183">
                  <c:v>11/26/2025</c:v>
                </c:pt>
                <c:pt idx="184">
                  <c:v>11/27/2025</c:v>
                </c:pt>
                <c:pt idx="185">
                  <c:v>11/28/2025</c:v>
                </c:pt>
                <c:pt idx="186">
                  <c:v>12/01/2025</c:v>
                </c:pt>
                <c:pt idx="187">
                  <c:v>12/02/2025</c:v>
                </c:pt>
                <c:pt idx="188">
                  <c:v>12/03/2025</c:v>
                </c:pt>
                <c:pt idx="189">
                  <c:v>12/04/2025</c:v>
                </c:pt>
                <c:pt idx="190">
                  <c:v>12/05/2025</c:v>
                </c:pt>
                <c:pt idx="191">
                  <c:v>12/08/2025</c:v>
                </c:pt>
                <c:pt idx="192">
                  <c:v>12/09/2025</c:v>
                </c:pt>
                <c:pt idx="193">
                  <c:v>12/10/2025</c:v>
                </c:pt>
                <c:pt idx="194">
                  <c:v>12/11/2025</c:v>
                </c:pt>
                <c:pt idx="195">
                  <c:v>12/12/2025</c:v>
                </c:pt>
                <c:pt idx="196">
                  <c:v>12/15/2025</c:v>
                </c:pt>
                <c:pt idx="197">
                  <c:v>12/16/2025</c:v>
                </c:pt>
                <c:pt idx="198">
                  <c:v>12/17/2025</c:v>
                </c:pt>
                <c:pt idx="199">
                  <c:v>12/18/2025</c:v>
                </c:pt>
                <c:pt idx="200">
                  <c:v>12/19/2025</c:v>
                </c:pt>
                <c:pt idx="201">
                  <c:v>12/22/2025</c:v>
                </c:pt>
                <c:pt idx="202">
                  <c:v>12/23/2025</c:v>
                </c:pt>
                <c:pt idx="203">
                  <c:v>12/24/2025</c:v>
                </c:pt>
                <c:pt idx="204">
                  <c:v>12/25/2025</c:v>
                </c:pt>
                <c:pt idx="205">
                  <c:v>12/26/2025</c:v>
                </c:pt>
                <c:pt idx="206">
                  <c:v>12/29/2025</c:v>
                </c:pt>
                <c:pt idx="207">
                  <c:v>12/30/2025</c:v>
                </c:pt>
                <c:pt idx="208">
                  <c:v>12/31/2025</c:v>
                </c:pt>
              </c:strCache>
              <c:extLst/>
            </c:strRef>
          </c:cat>
          <c:val>
            <c:numRef>
              <c:f>'Bơm hút ròng'!$AB$59:$IB$59</c:f>
              <c:numCache>
                <c:formatCode>#,##0.00</c:formatCode>
                <c:ptCount val="209"/>
                <c:pt idx="0">
                  <c:v>86258.77</c:v>
                </c:pt>
                <c:pt idx="1">
                  <c:v>74776.44</c:v>
                </c:pt>
                <c:pt idx="2">
                  <c:v>74464.25</c:v>
                </c:pt>
                <c:pt idx="3">
                  <c:v>65334.97</c:v>
                </c:pt>
                <c:pt idx="4">
                  <c:v>65921.23</c:v>
                </c:pt>
                <c:pt idx="5">
                  <c:v>80849.259999999995</c:v>
                </c:pt>
                <c:pt idx="6">
                  <c:v>79921.27</c:v>
                </c:pt>
                <c:pt idx="7">
                  <c:v>83428.55</c:v>
                </c:pt>
                <c:pt idx="8">
                  <c:v>90105.600000000006</c:v>
                </c:pt>
                <c:pt idx="9">
                  <c:v>89768.74</c:v>
                </c:pt>
                <c:pt idx="10">
                  <c:v>81647.72</c:v>
                </c:pt>
                <c:pt idx="11">
                  <c:v>93549.02</c:v>
                </c:pt>
                <c:pt idx="12">
                  <c:v>98901.74</c:v>
                </c:pt>
                <c:pt idx="13">
                  <c:v>95237.59</c:v>
                </c:pt>
                <c:pt idx="14">
                  <c:v>93593.01</c:v>
                </c:pt>
                <c:pt idx="15">
                  <c:v>95885.27</c:v>
                </c:pt>
                <c:pt idx="16">
                  <c:v>0</c:v>
                </c:pt>
                <c:pt idx="17">
                  <c:v>93899.8</c:v>
                </c:pt>
                <c:pt idx="18">
                  <c:v>103174.28</c:v>
                </c:pt>
                <c:pt idx="19">
                  <c:v>109907.79</c:v>
                </c:pt>
                <c:pt idx="20">
                  <c:v>119805.52</c:v>
                </c:pt>
                <c:pt idx="21">
                  <c:v>126779.89</c:v>
                </c:pt>
                <c:pt idx="22">
                  <c:v>106445.87</c:v>
                </c:pt>
                <c:pt idx="23">
                  <c:v>103069.68</c:v>
                </c:pt>
                <c:pt idx="24">
                  <c:v>109677.36</c:v>
                </c:pt>
                <c:pt idx="25">
                  <c:v>111448.95</c:v>
                </c:pt>
                <c:pt idx="26">
                  <c:v>127858.52</c:v>
                </c:pt>
                <c:pt idx="27">
                  <c:v>117237.7</c:v>
                </c:pt>
                <c:pt idx="28">
                  <c:v>116390.6</c:v>
                </c:pt>
                <c:pt idx="29">
                  <c:v>110313.81</c:v>
                </c:pt>
                <c:pt idx="30">
                  <c:v>91724.4</c:v>
                </c:pt>
                <c:pt idx="31">
                  <c:v>76407.259999999995</c:v>
                </c:pt>
                <c:pt idx="32">
                  <c:v>71374.19</c:v>
                </c:pt>
                <c:pt idx="33">
                  <c:v>0</c:v>
                </c:pt>
                <c:pt idx="34">
                  <c:v>0</c:v>
                </c:pt>
                <c:pt idx="35">
                  <c:v>0</c:v>
                </c:pt>
                <c:pt idx="36">
                  <c:v>87934.35</c:v>
                </c:pt>
                <c:pt idx="37">
                  <c:v>88184.11</c:v>
                </c:pt>
                <c:pt idx="38">
                  <c:v>83651.520000000004</c:v>
                </c:pt>
                <c:pt idx="39">
                  <c:v>77596.320000000007</c:v>
                </c:pt>
                <c:pt idx="40">
                  <c:v>74920.12</c:v>
                </c:pt>
                <c:pt idx="41">
                  <c:v>57548.76</c:v>
                </c:pt>
                <c:pt idx="42">
                  <c:v>55065.07</c:v>
                </c:pt>
                <c:pt idx="43">
                  <c:v>53995.94</c:v>
                </c:pt>
                <c:pt idx="44">
                  <c:v>52203.16</c:v>
                </c:pt>
                <c:pt idx="45">
                  <c:v>45426.65</c:v>
                </c:pt>
                <c:pt idx="46">
                  <c:v>44405.09</c:v>
                </c:pt>
                <c:pt idx="47">
                  <c:v>42226.239999999998</c:v>
                </c:pt>
                <c:pt idx="48">
                  <c:v>41872.050000000003</c:v>
                </c:pt>
                <c:pt idx="49">
                  <c:v>45956.73</c:v>
                </c:pt>
                <c:pt idx="50">
                  <c:v>44901.5</c:v>
                </c:pt>
                <c:pt idx="51">
                  <c:v>46260.27</c:v>
                </c:pt>
                <c:pt idx="52">
                  <c:v>50074.52</c:v>
                </c:pt>
                <c:pt idx="53">
                  <c:v>52618.84</c:v>
                </c:pt>
                <c:pt idx="54">
                  <c:v>48713.81</c:v>
                </c:pt>
                <c:pt idx="55">
                  <c:v>49962.05</c:v>
                </c:pt>
                <c:pt idx="56">
                  <c:v>42690.52</c:v>
                </c:pt>
                <c:pt idx="57">
                  <c:v>42975.07</c:v>
                </c:pt>
                <c:pt idx="58">
                  <c:v>41660.769999999997</c:v>
                </c:pt>
                <c:pt idx="59">
                  <c:v>37525.54</c:v>
                </c:pt>
                <c:pt idx="60">
                  <c:v>34932.449999999997</c:v>
                </c:pt>
                <c:pt idx="61">
                  <c:v>31680.49</c:v>
                </c:pt>
                <c:pt idx="62">
                  <c:v>30406.98</c:v>
                </c:pt>
                <c:pt idx="63">
                  <c:v>32074.173999999999</c:v>
                </c:pt>
                <c:pt idx="64">
                  <c:v>37056.114000000001</c:v>
                </c:pt>
                <c:pt idx="65">
                  <c:v>36046.294000000002</c:v>
                </c:pt>
                <c:pt idx="66">
                  <c:v>34295.394</c:v>
                </c:pt>
                <c:pt idx="67">
                  <c:v>32913.644</c:v>
                </c:pt>
                <c:pt idx="68">
                  <c:v>33398.953999999998</c:v>
                </c:pt>
                <c:pt idx="69">
                  <c:v>29260.754000000001</c:v>
                </c:pt>
                <c:pt idx="70">
                  <c:v>27637.114000000001</c:v>
                </c:pt>
                <c:pt idx="71">
                  <c:v>25841.214</c:v>
                </c:pt>
                <c:pt idx="72">
                  <c:v>25626.714</c:v>
                </c:pt>
                <c:pt idx="73">
                  <c:v>30446.68</c:v>
                </c:pt>
                <c:pt idx="74">
                  <c:v>49953.24</c:v>
                </c:pt>
                <c:pt idx="75">
                  <c:v>90318.28</c:v>
                </c:pt>
                <c:pt idx="76">
                  <c:v>143222.68</c:v>
                </c:pt>
                <c:pt idx="77">
                  <c:v>142646.06</c:v>
                </c:pt>
                <c:pt idx="78">
                  <c:v>134268.19</c:v>
                </c:pt>
                <c:pt idx="79">
                  <c:v>114021.9</c:v>
                </c:pt>
                <c:pt idx="80">
                  <c:v>94609.61</c:v>
                </c:pt>
                <c:pt idx="81">
                  <c:v>70554.23</c:v>
                </c:pt>
                <c:pt idx="82">
                  <c:v>79020.47</c:v>
                </c:pt>
                <c:pt idx="83">
                  <c:v>97543.17</c:v>
                </c:pt>
                <c:pt idx="84">
                  <c:v>112557.02</c:v>
                </c:pt>
                <c:pt idx="85">
                  <c:v>104001.2</c:v>
                </c:pt>
                <c:pt idx="86">
                  <c:v>93141.75</c:v>
                </c:pt>
                <c:pt idx="87">
                  <c:v>114119.69</c:v>
                </c:pt>
                <c:pt idx="88">
                  <c:v>123124.94</c:v>
                </c:pt>
                <c:pt idx="89">
                  <c:v>133144.15</c:v>
                </c:pt>
                <c:pt idx="90">
                  <c:v>148015.59</c:v>
                </c:pt>
                <c:pt idx="91">
                  <c:v>151219.54999999999</c:v>
                </c:pt>
                <c:pt idx="92">
                  <c:v>156070.93</c:v>
                </c:pt>
                <c:pt idx="93">
                  <c:v>164784.56</c:v>
                </c:pt>
                <c:pt idx="94">
                  <c:v>187282.43</c:v>
                </c:pt>
                <c:pt idx="95">
                  <c:v>210870.73</c:v>
                </c:pt>
                <c:pt idx="96">
                  <c:v>225430.03</c:v>
                </c:pt>
                <c:pt idx="97">
                  <c:v>222526.28</c:v>
                </c:pt>
                <c:pt idx="98">
                  <c:v>213471.48</c:v>
                </c:pt>
                <c:pt idx="99">
                  <c:v>206874.98</c:v>
                </c:pt>
                <c:pt idx="100">
                  <c:v>209105.11</c:v>
                </c:pt>
                <c:pt idx="101">
                  <c:v>215830.05</c:v>
                </c:pt>
                <c:pt idx="102">
                  <c:v>212961.57</c:v>
                </c:pt>
                <c:pt idx="103">
                  <c:v>214778.1</c:v>
                </c:pt>
                <c:pt idx="104">
                  <c:v>210350.6</c:v>
                </c:pt>
                <c:pt idx="105">
                  <c:v>216459.65</c:v>
                </c:pt>
                <c:pt idx="106">
                  <c:v>221080.9</c:v>
                </c:pt>
                <c:pt idx="107">
                  <c:v>214064.37</c:v>
                </c:pt>
                <c:pt idx="108">
                  <c:v>208750</c:v>
                </c:pt>
                <c:pt idx="109">
                  <c:v>203555.8</c:v>
                </c:pt>
                <c:pt idx="110">
                  <c:v>196041.98</c:v>
                </c:pt>
                <c:pt idx="111">
                  <c:v>187436.37</c:v>
                </c:pt>
                <c:pt idx="112">
                  <c:v>185677.02</c:v>
                </c:pt>
                <c:pt idx="113">
                  <c:v>177354.5</c:v>
                </c:pt>
                <c:pt idx="114">
                  <c:v>177728.35</c:v>
                </c:pt>
                <c:pt idx="115">
                  <c:v>198934.05</c:v>
                </c:pt>
                <c:pt idx="116">
                  <c:v>214397.22</c:v>
                </c:pt>
                <c:pt idx="117">
                  <c:v>206057.95</c:v>
                </c:pt>
                <c:pt idx="118">
                  <c:v>202363.93</c:v>
                </c:pt>
                <c:pt idx="119">
                  <c:v>193847.9</c:v>
                </c:pt>
                <c:pt idx="120">
                  <c:v>181663.7</c:v>
                </c:pt>
                <c:pt idx="121">
                  <c:v>0</c:v>
                </c:pt>
                <c:pt idx="122">
                  <c:v>0</c:v>
                </c:pt>
                <c:pt idx="123">
                  <c:v>180755.24</c:v>
                </c:pt>
                <c:pt idx="124">
                  <c:v>175333.18</c:v>
                </c:pt>
                <c:pt idx="125">
                  <c:v>150939.15</c:v>
                </c:pt>
                <c:pt idx="126">
                  <c:v>151418.70000000001</c:v>
                </c:pt>
                <c:pt idx="127">
                  <c:v>157078.64000000001</c:v>
                </c:pt>
                <c:pt idx="128">
                  <c:v>139645.04</c:v>
                </c:pt>
                <c:pt idx="129">
                  <c:v>141677.10999999999</c:v>
                </c:pt>
                <c:pt idx="130">
                  <c:v>148735.60999999999</c:v>
                </c:pt>
                <c:pt idx="131">
                  <c:v>152366.18</c:v>
                </c:pt>
                <c:pt idx="132">
                  <c:v>166867.87</c:v>
                </c:pt>
                <c:pt idx="133">
                  <c:v>168170.86</c:v>
                </c:pt>
                <c:pt idx="134">
                  <c:v>161038.79</c:v>
                </c:pt>
                <c:pt idx="135">
                  <c:v>139540.26999999999</c:v>
                </c:pt>
                <c:pt idx="136">
                  <c:v>121655.39</c:v>
                </c:pt>
                <c:pt idx="137">
                  <c:v>121366.86</c:v>
                </c:pt>
                <c:pt idx="138">
                  <c:v>133647.04999999999</c:v>
                </c:pt>
                <c:pt idx="139">
                  <c:v>158567.62</c:v>
                </c:pt>
                <c:pt idx="140">
                  <c:v>168852.35</c:v>
                </c:pt>
                <c:pt idx="141">
                  <c:v>173022.55</c:v>
                </c:pt>
                <c:pt idx="142">
                  <c:v>185032.25</c:v>
                </c:pt>
                <c:pt idx="143">
                  <c:v>182827.7</c:v>
                </c:pt>
                <c:pt idx="144">
                  <c:v>172409.7</c:v>
                </c:pt>
                <c:pt idx="145">
                  <c:v>161979.87</c:v>
                </c:pt>
                <c:pt idx="146">
                  <c:v>150979.87</c:v>
                </c:pt>
                <c:pt idx="147">
                  <c:v>152470.26999999999</c:v>
                </c:pt>
                <c:pt idx="148">
                  <c:v>151537.42000000001</c:v>
                </c:pt>
                <c:pt idx="149">
                  <c:v>146802</c:v>
                </c:pt>
                <c:pt idx="150">
                  <c:v>142056.79999999999</c:v>
                </c:pt>
                <c:pt idx="151">
                  <c:v>142621.53</c:v>
                </c:pt>
                <c:pt idx="152">
                  <c:v>126710.64</c:v>
                </c:pt>
                <c:pt idx="153">
                  <c:v>133007.17000000001</c:v>
                </c:pt>
                <c:pt idx="154">
                  <c:v>145528.54999999999</c:v>
                </c:pt>
                <c:pt idx="155">
                  <c:v>150630.73000000001</c:v>
                </c:pt>
                <c:pt idx="156">
                  <c:v>153630.49</c:v>
                </c:pt>
                <c:pt idx="157">
                  <c:v>162630.49</c:v>
                </c:pt>
                <c:pt idx="158">
                  <c:v>208630.49</c:v>
                </c:pt>
                <c:pt idx="159">
                  <c:v>212483.08</c:v>
                </c:pt>
                <c:pt idx="160">
                  <c:v>223483.08</c:v>
                </c:pt>
                <c:pt idx="161">
                  <c:v>231012.49</c:v>
                </c:pt>
                <c:pt idx="162">
                  <c:v>237713.73</c:v>
                </c:pt>
                <c:pt idx="163">
                  <c:v>231735.47</c:v>
                </c:pt>
                <c:pt idx="164">
                  <c:v>227734.35</c:v>
                </c:pt>
                <c:pt idx="165">
                  <c:v>224337.66</c:v>
                </c:pt>
                <c:pt idx="166">
                  <c:v>0</c:v>
                </c:pt>
                <c:pt idx="167">
                  <c:v>223337.66</c:v>
                </c:pt>
                <c:pt idx="168">
                  <c:v>232192.54</c:v>
                </c:pt>
                <c:pt idx="169">
                  <c:v>245292.19</c:v>
                </c:pt>
                <c:pt idx="170">
                  <c:v>253811.64</c:v>
                </c:pt>
                <c:pt idx="171">
                  <c:v>258746.44</c:v>
                </c:pt>
                <c:pt idx="172">
                  <c:v>270380.31</c:v>
                </c:pt>
                <c:pt idx="173">
                  <c:v>269524.90999999997</c:v>
                </c:pt>
                <c:pt idx="174">
                  <c:v>264548.46000000002</c:v>
                </c:pt>
                <c:pt idx="175">
                  <c:v>259353.24</c:v>
                </c:pt>
                <c:pt idx="176">
                  <c:v>262304.49</c:v>
                </c:pt>
                <c:pt idx="177">
                  <c:v>243953.96</c:v>
                </c:pt>
                <c:pt idx="178">
                  <c:v>223876.72</c:v>
                </c:pt>
                <c:pt idx="179">
                  <c:v>218599.35</c:v>
                </c:pt>
                <c:pt idx="180">
                  <c:v>238842</c:v>
                </c:pt>
                <c:pt idx="181">
                  <c:v>269587.28999999998</c:v>
                </c:pt>
                <c:pt idx="182">
                  <c:v>303660.26</c:v>
                </c:pt>
                <c:pt idx="183">
                  <c:v>305425.88</c:v>
                </c:pt>
                <c:pt idx="184">
                  <c:v>312620.36</c:v>
                </c:pt>
                <c:pt idx="185">
                  <c:v>312765.26</c:v>
                </c:pt>
                <c:pt idx="186">
                  <c:v>337842.39</c:v>
                </c:pt>
                <c:pt idx="187">
                  <c:v>354494.87</c:v>
                </c:pt>
                <c:pt idx="188">
                  <c:v>353395.91</c:v>
                </c:pt>
                <c:pt idx="189">
                  <c:v>356607.19</c:v>
                </c:pt>
                <c:pt idx="190">
                  <c:v>361082.41</c:v>
                </c:pt>
                <c:pt idx="191">
                  <c:v>359406.09</c:v>
                </c:pt>
                <c:pt idx="192">
                  <c:v>359350.69</c:v>
                </c:pt>
                <c:pt idx="193">
                  <c:v>358102.5</c:v>
                </c:pt>
                <c:pt idx="194">
                  <c:v>373945.01</c:v>
                </c:pt>
                <c:pt idx="195">
                  <c:v>374020.77</c:v>
                </c:pt>
                <c:pt idx="196">
                  <c:v>370222.94</c:v>
                </c:pt>
                <c:pt idx="197">
                  <c:v>362783.85</c:v>
                </c:pt>
                <c:pt idx="198">
                  <c:v>355886.75</c:v>
                </c:pt>
                <c:pt idx="199">
                  <c:v>350147.39</c:v>
                </c:pt>
                <c:pt idx="200">
                  <c:v>370522.07</c:v>
                </c:pt>
                <c:pt idx="201">
                  <c:v>366790.11</c:v>
                </c:pt>
                <c:pt idx="202">
                  <c:v>364172.55</c:v>
                </c:pt>
                <c:pt idx="203">
                  <c:v>386549.14</c:v>
                </c:pt>
                <c:pt idx="204">
                  <c:v>385308.52</c:v>
                </c:pt>
                <c:pt idx="205">
                  <c:v>376651.32</c:v>
                </c:pt>
                <c:pt idx="206">
                  <c:v>377107.48</c:v>
                </c:pt>
                <c:pt idx="207">
                  <c:v>382943.69</c:v>
                </c:pt>
                <c:pt idx="208">
                  <c:v>404295.31</c:v>
                </c:pt>
              </c:numCache>
              <c:extLst/>
            </c:numRef>
          </c:val>
          <c:extLst>
            <c:ext xmlns:c16="http://schemas.microsoft.com/office/drawing/2014/chart" uri="{C3380CC4-5D6E-409C-BE32-E72D297353CC}">
              <c16:uniqueId val="{00000001-815E-499A-B74D-149B9448FE68}"/>
            </c:ext>
          </c:extLst>
        </c:ser>
        <c:dLbls>
          <c:showLegendKey val="0"/>
          <c:showVal val="0"/>
          <c:showCatName val="0"/>
          <c:showSerName val="0"/>
          <c:showPercent val="0"/>
          <c:showBubbleSize val="0"/>
        </c:dLbls>
        <c:gapWidth val="150"/>
        <c:axId val="1587783376"/>
        <c:axId val="1587783920"/>
      </c:barChart>
      <c:lineChart>
        <c:grouping val="standard"/>
        <c:varyColors val="0"/>
        <c:ser>
          <c:idx val="2"/>
          <c:order val="0"/>
          <c:tx>
            <c:strRef>
              <c:f>'Bơm hút ròng'!$N$138</c:f>
              <c:strCache>
                <c:ptCount val="1"/>
                <c:pt idx="0">
                  <c:v>流通Reverse Repo</c:v>
                </c:pt>
              </c:strCache>
            </c:strRef>
          </c:tx>
          <c:spPr>
            <a:ln w="28575" cap="rnd">
              <a:solidFill>
                <a:srgbClr val="9F9FFF"/>
              </a:solidFill>
              <a:round/>
            </a:ln>
            <a:effectLst/>
          </c:spPr>
          <c:marker>
            <c:symbol val="none"/>
          </c:marker>
          <c:cat>
            <c:strRef>
              <c:f>'Bơm hút ròng'!$AA$54:$IB$54</c:f>
              <c:strCache>
                <c:ptCount val="210"/>
                <c:pt idx="0">
                  <c:v>03/13/2025</c:v>
                </c:pt>
                <c:pt idx="1">
                  <c:v>03/14/2025</c:v>
                </c:pt>
                <c:pt idx="2">
                  <c:v>03/17/2025</c:v>
                </c:pt>
                <c:pt idx="3">
                  <c:v>03/18/2025</c:v>
                </c:pt>
                <c:pt idx="4">
                  <c:v>03/19/2025</c:v>
                </c:pt>
                <c:pt idx="5">
                  <c:v>03/20/2025</c:v>
                </c:pt>
                <c:pt idx="6">
                  <c:v>03/21/2025</c:v>
                </c:pt>
                <c:pt idx="7">
                  <c:v>03/24/2025</c:v>
                </c:pt>
                <c:pt idx="8">
                  <c:v>03/25/2025</c:v>
                </c:pt>
                <c:pt idx="9">
                  <c:v>03/26/2025</c:v>
                </c:pt>
                <c:pt idx="10">
                  <c:v>03/27/2025</c:v>
                </c:pt>
                <c:pt idx="11">
                  <c:v>03/28/2025</c:v>
                </c:pt>
                <c:pt idx="12">
                  <c:v>03/31/2025</c:v>
                </c:pt>
                <c:pt idx="13">
                  <c:v>04/01/2025</c:v>
                </c:pt>
                <c:pt idx="14">
                  <c:v>04/02/2025</c:v>
                </c:pt>
                <c:pt idx="15">
                  <c:v>04/03/2025</c:v>
                </c:pt>
                <c:pt idx="16">
                  <c:v>04/04/2025</c:v>
                </c:pt>
                <c:pt idx="17">
                  <c:v>04/07/2025</c:v>
                </c:pt>
                <c:pt idx="18">
                  <c:v>04/08/2025</c:v>
                </c:pt>
                <c:pt idx="19">
                  <c:v>04/09/2025</c:v>
                </c:pt>
                <c:pt idx="20">
                  <c:v>04/10/2025</c:v>
                </c:pt>
                <c:pt idx="21">
                  <c:v>04/11/2025</c:v>
                </c:pt>
                <c:pt idx="22">
                  <c:v>04/14/2025</c:v>
                </c:pt>
                <c:pt idx="23">
                  <c:v>04/15/2025</c:v>
                </c:pt>
                <c:pt idx="24">
                  <c:v>04/16/2025</c:v>
                </c:pt>
                <c:pt idx="25">
                  <c:v>04/17/2025</c:v>
                </c:pt>
                <c:pt idx="26">
                  <c:v>04/18/2025</c:v>
                </c:pt>
                <c:pt idx="27">
                  <c:v>04/21/2025</c:v>
                </c:pt>
                <c:pt idx="28">
                  <c:v>04/22/2025</c:v>
                </c:pt>
                <c:pt idx="29">
                  <c:v>04/23/2025</c:v>
                </c:pt>
                <c:pt idx="30">
                  <c:v>04/24/2025</c:v>
                </c:pt>
                <c:pt idx="31">
                  <c:v>04/25/2025</c:v>
                </c:pt>
                <c:pt idx="32">
                  <c:v>04/28/2025</c:v>
                </c:pt>
                <c:pt idx="33">
                  <c:v>04/29/2025</c:v>
                </c:pt>
                <c:pt idx="34">
                  <c:v>04/30/2025</c:v>
                </c:pt>
                <c:pt idx="35">
                  <c:v>05/01/2025</c:v>
                </c:pt>
                <c:pt idx="36">
                  <c:v>05/02/2025</c:v>
                </c:pt>
                <c:pt idx="37">
                  <c:v>05/05/2025</c:v>
                </c:pt>
                <c:pt idx="38">
                  <c:v>05/06/2025</c:v>
                </c:pt>
                <c:pt idx="39">
                  <c:v>05/07/2025</c:v>
                </c:pt>
                <c:pt idx="40">
                  <c:v>05/08/2025</c:v>
                </c:pt>
                <c:pt idx="41">
                  <c:v>05/09/2025</c:v>
                </c:pt>
                <c:pt idx="42">
                  <c:v>05/12/2025</c:v>
                </c:pt>
                <c:pt idx="43">
                  <c:v>05/13/2025</c:v>
                </c:pt>
                <c:pt idx="44">
                  <c:v>05/14/2025</c:v>
                </c:pt>
                <c:pt idx="45">
                  <c:v>05/15/2025</c:v>
                </c:pt>
                <c:pt idx="46">
                  <c:v>05/16/2025</c:v>
                </c:pt>
                <c:pt idx="47">
                  <c:v>05/19/2025</c:v>
                </c:pt>
                <c:pt idx="48">
                  <c:v>05/20/2025</c:v>
                </c:pt>
                <c:pt idx="49">
                  <c:v>05/21/2025</c:v>
                </c:pt>
                <c:pt idx="50">
                  <c:v>05/22/2025</c:v>
                </c:pt>
                <c:pt idx="51">
                  <c:v>05/23/2025</c:v>
                </c:pt>
                <c:pt idx="52">
                  <c:v>05/26/2025</c:v>
                </c:pt>
                <c:pt idx="53">
                  <c:v>05/27/2025</c:v>
                </c:pt>
                <c:pt idx="54">
                  <c:v>05/28/2025</c:v>
                </c:pt>
                <c:pt idx="55">
                  <c:v>05/29/2025</c:v>
                </c:pt>
                <c:pt idx="56">
                  <c:v>05/30/2025</c:v>
                </c:pt>
                <c:pt idx="57">
                  <c:v>06/02/2025</c:v>
                </c:pt>
                <c:pt idx="58">
                  <c:v>06/03/2025</c:v>
                </c:pt>
                <c:pt idx="59">
                  <c:v>06/04/2025</c:v>
                </c:pt>
                <c:pt idx="60">
                  <c:v>06/05/2025</c:v>
                </c:pt>
                <c:pt idx="61">
                  <c:v>06/06/2025</c:v>
                </c:pt>
                <c:pt idx="62">
                  <c:v>06/09/2025</c:v>
                </c:pt>
                <c:pt idx="63">
                  <c:v>06/10/2025</c:v>
                </c:pt>
                <c:pt idx="64">
                  <c:v>06/11/2025</c:v>
                </c:pt>
                <c:pt idx="65">
                  <c:v>06/12/2025</c:v>
                </c:pt>
                <c:pt idx="66">
                  <c:v>06/13/2025</c:v>
                </c:pt>
                <c:pt idx="67">
                  <c:v>06/16/2025</c:v>
                </c:pt>
                <c:pt idx="68">
                  <c:v>06/17/2025</c:v>
                </c:pt>
                <c:pt idx="69">
                  <c:v>06/18/2025</c:v>
                </c:pt>
                <c:pt idx="70">
                  <c:v>06/19/2025</c:v>
                </c:pt>
                <c:pt idx="71">
                  <c:v>06/20/2025</c:v>
                </c:pt>
                <c:pt idx="72">
                  <c:v>06/23/2025</c:v>
                </c:pt>
                <c:pt idx="73">
                  <c:v>06/24/2025</c:v>
                </c:pt>
                <c:pt idx="74">
                  <c:v>06/25/2025</c:v>
                </c:pt>
                <c:pt idx="75">
                  <c:v>06/26/2025</c:v>
                </c:pt>
                <c:pt idx="76">
                  <c:v>06/27/2025</c:v>
                </c:pt>
                <c:pt idx="77">
                  <c:v>06/30/2025</c:v>
                </c:pt>
                <c:pt idx="78">
                  <c:v>07/01/2025</c:v>
                </c:pt>
                <c:pt idx="79">
                  <c:v>07/02/2025</c:v>
                </c:pt>
                <c:pt idx="80">
                  <c:v>07/03/2025</c:v>
                </c:pt>
                <c:pt idx="81">
                  <c:v>07/04/2025</c:v>
                </c:pt>
                <c:pt idx="82">
                  <c:v>07/07/2025</c:v>
                </c:pt>
                <c:pt idx="83">
                  <c:v>07/08/2025</c:v>
                </c:pt>
                <c:pt idx="84">
                  <c:v>07/09/2025</c:v>
                </c:pt>
                <c:pt idx="85">
                  <c:v>07/10/2025</c:v>
                </c:pt>
                <c:pt idx="86">
                  <c:v>07/11/2025</c:v>
                </c:pt>
                <c:pt idx="87">
                  <c:v>07/14/2025</c:v>
                </c:pt>
                <c:pt idx="88">
                  <c:v>07/15/2025</c:v>
                </c:pt>
                <c:pt idx="89">
                  <c:v>07/16/2025</c:v>
                </c:pt>
                <c:pt idx="90">
                  <c:v>07/17/2025</c:v>
                </c:pt>
                <c:pt idx="91">
                  <c:v>07/18/2025</c:v>
                </c:pt>
                <c:pt idx="92">
                  <c:v>07/21/2025</c:v>
                </c:pt>
                <c:pt idx="93">
                  <c:v>07/22/2025</c:v>
                </c:pt>
                <c:pt idx="94">
                  <c:v>07/23/2025</c:v>
                </c:pt>
                <c:pt idx="95">
                  <c:v>07/24/2025</c:v>
                </c:pt>
                <c:pt idx="96">
                  <c:v>07/25/2025</c:v>
                </c:pt>
                <c:pt idx="97">
                  <c:v>07/28/2025</c:v>
                </c:pt>
                <c:pt idx="98">
                  <c:v>07/29/2025</c:v>
                </c:pt>
                <c:pt idx="99">
                  <c:v>07/30/2025</c:v>
                </c:pt>
                <c:pt idx="100">
                  <c:v>07/31/2025</c:v>
                </c:pt>
                <c:pt idx="101">
                  <c:v>08/01/2025</c:v>
                </c:pt>
                <c:pt idx="102">
                  <c:v>08/04/2025</c:v>
                </c:pt>
                <c:pt idx="103">
                  <c:v>08/05/2025</c:v>
                </c:pt>
                <c:pt idx="104">
                  <c:v>08/06/2025</c:v>
                </c:pt>
                <c:pt idx="105">
                  <c:v>08/07/2025</c:v>
                </c:pt>
                <c:pt idx="106">
                  <c:v>08/08/2025</c:v>
                </c:pt>
                <c:pt idx="107">
                  <c:v>08/11/2025</c:v>
                </c:pt>
                <c:pt idx="108">
                  <c:v>08/12/2025</c:v>
                </c:pt>
                <c:pt idx="109">
                  <c:v>08/13/2025</c:v>
                </c:pt>
                <c:pt idx="110">
                  <c:v>08/14/2025</c:v>
                </c:pt>
                <c:pt idx="111">
                  <c:v>08/15/2025</c:v>
                </c:pt>
                <c:pt idx="112">
                  <c:v>08/18/2025</c:v>
                </c:pt>
                <c:pt idx="113">
                  <c:v>08/19/2025</c:v>
                </c:pt>
                <c:pt idx="114">
                  <c:v>08/20/2025</c:v>
                </c:pt>
                <c:pt idx="115">
                  <c:v>08/21/2025</c:v>
                </c:pt>
                <c:pt idx="116">
                  <c:v>08/22/2025</c:v>
                </c:pt>
                <c:pt idx="117">
                  <c:v>08/25/2025</c:v>
                </c:pt>
                <c:pt idx="118">
                  <c:v>08/26/2025</c:v>
                </c:pt>
                <c:pt idx="119">
                  <c:v>08/27/2025</c:v>
                </c:pt>
                <c:pt idx="120">
                  <c:v>08/28/2025</c:v>
                </c:pt>
                <c:pt idx="121">
                  <c:v>08/29/2025</c:v>
                </c:pt>
                <c:pt idx="122">
                  <c:v>09/01/2025</c:v>
                </c:pt>
                <c:pt idx="123">
                  <c:v>09/02/2025</c:v>
                </c:pt>
                <c:pt idx="124">
                  <c:v>09/03/2025</c:v>
                </c:pt>
                <c:pt idx="125">
                  <c:v>09/04/2025</c:v>
                </c:pt>
                <c:pt idx="126">
                  <c:v>09/05/2025</c:v>
                </c:pt>
                <c:pt idx="127">
                  <c:v>09/08/2025</c:v>
                </c:pt>
                <c:pt idx="128">
                  <c:v>09/09/2025</c:v>
                </c:pt>
                <c:pt idx="129">
                  <c:v>09/10/2025</c:v>
                </c:pt>
                <c:pt idx="130">
                  <c:v>09/11/2025</c:v>
                </c:pt>
                <c:pt idx="131">
                  <c:v>09/12/2025</c:v>
                </c:pt>
                <c:pt idx="132">
                  <c:v>09/15/2025</c:v>
                </c:pt>
                <c:pt idx="133">
                  <c:v>09/16/2025</c:v>
                </c:pt>
                <c:pt idx="134">
                  <c:v>09/17/2025</c:v>
                </c:pt>
                <c:pt idx="135">
                  <c:v>09/18/2025</c:v>
                </c:pt>
                <c:pt idx="136">
                  <c:v>09/19/2025</c:v>
                </c:pt>
                <c:pt idx="137">
                  <c:v>09/22/2025</c:v>
                </c:pt>
                <c:pt idx="138">
                  <c:v>09/23/2025</c:v>
                </c:pt>
                <c:pt idx="139">
                  <c:v>09/24/2025</c:v>
                </c:pt>
                <c:pt idx="140">
                  <c:v>09/25/2025</c:v>
                </c:pt>
                <c:pt idx="141">
                  <c:v>09/26/2025</c:v>
                </c:pt>
                <c:pt idx="142">
                  <c:v>09/29/2025</c:v>
                </c:pt>
                <c:pt idx="143">
                  <c:v>09/30/2025</c:v>
                </c:pt>
                <c:pt idx="144">
                  <c:v>10/01/2025</c:v>
                </c:pt>
                <c:pt idx="145">
                  <c:v>10/02/2025</c:v>
                </c:pt>
                <c:pt idx="146">
                  <c:v>10/03/2025</c:v>
                </c:pt>
                <c:pt idx="147">
                  <c:v>10/06/2025</c:v>
                </c:pt>
                <c:pt idx="148">
                  <c:v>10/07/2025</c:v>
                </c:pt>
                <c:pt idx="149">
                  <c:v>10/08/2025</c:v>
                </c:pt>
                <c:pt idx="150">
                  <c:v>10/09/2025</c:v>
                </c:pt>
                <c:pt idx="151">
                  <c:v>10/10/2025</c:v>
                </c:pt>
                <c:pt idx="152">
                  <c:v>10/13/2025</c:v>
                </c:pt>
                <c:pt idx="153">
                  <c:v>10/14/2025</c:v>
                </c:pt>
                <c:pt idx="154">
                  <c:v>10/15/2025</c:v>
                </c:pt>
                <c:pt idx="155">
                  <c:v>10/16/2025</c:v>
                </c:pt>
                <c:pt idx="156">
                  <c:v>10/17/2025</c:v>
                </c:pt>
                <c:pt idx="157">
                  <c:v>10/20/2025</c:v>
                </c:pt>
                <c:pt idx="158">
                  <c:v>10/21/2025</c:v>
                </c:pt>
                <c:pt idx="159">
                  <c:v>10/22/2025</c:v>
                </c:pt>
                <c:pt idx="160">
                  <c:v>10/23/2025</c:v>
                </c:pt>
                <c:pt idx="161">
                  <c:v>10/24/2025</c:v>
                </c:pt>
                <c:pt idx="162">
                  <c:v>10/27/2025</c:v>
                </c:pt>
                <c:pt idx="163">
                  <c:v>10/28/2025</c:v>
                </c:pt>
                <c:pt idx="164">
                  <c:v>10/29/2025</c:v>
                </c:pt>
                <c:pt idx="165">
                  <c:v>10/30/2025</c:v>
                </c:pt>
                <c:pt idx="166">
                  <c:v>10/31/2025</c:v>
                </c:pt>
                <c:pt idx="167">
                  <c:v>11/03/2025</c:v>
                </c:pt>
                <c:pt idx="168">
                  <c:v>11/04/2025</c:v>
                </c:pt>
                <c:pt idx="169">
                  <c:v>11/05/2025</c:v>
                </c:pt>
                <c:pt idx="170">
                  <c:v>11/06/2025</c:v>
                </c:pt>
                <c:pt idx="171">
                  <c:v>11/07/2025</c:v>
                </c:pt>
                <c:pt idx="172">
                  <c:v>11/10/2025</c:v>
                </c:pt>
                <c:pt idx="173">
                  <c:v>11/11/2025</c:v>
                </c:pt>
                <c:pt idx="174">
                  <c:v>11/12/2025</c:v>
                </c:pt>
                <c:pt idx="175">
                  <c:v>11/13/2025</c:v>
                </c:pt>
                <c:pt idx="176">
                  <c:v>11/14/2025</c:v>
                </c:pt>
                <c:pt idx="177">
                  <c:v>11/17/2025</c:v>
                </c:pt>
                <c:pt idx="178">
                  <c:v>11/18/2025</c:v>
                </c:pt>
                <c:pt idx="179">
                  <c:v>11/19/2025</c:v>
                </c:pt>
                <c:pt idx="180">
                  <c:v>11/20/2025</c:v>
                </c:pt>
                <c:pt idx="181">
                  <c:v>11/21/2025</c:v>
                </c:pt>
                <c:pt idx="182">
                  <c:v>11/24/2025</c:v>
                </c:pt>
                <c:pt idx="183">
                  <c:v>11/25/2025</c:v>
                </c:pt>
                <c:pt idx="184">
                  <c:v>11/26/2025</c:v>
                </c:pt>
                <c:pt idx="185">
                  <c:v>11/27/2025</c:v>
                </c:pt>
                <c:pt idx="186">
                  <c:v>11/28/2025</c:v>
                </c:pt>
                <c:pt idx="187">
                  <c:v>12/01/2025</c:v>
                </c:pt>
                <c:pt idx="188">
                  <c:v>12/02/2025</c:v>
                </c:pt>
                <c:pt idx="189">
                  <c:v>12/03/2025</c:v>
                </c:pt>
                <c:pt idx="190">
                  <c:v>12/04/2025</c:v>
                </c:pt>
                <c:pt idx="191">
                  <c:v>12/05/2025</c:v>
                </c:pt>
                <c:pt idx="192">
                  <c:v>12/08/2025</c:v>
                </c:pt>
                <c:pt idx="193">
                  <c:v>12/09/2025</c:v>
                </c:pt>
                <c:pt idx="194">
                  <c:v>12/10/2025</c:v>
                </c:pt>
                <c:pt idx="195">
                  <c:v>12/11/2025</c:v>
                </c:pt>
                <c:pt idx="196">
                  <c:v>12/12/2025</c:v>
                </c:pt>
                <c:pt idx="197">
                  <c:v>12/15/2025</c:v>
                </c:pt>
                <c:pt idx="198">
                  <c:v>12/16/2025</c:v>
                </c:pt>
                <c:pt idx="199">
                  <c:v>12/17/2025</c:v>
                </c:pt>
                <c:pt idx="200">
                  <c:v>12/18/2025</c:v>
                </c:pt>
                <c:pt idx="201">
                  <c:v>12/19/2025</c:v>
                </c:pt>
                <c:pt idx="202">
                  <c:v>12/22/2025</c:v>
                </c:pt>
                <c:pt idx="203">
                  <c:v>12/23/2025</c:v>
                </c:pt>
                <c:pt idx="204">
                  <c:v>12/24/2025</c:v>
                </c:pt>
                <c:pt idx="205">
                  <c:v>12/25/2025</c:v>
                </c:pt>
                <c:pt idx="206">
                  <c:v>12/26/2025</c:v>
                </c:pt>
                <c:pt idx="207">
                  <c:v>12/29/2025</c:v>
                </c:pt>
                <c:pt idx="208">
                  <c:v>12/30/2025</c:v>
                </c:pt>
                <c:pt idx="209">
                  <c:v>12/31/2025</c:v>
                </c:pt>
              </c:strCache>
              <c:extLst/>
            </c:strRef>
          </c:cat>
          <c:val>
            <c:numRef>
              <c:f>'Bơm hút ròng'!$AA$57:$IB$57</c:f>
              <c:numCache>
                <c:formatCode>#,##0</c:formatCode>
                <c:ptCount val="210"/>
                <c:pt idx="0">
                  <c:v>85384.28</c:v>
                </c:pt>
                <c:pt idx="1">
                  <c:v>86258.77</c:v>
                </c:pt>
                <c:pt idx="2">
                  <c:v>74776.44</c:v>
                </c:pt>
                <c:pt idx="3">
                  <c:v>74464.25</c:v>
                </c:pt>
                <c:pt idx="4">
                  <c:v>65334.97</c:v>
                </c:pt>
                <c:pt idx="5">
                  <c:v>65921.23</c:v>
                </c:pt>
                <c:pt idx="6">
                  <c:v>80849.259999999995</c:v>
                </c:pt>
                <c:pt idx="7">
                  <c:v>79921.27</c:v>
                </c:pt>
                <c:pt idx="8">
                  <c:v>83428.55</c:v>
                </c:pt>
                <c:pt idx="9">
                  <c:v>90105.600000000006</c:v>
                </c:pt>
                <c:pt idx="10">
                  <c:v>89768.74</c:v>
                </c:pt>
                <c:pt idx="11">
                  <c:v>81647.72</c:v>
                </c:pt>
                <c:pt idx="12">
                  <c:v>93549.02</c:v>
                </c:pt>
                <c:pt idx="13">
                  <c:v>98901.74</c:v>
                </c:pt>
                <c:pt idx="14">
                  <c:v>95237.59</c:v>
                </c:pt>
                <c:pt idx="15">
                  <c:v>93593.01</c:v>
                </c:pt>
                <c:pt idx="16">
                  <c:v>95885.27</c:v>
                </c:pt>
                <c:pt idx="17">
                  <c:v>0</c:v>
                </c:pt>
                <c:pt idx="18">
                  <c:v>93899.8</c:v>
                </c:pt>
                <c:pt idx="19">
                  <c:v>103174.28</c:v>
                </c:pt>
                <c:pt idx="20">
                  <c:v>109907.79</c:v>
                </c:pt>
                <c:pt idx="21">
                  <c:v>119805.52</c:v>
                </c:pt>
                <c:pt idx="22">
                  <c:v>126779.89</c:v>
                </c:pt>
                <c:pt idx="23">
                  <c:v>106445.87</c:v>
                </c:pt>
                <c:pt idx="24">
                  <c:v>103069.68</c:v>
                </c:pt>
                <c:pt idx="25">
                  <c:v>109677.36</c:v>
                </c:pt>
                <c:pt idx="26">
                  <c:v>111448.95</c:v>
                </c:pt>
                <c:pt idx="27">
                  <c:v>127858.52</c:v>
                </c:pt>
                <c:pt idx="28">
                  <c:v>117237.7</c:v>
                </c:pt>
                <c:pt idx="29">
                  <c:v>116390.6</c:v>
                </c:pt>
                <c:pt idx="30">
                  <c:v>110313.81</c:v>
                </c:pt>
                <c:pt idx="31">
                  <c:v>91724.4</c:v>
                </c:pt>
                <c:pt idx="32">
                  <c:v>76407.259999999995</c:v>
                </c:pt>
                <c:pt idx="33">
                  <c:v>71374.19</c:v>
                </c:pt>
                <c:pt idx="34">
                  <c:v>0</c:v>
                </c:pt>
                <c:pt idx="35">
                  <c:v>0</c:v>
                </c:pt>
                <c:pt idx="36">
                  <c:v>0</c:v>
                </c:pt>
                <c:pt idx="37">
                  <c:v>87934.35</c:v>
                </c:pt>
                <c:pt idx="38">
                  <c:v>88184.11</c:v>
                </c:pt>
                <c:pt idx="39">
                  <c:v>83651.520000000004</c:v>
                </c:pt>
                <c:pt idx="40">
                  <c:v>77596.320000000007</c:v>
                </c:pt>
                <c:pt idx="41">
                  <c:v>74920.12</c:v>
                </c:pt>
                <c:pt idx="42">
                  <c:v>57548.76</c:v>
                </c:pt>
                <c:pt idx="43">
                  <c:v>55065.07</c:v>
                </c:pt>
                <c:pt idx="44">
                  <c:v>53995.94</c:v>
                </c:pt>
                <c:pt idx="45">
                  <c:v>52203.16</c:v>
                </c:pt>
                <c:pt idx="46">
                  <c:v>45426.65</c:v>
                </c:pt>
                <c:pt idx="47">
                  <c:v>44405.09</c:v>
                </c:pt>
                <c:pt idx="48">
                  <c:v>42226.239999999998</c:v>
                </c:pt>
                <c:pt idx="49">
                  <c:v>41872.050000000003</c:v>
                </c:pt>
                <c:pt idx="50">
                  <c:v>45956.73</c:v>
                </c:pt>
                <c:pt idx="51">
                  <c:v>44901.5</c:v>
                </c:pt>
                <c:pt idx="52">
                  <c:v>46260.27</c:v>
                </c:pt>
                <c:pt idx="53">
                  <c:v>50074.52</c:v>
                </c:pt>
                <c:pt idx="54">
                  <c:v>52618.84</c:v>
                </c:pt>
                <c:pt idx="55">
                  <c:v>48713.81</c:v>
                </c:pt>
                <c:pt idx="56">
                  <c:v>49962.05</c:v>
                </c:pt>
                <c:pt idx="57">
                  <c:v>42690.52</c:v>
                </c:pt>
                <c:pt idx="58">
                  <c:v>42975.07</c:v>
                </c:pt>
                <c:pt idx="59">
                  <c:v>41660.769999999997</c:v>
                </c:pt>
                <c:pt idx="60">
                  <c:v>37525.54</c:v>
                </c:pt>
                <c:pt idx="61">
                  <c:v>34932.449999999997</c:v>
                </c:pt>
                <c:pt idx="62">
                  <c:v>31680.49</c:v>
                </c:pt>
                <c:pt idx="63">
                  <c:v>30406.98</c:v>
                </c:pt>
                <c:pt idx="64">
                  <c:v>32074.173999999999</c:v>
                </c:pt>
                <c:pt idx="65">
                  <c:v>37056.114000000001</c:v>
                </c:pt>
                <c:pt idx="66">
                  <c:v>36046.294000000002</c:v>
                </c:pt>
                <c:pt idx="67">
                  <c:v>34295.394</c:v>
                </c:pt>
                <c:pt idx="68">
                  <c:v>32913.644</c:v>
                </c:pt>
                <c:pt idx="69">
                  <c:v>33398.953999999998</c:v>
                </c:pt>
                <c:pt idx="70">
                  <c:v>29260.754000000001</c:v>
                </c:pt>
                <c:pt idx="71">
                  <c:v>27637.114000000001</c:v>
                </c:pt>
                <c:pt idx="72">
                  <c:v>25841.214</c:v>
                </c:pt>
                <c:pt idx="73">
                  <c:v>22526.714</c:v>
                </c:pt>
                <c:pt idx="74">
                  <c:v>17346.68</c:v>
                </c:pt>
                <c:pt idx="75">
                  <c:v>27453.239999999998</c:v>
                </c:pt>
                <c:pt idx="76">
                  <c:v>67818.28</c:v>
                </c:pt>
                <c:pt idx="77">
                  <c:v>120722.68</c:v>
                </c:pt>
                <c:pt idx="78">
                  <c:v>123246.06</c:v>
                </c:pt>
                <c:pt idx="79">
                  <c:v>124868.19</c:v>
                </c:pt>
                <c:pt idx="80">
                  <c:v>104821.9</c:v>
                </c:pt>
                <c:pt idx="81">
                  <c:v>77209.61</c:v>
                </c:pt>
                <c:pt idx="82">
                  <c:v>48154.229999999996</c:v>
                </c:pt>
                <c:pt idx="83">
                  <c:v>51620.47</c:v>
                </c:pt>
                <c:pt idx="84">
                  <c:v>65143.17</c:v>
                </c:pt>
                <c:pt idx="85">
                  <c:v>84357.02</c:v>
                </c:pt>
                <c:pt idx="86">
                  <c:v>82601.2</c:v>
                </c:pt>
                <c:pt idx="87">
                  <c:v>71741.850000000006</c:v>
                </c:pt>
                <c:pt idx="88">
                  <c:v>87719.790000000008</c:v>
                </c:pt>
                <c:pt idx="89">
                  <c:v>100725.04000000001</c:v>
                </c:pt>
                <c:pt idx="90">
                  <c:v>115744.25</c:v>
                </c:pt>
                <c:pt idx="91">
                  <c:v>132015.69</c:v>
                </c:pt>
                <c:pt idx="92">
                  <c:v>140219.54999999999</c:v>
                </c:pt>
                <c:pt idx="93">
                  <c:v>155070.93</c:v>
                </c:pt>
                <c:pt idx="94">
                  <c:v>164784.56</c:v>
                </c:pt>
                <c:pt idx="95">
                  <c:v>187282.43</c:v>
                </c:pt>
                <c:pt idx="96">
                  <c:v>210870.73</c:v>
                </c:pt>
                <c:pt idx="97">
                  <c:v>225430.03</c:v>
                </c:pt>
                <c:pt idx="98">
                  <c:v>222526.28</c:v>
                </c:pt>
                <c:pt idx="99">
                  <c:v>213471.48</c:v>
                </c:pt>
                <c:pt idx="100">
                  <c:v>206874.98</c:v>
                </c:pt>
                <c:pt idx="101">
                  <c:v>209105.11</c:v>
                </c:pt>
                <c:pt idx="102">
                  <c:v>215830.05</c:v>
                </c:pt>
                <c:pt idx="103">
                  <c:v>212961.57</c:v>
                </c:pt>
                <c:pt idx="104">
                  <c:v>214778.1</c:v>
                </c:pt>
                <c:pt idx="105">
                  <c:v>210350.6</c:v>
                </c:pt>
                <c:pt idx="106">
                  <c:v>216459.65</c:v>
                </c:pt>
                <c:pt idx="107">
                  <c:v>221080.9</c:v>
                </c:pt>
                <c:pt idx="108">
                  <c:v>214064.37</c:v>
                </c:pt>
                <c:pt idx="109">
                  <c:v>208750</c:v>
                </c:pt>
                <c:pt idx="110">
                  <c:v>203555.8</c:v>
                </c:pt>
                <c:pt idx="111">
                  <c:v>196041.98</c:v>
                </c:pt>
                <c:pt idx="112">
                  <c:v>187436.37</c:v>
                </c:pt>
                <c:pt idx="113">
                  <c:v>185677.02</c:v>
                </c:pt>
                <c:pt idx="114">
                  <c:v>177354.5</c:v>
                </c:pt>
                <c:pt idx="115">
                  <c:v>177728.35</c:v>
                </c:pt>
                <c:pt idx="116">
                  <c:v>198934.05</c:v>
                </c:pt>
                <c:pt idx="117">
                  <c:v>214397.22</c:v>
                </c:pt>
                <c:pt idx="118">
                  <c:v>206057.95</c:v>
                </c:pt>
                <c:pt idx="119">
                  <c:v>202363.93</c:v>
                </c:pt>
                <c:pt idx="120">
                  <c:v>193847.9</c:v>
                </c:pt>
                <c:pt idx="121">
                  <c:v>181663.7</c:v>
                </c:pt>
                <c:pt idx="122">
                  <c:v>0</c:v>
                </c:pt>
                <c:pt idx="123">
                  <c:v>0</c:v>
                </c:pt>
                <c:pt idx="124">
                  <c:v>180755.24</c:v>
                </c:pt>
                <c:pt idx="125">
                  <c:v>175333.18</c:v>
                </c:pt>
                <c:pt idx="126">
                  <c:v>150939.15</c:v>
                </c:pt>
                <c:pt idx="127">
                  <c:v>151418.70000000001</c:v>
                </c:pt>
                <c:pt idx="128">
                  <c:v>157078.64000000001</c:v>
                </c:pt>
                <c:pt idx="129">
                  <c:v>139645.04</c:v>
                </c:pt>
                <c:pt idx="130">
                  <c:v>141677.10999999999</c:v>
                </c:pt>
                <c:pt idx="131">
                  <c:v>148735.60999999999</c:v>
                </c:pt>
                <c:pt idx="132">
                  <c:v>152366.18</c:v>
                </c:pt>
                <c:pt idx="133">
                  <c:v>166867.87</c:v>
                </c:pt>
                <c:pt idx="134">
                  <c:v>168170.86</c:v>
                </c:pt>
                <c:pt idx="135">
                  <c:v>161038.79</c:v>
                </c:pt>
                <c:pt idx="136">
                  <c:v>139540.26999999999</c:v>
                </c:pt>
                <c:pt idx="137">
                  <c:v>121655.39</c:v>
                </c:pt>
                <c:pt idx="138">
                  <c:v>121366.86</c:v>
                </c:pt>
                <c:pt idx="139">
                  <c:v>133647.04999999999</c:v>
                </c:pt>
                <c:pt idx="140">
                  <c:v>158567.62</c:v>
                </c:pt>
                <c:pt idx="141">
                  <c:v>168852.35</c:v>
                </c:pt>
                <c:pt idx="142">
                  <c:v>173022.55</c:v>
                </c:pt>
                <c:pt idx="143">
                  <c:v>185032.25</c:v>
                </c:pt>
                <c:pt idx="144">
                  <c:v>182827.7</c:v>
                </c:pt>
                <c:pt idx="145">
                  <c:v>172409.7</c:v>
                </c:pt>
                <c:pt idx="146">
                  <c:v>161979.87</c:v>
                </c:pt>
                <c:pt idx="147">
                  <c:v>150979.87</c:v>
                </c:pt>
                <c:pt idx="148">
                  <c:v>152470.26999999999</c:v>
                </c:pt>
                <c:pt idx="149">
                  <c:v>151537.42000000001</c:v>
                </c:pt>
                <c:pt idx="150">
                  <c:v>146802</c:v>
                </c:pt>
                <c:pt idx="151">
                  <c:v>142056.79999999999</c:v>
                </c:pt>
                <c:pt idx="152">
                  <c:v>142621.53</c:v>
                </c:pt>
                <c:pt idx="153">
                  <c:v>126710.64</c:v>
                </c:pt>
                <c:pt idx="154">
                  <c:v>133007.17000000001</c:v>
                </c:pt>
                <c:pt idx="155">
                  <c:v>145528.54999999999</c:v>
                </c:pt>
                <c:pt idx="156">
                  <c:v>150630.73000000001</c:v>
                </c:pt>
                <c:pt idx="157">
                  <c:v>153630.49</c:v>
                </c:pt>
                <c:pt idx="158">
                  <c:v>162630.49</c:v>
                </c:pt>
                <c:pt idx="159">
                  <c:v>208630.49</c:v>
                </c:pt>
                <c:pt idx="160">
                  <c:v>212483.08</c:v>
                </c:pt>
                <c:pt idx="161">
                  <c:v>223483.08</c:v>
                </c:pt>
                <c:pt idx="162">
                  <c:v>231012.49</c:v>
                </c:pt>
                <c:pt idx="163">
                  <c:v>237713.73</c:v>
                </c:pt>
                <c:pt idx="164">
                  <c:v>231735.47</c:v>
                </c:pt>
                <c:pt idx="165">
                  <c:v>227734.35</c:v>
                </c:pt>
                <c:pt idx="166">
                  <c:v>224337.66</c:v>
                </c:pt>
                <c:pt idx="167">
                  <c:v>0</c:v>
                </c:pt>
                <c:pt idx="168">
                  <c:v>223337.66</c:v>
                </c:pt>
                <c:pt idx="169">
                  <c:v>232192.54</c:v>
                </c:pt>
                <c:pt idx="170">
                  <c:v>245292.19</c:v>
                </c:pt>
                <c:pt idx="171">
                  <c:v>253811.64</c:v>
                </c:pt>
                <c:pt idx="172">
                  <c:v>258746.44</c:v>
                </c:pt>
                <c:pt idx="173">
                  <c:v>270380.31</c:v>
                </c:pt>
                <c:pt idx="174">
                  <c:v>269524.90999999997</c:v>
                </c:pt>
                <c:pt idx="175">
                  <c:v>264548.46000000002</c:v>
                </c:pt>
                <c:pt idx="176">
                  <c:v>259353.24</c:v>
                </c:pt>
                <c:pt idx="177">
                  <c:v>262304.49</c:v>
                </c:pt>
                <c:pt idx="178">
                  <c:v>243953.96</c:v>
                </c:pt>
                <c:pt idx="179">
                  <c:v>223876.72</c:v>
                </c:pt>
                <c:pt idx="180">
                  <c:v>218599.35</c:v>
                </c:pt>
                <c:pt idx="181">
                  <c:v>238842</c:v>
                </c:pt>
                <c:pt idx="182">
                  <c:v>269587.28999999998</c:v>
                </c:pt>
                <c:pt idx="183">
                  <c:v>303660.26</c:v>
                </c:pt>
                <c:pt idx="184">
                  <c:v>305425.88</c:v>
                </c:pt>
                <c:pt idx="185">
                  <c:v>312620.36</c:v>
                </c:pt>
                <c:pt idx="186">
                  <c:v>312765.26</c:v>
                </c:pt>
                <c:pt idx="187">
                  <c:v>337842.39</c:v>
                </c:pt>
                <c:pt idx="188">
                  <c:v>354494.87</c:v>
                </c:pt>
                <c:pt idx="189">
                  <c:v>353395.91</c:v>
                </c:pt>
                <c:pt idx="190">
                  <c:v>356607.19</c:v>
                </c:pt>
                <c:pt idx="191">
                  <c:v>361082.41</c:v>
                </c:pt>
                <c:pt idx="192">
                  <c:v>359406.09</c:v>
                </c:pt>
                <c:pt idx="193">
                  <c:v>359350.69</c:v>
                </c:pt>
                <c:pt idx="194">
                  <c:v>358102.5</c:v>
                </c:pt>
                <c:pt idx="195">
                  <c:v>373945.01</c:v>
                </c:pt>
                <c:pt idx="196">
                  <c:v>374020.77</c:v>
                </c:pt>
                <c:pt idx="197">
                  <c:v>370222.94</c:v>
                </c:pt>
                <c:pt idx="198">
                  <c:v>362783.85</c:v>
                </c:pt>
                <c:pt idx="199">
                  <c:v>355886.75</c:v>
                </c:pt>
                <c:pt idx="200">
                  <c:v>350147.39</c:v>
                </c:pt>
                <c:pt idx="201">
                  <c:v>370522.07</c:v>
                </c:pt>
                <c:pt idx="202">
                  <c:v>366790.11</c:v>
                </c:pt>
                <c:pt idx="203">
                  <c:v>364172.55</c:v>
                </c:pt>
                <c:pt idx="204">
                  <c:v>386549.14</c:v>
                </c:pt>
                <c:pt idx="205">
                  <c:v>385308.52</c:v>
                </c:pt>
                <c:pt idx="206">
                  <c:v>376651.32</c:v>
                </c:pt>
                <c:pt idx="207">
                  <c:v>377107.48</c:v>
                </c:pt>
                <c:pt idx="208">
                  <c:v>382943.69</c:v>
                </c:pt>
                <c:pt idx="209">
                  <c:v>404295.31</c:v>
                </c:pt>
              </c:numCache>
              <c:extLst/>
            </c:numRef>
          </c:val>
          <c:smooth val="0"/>
          <c:extLst xmlns:c15="http://schemas.microsoft.com/office/drawing/2012/chart">
            <c:ext xmlns:c16="http://schemas.microsoft.com/office/drawing/2014/chart" uri="{C3380CC4-5D6E-409C-BE32-E72D297353CC}">
              <c16:uniqueId val="{00000002-815E-499A-B74D-149B9448FE68}"/>
            </c:ext>
          </c:extLst>
        </c:ser>
        <c:dLbls>
          <c:showLegendKey val="0"/>
          <c:showVal val="0"/>
          <c:showCatName val="0"/>
          <c:showSerName val="0"/>
          <c:showPercent val="0"/>
          <c:showBubbleSize val="0"/>
        </c:dLbls>
        <c:marker val="1"/>
        <c:smooth val="0"/>
        <c:axId val="1587785552"/>
        <c:axId val="1587785008"/>
      </c:lineChart>
      <c:catAx>
        <c:axId val="15877833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SimSun" panose="02010600030101010101" pitchFamily="2" charset="-122"/>
                <a:cs typeface="Times New Roman" panose="02020603050405020304" pitchFamily="18" charset="0"/>
              </a:defRPr>
            </a:pPr>
            <a:endParaRPr lang="vi-VN"/>
          </a:p>
        </c:txPr>
        <c:crossAx val="1587783920"/>
        <c:crosses val="autoZero"/>
        <c:auto val="1"/>
        <c:lblAlgn val="ctr"/>
        <c:lblOffset val="100"/>
        <c:noMultiLvlLbl val="0"/>
      </c:catAx>
      <c:valAx>
        <c:axId val="1587783920"/>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SimSun" panose="02010600030101010101" pitchFamily="2" charset="-122"/>
                <a:cs typeface="Times New Roman" panose="02020603050405020304" pitchFamily="18" charset="0"/>
              </a:defRPr>
            </a:pPr>
            <a:endParaRPr lang="vi-VN"/>
          </a:p>
        </c:txPr>
        <c:crossAx val="1587783376"/>
        <c:crosses val="autoZero"/>
        <c:crossBetween val="between"/>
      </c:valAx>
      <c:valAx>
        <c:axId val="1587785008"/>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SimSun" panose="02010600030101010101" pitchFamily="2" charset="-122"/>
                <a:cs typeface="Times New Roman" panose="02020603050405020304" pitchFamily="18" charset="0"/>
              </a:defRPr>
            </a:pPr>
            <a:endParaRPr lang="vi-VN"/>
          </a:p>
        </c:txPr>
        <c:crossAx val="1587785552"/>
        <c:crosses val="max"/>
        <c:crossBetween val="between"/>
      </c:valAx>
      <c:catAx>
        <c:axId val="1587785552"/>
        <c:scaling>
          <c:orientation val="minMax"/>
        </c:scaling>
        <c:delete val="1"/>
        <c:axPos val="b"/>
        <c:numFmt formatCode="General" sourceLinked="1"/>
        <c:majorTickMark val="out"/>
        <c:minorTickMark val="none"/>
        <c:tickLblPos val="nextTo"/>
        <c:crossAx val="158778500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SimSun" panose="02010600030101010101" pitchFamily="2" charset="-122"/>
              <a:cs typeface="Times New Roman" panose="02020603050405020304" pitchFamily="18" charset="0"/>
            </a:defRPr>
          </a:pPr>
          <a:endParaRPr lang="vi-VN"/>
        </a:p>
      </c:txPr>
    </c:legend>
    <c:plotVisOnly val="1"/>
    <c:dispBlanksAs val="gap"/>
    <c:showDLblsOverMax val="0"/>
  </c:chart>
  <c:spPr>
    <a:noFill/>
    <a:ln>
      <a:noFill/>
    </a:ln>
    <a:effectLst/>
  </c:spPr>
  <c:txPr>
    <a:bodyPr/>
    <a:lstStyle/>
    <a:p>
      <a:pPr>
        <a:defRPr sz="1000">
          <a:latin typeface="Times New Roman" panose="02020603050405020304" pitchFamily="18" charset="0"/>
          <a:ea typeface="SimSun" panose="02010600030101010101" pitchFamily="2" charset="-122"/>
          <a:cs typeface="Times New Roman" panose="02020603050405020304" pitchFamily="18" charset="0"/>
        </a:defRPr>
      </a:pPr>
      <a:endParaRPr lang="vi-VN"/>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200" b="1"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r>
              <a:rPr lang="ja-JP"/>
              <a:t>广义货币</a:t>
            </a:r>
            <a:r>
              <a:rPr lang="en-US"/>
              <a:t>M2</a:t>
            </a:r>
            <a:endParaRPr lang="vi-VN"/>
          </a:p>
        </c:rich>
      </c:tx>
      <c:layout>
        <c:manualLayout>
          <c:xMode val="edge"/>
          <c:yMode val="edge"/>
          <c:x val="0.404262809757643"/>
          <c:y val="0"/>
        </c:manualLayout>
      </c:layout>
      <c:overlay val="0"/>
      <c:spPr>
        <a:noFill/>
        <a:ln>
          <a:noFill/>
        </a:ln>
        <a:effectLst/>
      </c:spPr>
      <c:txPr>
        <a:bodyPr rot="0" spcFirstLastPara="1" vertOverflow="ellipsis" vert="horz" wrap="square" anchor="ctr" anchorCtr="1"/>
        <a:lstStyle/>
        <a:p>
          <a:pPr>
            <a:defRPr lang="en-US" sz="1200" b="1"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vi-VN"/>
        </a:p>
      </c:txPr>
    </c:title>
    <c:autoTitleDeleted val="0"/>
    <c:plotArea>
      <c:layout/>
      <c:barChart>
        <c:barDir val="col"/>
        <c:grouping val="clustered"/>
        <c:varyColors val="0"/>
        <c:ser>
          <c:idx val="0"/>
          <c:order val="0"/>
          <c:tx>
            <c:strRef>
              <c:f>'M2'!$K$78</c:f>
              <c:strCache>
                <c:ptCount val="1"/>
                <c:pt idx="0">
                  <c:v>存款总额（千万亿）</c:v>
                </c:pt>
              </c:strCache>
            </c:strRef>
          </c:tx>
          <c:spPr>
            <a:solidFill>
              <a:srgbClr val="2323FF"/>
            </a:solidFill>
            <a:ln>
              <a:noFill/>
            </a:ln>
            <a:effectLst>
              <a:outerShdw blurRad="57150" dist="19050" dir="5400000" algn="ctr" rotWithShape="0">
                <a:srgbClr val="000000">
                  <a:alpha val="63000"/>
                </a:srgb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008D-4FB1-A536-1DCB7589AA52}"/>
                </c:ext>
              </c:extLst>
            </c:dLbl>
            <c:dLbl>
              <c:idx val="1"/>
              <c:delete val="1"/>
              <c:extLst>
                <c:ext xmlns:c15="http://schemas.microsoft.com/office/drawing/2012/chart" uri="{CE6537A1-D6FC-4f65-9D91-7224C49458BB}"/>
                <c:ext xmlns:c16="http://schemas.microsoft.com/office/drawing/2014/chart" uri="{C3380CC4-5D6E-409C-BE32-E72D297353CC}">
                  <c16:uniqueId val="{00000001-008D-4FB1-A536-1DCB7589AA52}"/>
                </c:ext>
              </c:extLst>
            </c:dLbl>
            <c:dLbl>
              <c:idx val="2"/>
              <c:delete val="1"/>
              <c:extLst>
                <c:ext xmlns:c15="http://schemas.microsoft.com/office/drawing/2012/chart" uri="{CE6537A1-D6FC-4f65-9D91-7224C49458BB}"/>
                <c:ext xmlns:c16="http://schemas.microsoft.com/office/drawing/2014/chart" uri="{C3380CC4-5D6E-409C-BE32-E72D297353CC}">
                  <c16:uniqueId val="{00000002-008D-4FB1-A536-1DCB7589AA52}"/>
                </c:ext>
              </c:extLst>
            </c:dLbl>
            <c:dLbl>
              <c:idx val="3"/>
              <c:delete val="1"/>
              <c:extLst>
                <c:ext xmlns:c15="http://schemas.microsoft.com/office/drawing/2012/chart" uri="{CE6537A1-D6FC-4f65-9D91-7224C49458BB}"/>
                <c:ext xmlns:c16="http://schemas.microsoft.com/office/drawing/2014/chart" uri="{C3380CC4-5D6E-409C-BE32-E72D297353CC}">
                  <c16:uniqueId val="{00000003-008D-4FB1-A536-1DCB7589AA52}"/>
                </c:ext>
              </c:extLst>
            </c:dLbl>
            <c:dLbl>
              <c:idx val="4"/>
              <c:delete val="1"/>
              <c:extLst>
                <c:ext xmlns:c15="http://schemas.microsoft.com/office/drawing/2012/chart" uri="{CE6537A1-D6FC-4f65-9D91-7224C49458BB}"/>
                <c:ext xmlns:c16="http://schemas.microsoft.com/office/drawing/2014/chart" uri="{C3380CC4-5D6E-409C-BE32-E72D297353CC}">
                  <c16:uniqueId val="{00000004-008D-4FB1-A536-1DCB7589AA52}"/>
                </c:ext>
              </c:extLst>
            </c:dLbl>
            <c:dLbl>
              <c:idx val="5"/>
              <c:delete val="1"/>
              <c:extLst>
                <c:ext xmlns:c15="http://schemas.microsoft.com/office/drawing/2012/chart" uri="{CE6537A1-D6FC-4f65-9D91-7224C49458BB}"/>
                <c:ext xmlns:c16="http://schemas.microsoft.com/office/drawing/2014/chart" uri="{C3380CC4-5D6E-409C-BE32-E72D297353CC}">
                  <c16:uniqueId val="{00000005-008D-4FB1-A536-1DCB7589AA52}"/>
                </c:ext>
              </c:extLst>
            </c:dLbl>
            <c:dLbl>
              <c:idx val="6"/>
              <c:delete val="1"/>
              <c:extLst>
                <c:ext xmlns:c15="http://schemas.microsoft.com/office/drawing/2012/chart" uri="{CE6537A1-D6FC-4f65-9D91-7224C49458BB}"/>
                <c:ext xmlns:c16="http://schemas.microsoft.com/office/drawing/2014/chart" uri="{C3380CC4-5D6E-409C-BE32-E72D297353CC}">
                  <c16:uniqueId val="{00000006-008D-4FB1-A536-1DCB7589AA52}"/>
                </c:ext>
              </c:extLst>
            </c:dLbl>
            <c:dLbl>
              <c:idx val="7"/>
              <c:delete val="1"/>
              <c:extLst>
                <c:ext xmlns:c15="http://schemas.microsoft.com/office/drawing/2012/chart" uri="{CE6537A1-D6FC-4f65-9D91-7224C49458BB}"/>
                <c:ext xmlns:c16="http://schemas.microsoft.com/office/drawing/2014/chart" uri="{C3380CC4-5D6E-409C-BE32-E72D297353CC}">
                  <c16:uniqueId val="{00000007-008D-4FB1-A536-1DCB7589AA52}"/>
                </c:ext>
              </c:extLst>
            </c:dLbl>
            <c:dLbl>
              <c:idx val="8"/>
              <c:delete val="1"/>
              <c:extLst>
                <c:ext xmlns:c15="http://schemas.microsoft.com/office/drawing/2012/chart" uri="{CE6537A1-D6FC-4f65-9D91-7224C49458BB}"/>
                <c:ext xmlns:c16="http://schemas.microsoft.com/office/drawing/2014/chart" uri="{C3380CC4-5D6E-409C-BE32-E72D297353CC}">
                  <c16:uniqueId val="{00000008-008D-4FB1-A536-1DCB7589AA52}"/>
                </c:ext>
              </c:extLst>
            </c:dLbl>
            <c:dLbl>
              <c:idx val="9"/>
              <c:delete val="1"/>
              <c:extLst>
                <c:ext xmlns:c15="http://schemas.microsoft.com/office/drawing/2012/chart" uri="{CE6537A1-D6FC-4f65-9D91-7224C49458BB}"/>
                <c:ext xmlns:c16="http://schemas.microsoft.com/office/drawing/2014/chart" uri="{C3380CC4-5D6E-409C-BE32-E72D297353CC}">
                  <c16:uniqueId val="{00000009-008D-4FB1-A536-1DCB7589AA52}"/>
                </c:ext>
              </c:extLst>
            </c:dLbl>
            <c:dLbl>
              <c:idx val="10"/>
              <c:delete val="1"/>
              <c:extLst>
                <c:ext xmlns:c15="http://schemas.microsoft.com/office/drawing/2012/chart" uri="{CE6537A1-D6FC-4f65-9D91-7224C49458BB}"/>
                <c:ext xmlns:c16="http://schemas.microsoft.com/office/drawing/2014/chart" uri="{C3380CC4-5D6E-409C-BE32-E72D297353CC}">
                  <c16:uniqueId val="{0000000A-008D-4FB1-A536-1DCB7589AA52}"/>
                </c:ext>
              </c:extLst>
            </c:dLbl>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08D-4FB1-A536-1DCB7589AA52}"/>
                </c:ext>
              </c:extLst>
            </c:dLbl>
            <c:dLbl>
              <c:idx val="12"/>
              <c:delete val="1"/>
              <c:extLst>
                <c:ext xmlns:c15="http://schemas.microsoft.com/office/drawing/2012/chart" uri="{CE6537A1-D6FC-4f65-9D91-7224C49458BB}"/>
                <c:ext xmlns:c16="http://schemas.microsoft.com/office/drawing/2014/chart" uri="{C3380CC4-5D6E-409C-BE32-E72D297353CC}">
                  <c16:uniqueId val="{0000000C-008D-4FB1-A536-1DCB7589AA52}"/>
                </c:ext>
              </c:extLst>
            </c:dLbl>
            <c:spPr>
              <a:noFill/>
              <a:ln>
                <a:noFill/>
              </a:ln>
              <a:effectLst/>
            </c:spPr>
            <c:txPr>
              <a:bodyPr rot="0" spcFirstLastPara="1" vertOverflow="ellipsis" vert="horz" wrap="square" lIns="38100" tIns="19050" rIns="38100" bIns="19050" anchor="ctr" anchorCtr="1"/>
              <a:lstStyle/>
              <a:p>
                <a:pPr>
                  <a:defRPr lang="en-US" sz="1000" b="0" i="0" u="none" strike="noStrike" kern="1200" baseline="0">
                    <a:solidFill>
                      <a:schemeClr val="tx1">
                        <a:lumMod val="75000"/>
                        <a:lumOff val="2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'M2'!$C$2:$O$2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9T/2025</c:v>
                </c:pt>
              </c:strCache>
              <c:extLst/>
            </c:strRef>
          </c:cat>
          <c:val>
            <c:numRef>
              <c:f>'M2'!$C$3:$O$3</c:f>
              <c:numCache>
                <c:formatCode>#,##0</c:formatCode>
                <c:ptCount val="13"/>
                <c:pt idx="0">
                  <c:v>4400.692</c:v>
                </c:pt>
                <c:pt idx="1">
                  <c:v>5179.2160000000003</c:v>
                </c:pt>
                <c:pt idx="2">
                  <c:v>6019.6090000000004</c:v>
                </c:pt>
                <c:pt idx="3">
                  <c:v>7125.8010000000004</c:v>
                </c:pt>
                <c:pt idx="4">
                  <c:v>8192.5480000000007</c:v>
                </c:pt>
                <c:pt idx="5">
                  <c:v>9211.848</c:v>
                </c:pt>
                <c:pt idx="6">
                  <c:v>10573.725</c:v>
                </c:pt>
                <c:pt idx="7">
                  <c:v>12110.606</c:v>
                </c:pt>
                <c:pt idx="8">
                  <c:v>13402.097</c:v>
                </c:pt>
                <c:pt idx="9">
                  <c:v>14226.791999999999</c:v>
                </c:pt>
                <c:pt idx="10">
                  <c:v>15998.956</c:v>
                </c:pt>
                <c:pt idx="11">
                  <c:v>17914.565999999999</c:v>
                </c:pt>
                <c:pt idx="12">
                  <c:v>19980.717000000001</c:v>
                </c:pt>
              </c:numCache>
              <c:extLst/>
            </c:numRef>
          </c:val>
          <c:extLst>
            <c:ext xmlns:c16="http://schemas.microsoft.com/office/drawing/2014/chart" uri="{C3380CC4-5D6E-409C-BE32-E72D297353CC}">
              <c16:uniqueId val="{0000000D-008D-4FB1-A536-1DCB7589AA52}"/>
            </c:ext>
          </c:extLst>
        </c:ser>
        <c:dLbls>
          <c:showLegendKey val="0"/>
          <c:showVal val="0"/>
          <c:showCatName val="0"/>
          <c:showSerName val="0"/>
          <c:showPercent val="0"/>
          <c:showBubbleSize val="0"/>
        </c:dLbls>
        <c:gapWidth val="100"/>
        <c:axId val="1829988864"/>
        <c:axId val="1829989408"/>
      </c:barChart>
      <c:lineChart>
        <c:grouping val="standard"/>
        <c:varyColors val="0"/>
        <c:ser>
          <c:idx val="1"/>
          <c:order val="1"/>
          <c:tx>
            <c:strRef>
              <c:f>'M2'!$K$79</c:f>
              <c:strCache>
                <c:ptCount val="1"/>
                <c:pt idx="0">
                  <c:v>增长YoY</c:v>
                </c:pt>
              </c:strCache>
            </c:strRef>
          </c:tx>
          <c:spPr>
            <a:ln w="34925" cap="rnd">
              <a:solidFill>
                <a:srgbClr val="9F9FFF"/>
              </a:solidFill>
              <a:round/>
            </a:ln>
            <a:effectLst>
              <a:outerShdw blurRad="57150" dist="19050" dir="5400000" algn="ctr" rotWithShape="0">
                <a:srgbClr val="000000">
                  <a:alpha val="63000"/>
                </a:srgbClr>
              </a:outerShdw>
            </a:effectLst>
          </c:spPr>
          <c:marker>
            <c:symbol val="none"/>
          </c:marker>
          <c:dLbls>
            <c:dLbl>
              <c:idx val="9"/>
              <c:layout>
                <c:manualLayout>
                  <c:x val="-3.73005401865069E-2"/>
                  <c:y val="-2.561782470376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08D-4FB1-A536-1DCB7589AA52}"/>
                </c:ext>
              </c:extLst>
            </c:dLbl>
            <c:dLbl>
              <c:idx val="10"/>
              <c:layout>
                <c:manualLayout>
                  <c:x val="-4.5293513083615497E-2"/>
                  <c:y val="3.65968924339526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08D-4FB1-A536-1DCB7589AA52}"/>
                </c:ext>
              </c:extLst>
            </c:dLbl>
            <c:dLbl>
              <c:idx val="11"/>
              <c:layout>
                <c:manualLayout>
                  <c:x val="-2.7628080354205001E-2"/>
                  <c:y val="5.123564940753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08D-4FB1-A536-1DCB7589AA52}"/>
                </c:ext>
              </c:extLst>
            </c:dLbl>
            <c:spPr>
              <a:noFill/>
              <a:ln>
                <a:noFill/>
              </a:ln>
              <a:effectLst/>
            </c:spPr>
            <c:txPr>
              <a:bodyPr rot="0" spcFirstLastPara="1" vertOverflow="ellipsis" vert="horz" wrap="square" lIns="38100" tIns="19050" rIns="38100" bIns="19050" anchor="ctr" anchorCtr="1"/>
              <a:lstStyle/>
              <a:p>
                <a:pPr>
                  <a:defRPr lang="en-US" sz="1000" b="0" i="0" u="none" strike="noStrike" kern="1200" baseline="0">
                    <a:solidFill>
                      <a:schemeClr val="tx1">
                        <a:lumMod val="75000"/>
                        <a:lumOff val="2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'M2'!$C$2:$O$2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9T/2025</c:v>
                </c:pt>
              </c:strCache>
              <c:extLst/>
            </c:strRef>
          </c:cat>
          <c:val>
            <c:numRef>
              <c:f>'M2'!$C$4:$O$4</c:f>
              <c:numCache>
                <c:formatCode>0.00%</c:formatCode>
                <c:ptCount val="13"/>
                <c:pt idx="0">
                  <c:v>0.18845532394223174</c:v>
                </c:pt>
                <c:pt idx="1">
                  <c:v>0.17690944969563893</c:v>
                </c:pt>
                <c:pt idx="2">
                  <c:v>0.16226258955023298</c:v>
                </c:pt>
                <c:pt idx="3">
                  <c:v>0.18376475947191917</c:v>
                </c:pt>
                <c:pt idx="4">
                  <c:v>0.14970204753121785</c:v>
                </c:pt>
                <c:pt idx="5">
                  <c:v>0.12441794665102957</c:v>
                </c:pt>
                <c:pt idx="6">
                  <c:v>0.14783971685160235</c:v>
                </c:pt>
                <c:pt idx="7">
                  <c:v>0.14534906099789802</c:v>
                </c:pt>
                <c:pt idx="8">
                  <c:v>0.10664131918749575</c:v>
                </c:pt>
                <c:pt idx="9">
                  <c:v>6.1534773252275299E-2</c:v>
                </c:pt>
                <c:pt idx="10">
                  <c:v>0.12456525687590014</c:v>
                </c:pt>
                <c:pt idx="11">
                  <c:v>0.11973343760680377</c:v>
                </c:pt>
                <c:pt idx="12">
                  <c:v>0.1788679049802846</c:v>
                </c:pt>
              </c:numCache>
              <c:extLst/>
            </c:numRef>
          </c:val>
          <c:smooth val="1"/>
          <c:extLst>
            <c:ext xmlns:c16="http://schemas.microsoft.com/office/drawing/2014/chart" uri="{C3380CC4-5D6E-409C-BE32-E72D297353CC}">
              <c16:uniqueId val="{00000011-008D-4FB1-A536-1DCB7589AA52}"/>
            </c:ext>
          </c:extLst>
        </c:ser>
        <c:dLbls>
          <c:showLegendKey val="0"/>
          <c:showVal val="0"/>
          <c:showCatName val="0"/>
          <c:showSerName val="0"/>
          <c:showPercent val="0"/>
          <c:showBubbleSize val="0"/>
        </c:dLbls>
        <c:marker val="1"/>
        <c:smooth val="0"/>
        <c:axId val="1829974176"/>
        <c:axId val="1829980160"/>
      </c:lineChart>
      <c:catAx>
        <c:axId val="1829988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crossAx val="1829989408"/>
        <c:crosses val="autoZero"/>
        <c:auto val="1"/>
        <c:lblAlgn val="ctr"/>
        <c:lblOffset val="100"/>
        <c:noMultiLvlLbl val="0"/>
      </c:catAx>
      <c:valAx>
        <c:axId val="18299894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crossAx val="1829988864"/>
        <c:crosses val="autoZero"/>
        <c:crossBetween val="between"/>
      </c:valAx>
      <c:catAx>
        <c:axId val="1829974176"/>
        <c:scaling>
          <c:orientation val="minMax"/>
        </c:scaling>
        <c:delete val="1"/>
        <c:axPos val="b"/>
        <c:numFmt formatCode="General" sourceLinked="1"/>
        <c:majorTickMark val="out"/>
        <c:minorTickMark val="none"/>
        <c:tickLblPos val="nextTo"/>
        <c:crossAx val="1829980160"/>
        <c:crosses val="autoZero"/>
        <c:auto val="1"/>
        <c:lblAlgn val="ctr"/>
        <c:lblOffset val="100"/>
        <c:noMultiLvlLbl val="0"/>
      </c:catAx>
      <c:valAx>
        <c:axId val="1829980160"/>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crossAx val="1829974176"/>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legend>
    <c:plotVisOnly val="1"/>
    <c:dispBlanksAs val="gap"/>
    <c:showDLblsOverMax val="0"/>
    <c:extLst>
      <c:ext uri="{0b15fc19-7d7d-44ad-8c2d-2c3a37ce22c3}">
        <chartProps xmlns="https://web.wps.cn/et/2018/main" chartId="{0b640ebf-589e-401c-99fb-c4a1f05f5e05}"/>
      </c:ext>
    </c:extLst>
  </c:chart>
  <c:spPr>
    <a:noFill/>
    <a:ln>
      <a:noFill/>
    </a:ln>
    <a:effectLst/>
  </c:spPr>
  <c:txPr>
    <a:bodyPr/>
    <a:lstStyle/>
    <a:p>
      <a:pPr>
        <a:defRPr lang="en-US" sz="1000">
          <a:latin typeface="Times New Roman" panose="02020603050405020304" pitchFamily="18" charset="0"/>
          <a:ea typeface="SimSun" panose="02010600030101010101" pitchFamily="7" charset="-122"/>
          <a:cs typeface="Times New Roman" panose="02020603050405020304" pitchFamily="18"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200" b="1"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r>
              <a:rPr lang="ja-JP"/>
              <a:t>存款总额</a:t>
            </a:r>
            <a:endParaRPr lang="en-US"/>
          </a:p>
        </c:rich>
      </c:tx>
      <c:layout>
        <c:manualLayout>
          <c:xMode val="edge"/>
          <c:yMode val="edge"/>
          <c:x val="0.41723067056338298"/>
          <c:y val="0"/>
        </c:manualLayout>
      </c:layout>
      <c:overlay val="0"/>
      <c:spPr>
        <a:noFill/>
        <a:ln>
          <a:noFill/>
        </a:ln>
        <a:effectLst/>
      </c:spPr>
      <c:txPr>
        <a:bodyPr rot="0" spcFirstLastPara="1" vertOverflow="ellipsis" vert="horz" wrap="square" anchor="ctr" anchorCtr="1"/>
        <a:lstStyle/>
        <a:p>
          <a:pPr>
            <a:defRPr lang="en-US" sz="1200" b="1"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title>
    <c:autoTitleDeleted val="0"/>
    <c:plotArea>
      <c:layout/>
      <c:barChart>
        <c:barDir val="col"/>
        <c:grouping val="clustered"/>
        <c:varyColors val="0"/>
        <c:ser>
          <c:idx val="0"/>
          <c:order val="0"/>
          <c:tx>
            <c:strRef>
              <c:f>'M2'!$K$78</c:f>
              <c:strCache>
                <c:ptCount val="1"/>
                <c:pt idx="0">
                  <c:v>存款总额（千万亿）</c:v>
                </c:pt>
              </c:strCache>
            </c:strRef>
          </c:tx>
          <c:spPr>
            <a:solidFill>
              <a:srgbClr val="2323FF"/>
            </a:solidFill>
            <a:ln>
              <a:noFill/>
            </a:ln>
            <a:effectLst>
              <a:outerShdw blurRad="57150" dist="19050" dir="5400000" algn="ctr" rotWithShape="0">
                <a:srgbClr val="000000">
                  <a:alpha val="63000"/>
                </a:srgbClr>
              </a:outerShdw>
            </a:effectLst>
          </c:spPr>
          <c:invertIfNegative val="0"/>
          <c:dLbls>
            <c:delete val="1"/>
          </c:dLbls>
          <c:cat>
            <c:strRef>
              <c:f>'M2'!$D$11:$O$11</c:f>
              <c:strCache>
                <c:ptCount val="12"/>
                <c:pt idx="0">
                  <c:v>2014</c:v>
                </c:pt>
                <c:pt idx="1">
                  <c:v>2015</c:v>
                </c:pt>
                <c:pt idx="2">
                  <c:v>2016</c:v>
                </c:pt>
                <c:pt idx="3">
                  <c:v>2017</c:v>
                </c:pt>
                <c:pt idx="4">
                  <c:v>2018</c:v>
                </c:pt>
                <c:pt idx="5">
                  <c:v>2019</c:v>
                </c:pt>
                <c:pt idx="6">
                  <c:v>2020</c:v>
                </c:pt>
                <c:pt idx="7">
                  <c:v>2021</c:v>
                </c:pt>
                <c:pt idx="8">
                  <c:v>2022</c:v>
                </c:pt>
                <c:pt idx="9">
                  <c:v>2023</c:v>
                </c:pt>
                <c:pt idx="10">
                  <c:v>2024</c:v>
                </c:pt>
                <c:pt idx="11">
                  <c:v>9T/2025</c:v>
                </c:pt>
              </c:strCache>
            </c:strRef>
          </c:cat>
          <c:val>
            <c:numRef>
              <c:f>'M2'!$D$12:$O$12</c:f>
              <c:numCache>
                <c:formatCode>#,##0</c:formatCode>
                <c:ptCount val="12"/>
                <c:pt idx="0">
                  <c:v>4457.9560000000001</c:v>
                </c:pt>
                <c:pt idx="1">
                  <c:v>5096.0829999999996</c:v>
                </c:pt>
                <c:pt idx="2">
                  <c:v>5998.3899999999994</c:v>
                </c:pt>
                <c:pt idx="3">
                  <c:v>6840.8620000000001</c:v>
                </c:pt>
                <c:pt idx="4">
                  <c:v>7717.98</c:v>
                </c:pt>
                <c:pt idx="5">
                  <c:v>8792.6489999999994</c:v>
                </c:pt>
                <c:pt idx="6">
                  <c:v>10019.859</c:v>
                </c:pt>
                <c:pt idx="7">
                  <c:v>10945.849</c:v>
                </c:pt>
                <c:pt idx="8">
                  <c:v>11819.462</c:v>
                </c:pt>
                <c:pt idx="9">
                  <c:v>13374.474</c:v>
                </c:pt>
                <c:pt idx="10">
                  <c:v>14732.27024</c:v>
                </c:pt>
                <c:pt idx="11">
                  <c:v>16182.630700000002</c:v>
                </c:pt>
              </c:numCache>
            </c:numRef>
          </c:val>
          <c:extLst>
            <c:ext xmlns:c16="http://schemas.microsoft.com/office/drawing/2014/chart" uri="{C3380CC4-5D6E-409C-BE32-E72D297353CC}">
              <c16:uniqueId val="{00000000-9AB3-4758-B1F4-F91407384184}"/>
            </c:ext>
          </c:extLst>
        </c:ser>
        <c:dLbls>
          <c:showLegendKey val="0"/>
          <c:showVal val="1"/>
          <c:showCatName val="0"/>
          <c:showSerName val="0"/>
          <c:showPercent val="0"/>
          <c:showBubbleSize val="0"/>
        </c:dLbls>
        <c:gapWidth val="219"/>
        <c:overlap val="-27"/>
        <c:axId val="1829976896"/>
        <c:axId val="1829979072"/>
      </c:barChart>
      <c:lineChart>
        <c:grouping val="standard"/>
        <c:varyColors val="0"/>
        <c:ser>
          <c:idx val="1"/>
          <c:order val="1"/>
          <c:tx>
            <c:strRef>
              <c:f>'M2'!$K$79</c:f>
              <c:strCache>
                <c:ptCount val="1"/>
                <c:pt idx="0">
                  <c:v>增长YoY</c:v>
                </c:pt>
              </c:strCache>
            </c:strRef>
          </c:tx>
          <c:spPr>
            <a:ln w="34925" cap="rnd">
              <a:solidFill>
                <a:srgbClr val="9F9FFF"/>
              </a:solidFill>
              <a:round/>
            </a:ln>
            <a:effectLst>
              <a:outerShdw blurRad="57150" dist="19050" dir="5400000" algn="ctr" rotWithShape="0">
                <a:srgbClr val="000000">
                  <a:alpha val="63000"/>
                </a:srgbClr>
              </a:outerShdw>
            </a:effectLst>
          </c:spPr>
          <c:marker>
            <c:symbol val="none"/>
          </c:marker>
          <c:dLbls>
            <c:dLbl>
              <c:idx val="9"/>
              <c:layout>
                <c:manualLayout>
                  <c:x val="-4.8219342636931797E-2"/>
                  <c:y val="-7.22352818225663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B3-4758-B1F4-F91407384184}"/>
                </c:ext>
              </c:extLst>
            </c:dLbl>
            <c:spPr>
              <a:noFill/>
              <a:ln>
                <a:noFill/>
              </a:ln>
              <a:effectLst/>
            </c:spPr>
            <c:txPr>
              <a:bodyPr rot="0" spcFirstLastPara="1" vertOverflow="ellipsis" vert="horz" wrap="square" lIns="38100" tIns="19050" rIns="38100" bIns="19050" anchor="ctr" anchorCtr="1"/>
              <a:lstStyle/>
              <a:p>
                <a:pPr>
                  <a:defRPr lang="en-US" sz="1000" b="0" i="0" u="none" strike="noStrike" kern="1200" baseline="0">
                    <a:solidFill>
                      <a:schemeClr val="tx1">
                        <a:lumMod val="75000"/>
                        <a:lumOff val="2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'M2'!$D$11:$O$11</c:f>
              <c:strCache>
                <c:ptCount val="12"/>
                <c:pt idx="0">
                  <c:v>2014</c:v>
                </c:pt>
                <c:pt idx="1">
                  <c:v>2015</c:v>
                </c:pt>
                <c:pt idx="2">
                  <c:v>2016</c:v>
                </c:pt>
                <c:pt idx="3">
                  <c:v>2017</c:v>
                </c:pt>
                <c:pt idx="4">
                  <c:v>2018</c:v>
                </c:pt>
                <c:pt idx="5">
                  <c:v>2019</c:v>
                </c:pt>
                <c:pt idx="6">
                  <c:v>2020</c:v>
                </c:pt>
                <c:pt idx="7">
                  <c:v>2021</c:v>
                </c:pt>
                <c:pt idx="8">
                  <c:v>2022</c:v>
                </c:pt>
                <c:pt idx="9">
                  <c:v>2023</c:v>
                </c:pt>
                <c:pt idx="10">
                  <c:v>2024</c:v>
                </c:pt>
                <c:pt idx="11">
                  <c:v>9T/2025</c:v>
                </c:pt>
              </c:strCache>
            </c:strRef>
          </c:cat>
          <c:val>
            <c:numRef>
              <c:f>'M2'!$D$13:$O$13</c:f>
              <c:numCache>
                <c:formatCode>0.00%</c:formatCode>
                <c:ptCount val="12"/>
                <c:pt idx="0">
                  <c:v>0.19370058330709217</c:v>
                </c:pt>
                <c:pt idx="1">
                  <c:v>0.14314340473526421</c:v>
                </c:pt>
                <c:pt idx="2">
                  <c:v>0.17705892937772005</c:v>
                </c:pt>
                <c:pt idx="3">
                  <c:v>0.14044968733276786</c:v>
                </c:pt>
                <c:pt idx="4">
                  <c:v>0.12821746733087136</c:v>
                </c:pt>
                <c:pt idx="5">
                  <c:v>0.13924226287189123</c:v>
                </c:pt>
                <c:pt idx="6">
                  <c:v>0.13957227224696456</c:v>
                </c:pt>
                <c:pt idx="7">
                  <c:v>9.2415472113928976E-2</c:v>
                </c:pt>
                <c:pt idx="8">
                  <c:v>7.9812264905170904E-2</c:v>
                </c:pt>
                <c:pt idx="9">
                  <c:v>0.13156368707814292</c:v>
                </c:pt>
                <c:pt idx="10">
                  <c:v>0.1015214684330763</c:v>
                </c:pt>
                <c:pt idx="11">
                  <c:v>0.15309013793594972</c:v>
                </c:pt>
              </c:numCache>
            </c:numRef>
          </c:val>
          <c:smooth val="1"/>
          <c:extLst>
            <c:ext xmlns:c16="http://schemas.microsoft.com/office/drawing/2014/chart" uri="{C3380CC4-5D6E-409C-BE32-E72D297353CC}">
              <c16:uniqueId val="{00000002-9AB3-4758-B1F4-F91407384184}"/>
            </c:ext>
          </c:extLst>
        </c:ser>
        <c:dLbls>
          <c:showLegendKey val="0"/>
          <c:showVal val="1"/>
          <c:showCatName val="0"/>
          <c:showSerName val="0"/>
          <c:showPercent val="0"/>
          <c:showBubbleSize val="0"/>
        </c:dLbls>
        <c:marker val="1"/>
        <c:smooth val="0"/>
        <c:axId val="1829985600"/>
        <c:axId val="1829979616"/>
      </c:lineChart>
      <c:catAx>
        <c:axId val="18299768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crossAx val="1829979072"/>
        <c:crosses val="autoZero"/>
        <c:auto val="1"/>
        <c:lblAlgn val="ctr"/>
        <c:lblOffset val="100"/>
        <c:noMultiLvlLbl val="0"/>
      </c:catAx>
      <c:valAx>
        <c:axId val="1829979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crossAx val="1829976896"/>
        <c:crosses val="autoZero"/>
        <c:crossBetween val="between"/>
      </c:valAx>
      <c:catAx>
        <c:axId val="1829985600"/>
        <c:scaling>
          <c:orientation val="minMax"/>
        </c:scaling>
        <c:delete val="1"/>
        <c:axPos val="b"/>
        <c:numFmt formatCode="General" sourceLinked="1"/>
        <c:majorTickMark val="none"/>
        <c:minorTickMark val="none"/>
        <c:tickLblPos val="nextTo"/>
        <c:crossAx val="1829979616"/>
        <c:crosses val="autoZero"/>
        <c:auto val="1"/>
        <c:lblAlgn val="ctr"/>
        <c:lblOffset val="100"/>
        <c:noMultiLvlLbl val="0"/>
      </c:catAx>
      <c:valAx>
        <c:axId val="1829979616"/>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crossAx val="1829985600"/>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legend>
    <c:plotVisOnly val="1"/>
    <c:dispBlanksAs val="gap"/>
    <c:showDLblsOverMax val="0"/>
    <c:extLst>
      <c:ext uri="{0b15fc19-7d7d-44ad-8c2d-2c3a37ce22c3}">
        <chartProps xmlns="https://web.wps.cn/et/2018/main" chartId="{a7b0b51b-96be-4381-a28d-4ab079666576}"/>
      </c:ext>
    </c:extLst>
  </c:chart>
  <c:spPr>
    <a:noFill/>
    <a:ln>
      <a:noFill/>
    </a:ln>
    <a:effectLst/>
  </c:spPr>
  <c:txPr>
    <a:bodyPr/>
    <a:lstStyle/>
    <a:p>
      <a:pPr>
        <a:defRPr lang="en-US" sz="1000">
          <a:latin typeface="Times New Roman" panose="02020603050405020304" pitchFamily="18" charset="0"/>
          <a:ea typeface="SimSun" panose="02010600030101010101" pitchFamily="7" charset="-122"/>
          <a:cs typeface="Times New Roman" panose="02020603050405020304" pitchFamily="18"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lang="en-US" sz="1200" b="1" i="0" u="none" strike="noStrike" kern="1200" spc="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r>
              <a:rPr lang="ja-JP" b="1" dirty="0"/>
              <a:t>经济机构存款和居民存款比重以及年度增长速度</a:t>
            </a:r>
            <a:endParaRPr lang="vi-VN" b="1" dirty="0"/>
          </a:p>
        </c:rich>
      </c:tx>
      <c:layout>
        <c:manualLayout>
          <c:xMode val="edge"/>
          <c:yMode val="edge"/>
          <c:x val="0.27459875248960236"/>
          <c:y val="2.9240725442909229E-2"/>
        </c:manualLayout>
      </c:layout>
      <c:overlay val="0"/>
      <c:spPr>
        <a:noFill/>
        <a:ln>
          <a:noFill/>
        </a:ln>
        <a:effectLst/>
      </c:spPr>
      <c:txPr>
        <a:bodyPr rot="0" spcFirstLastPara="1" vertOverflow="ellipsis" vert="horz" wrap="square" anchor="ctr" anchorCtr="1"/>
        <a:lstStyle/>
        <a:p>
          <a:pPr>
            <a:defRPr lang="en-US" sz="1200" b="1" i="0" u="none" strike="noStrike" kern="1200" spc="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vi-VN"/>
        </a:p>
      </c:txPr>
    </c:title>
    <c:autoTitleDeleted val="0"/>
    <c:plotArea>
      <c:layout>
        <c:manualLayout>
          <c:layoutTarget val="inner"/>
          <c:xMode val="edge"/>
          <c:yMode val="edge"/>
          <c:x val="4.1039733823088002E-2"/>
          <c:y val="0.138050336230188"/>
          <c:w val="0.88429909825742969"/>
          <c:h val="0.69565840139634649"/>
        </c:manualLayout>
      </c:layout>
      <c:barChart>
        <c:barDir val="col"/>
        <c:grouping val="percentStacked"/>
        <c:varyColors val="0"/>
        <c:ser>
          <c:idx val="0"/>
          <c:order val="0"/>
          <c:tx>
            <c:strRef>
              <c:f>'M2'!$AH$41</c:f>
              <c:strCache>
                <c:ptCount val="1"/>
                <c:pt idx="0">
                  <c:v>经济机构存款</c:v>
                </c:pt>
              </c:strCache>
            </c:strRef>
          </c:tx>
          <c:spPr>
            <a:solidFill>
              <a:srgbClr val="2323FF"/>
            </a:solidFill>
            <a:ln>
              <a:noFill/>
            </a:ln>
            <a:effectLst/>
          </c:spPr>
          <c:invertIfNegative val="0"/>
          <c:cat>
            <c:strRef>
              <c:f>'M2'!$C$5:$O$5</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9T/2025</c:v>
                </c:pt>
              </c:strCache>
              <c:extLst/>
            </c:strRef>
          </c:cat>
          <c:val>
            <c:numRef>
              <c:f>'M2'!$C$6:$O$6</c:f>
              <c:numCache>
                <c:formatCode>#,##0</c:formatCode>
                <c:ptCount val="13"/>
                <c:pt idx="0">
                  <c:v>1588.4659999999999</c:v>
                </c:pt>
                <c:pt idx="1">
                  <c:v>1879.6790000000001</c:v>
                </c:pt>
                <c:pt idx="2">
                  <c:v>2123.8449999999998</c:v>
                </c:pt>
                <c:pt idx="3">
                  <c:v>2508.9639999999999</c:v>
                </c:pt>
                <c:pt idx="4">
                  <c:v>2879.0529999999999</c:v>
                </c:pt>
                <c:pt idx="5">
                  <c:v>3341.47</c:v>
                </c:pt>
                <c:pt idx="6">
                  <c:v>3962.7489999999998</c:v>
                </c:pt>
                <c:pt idx="7">
                  <c:v>4877.9849999999997</c:v>
                </c:pt>
                <c:pt idx="8">
                  <c:v>5645.3519999999999</c:v>
                </c:pt>
                <c:pt idx="9">
                  <c:v>5953.7049999999999</c:v>
                </c:pt>
                <c:pt idx="10">
                  <c:v>6841.7330000000002</c:v>
                </c:pt>
                <c:pt idx="11">
                  <c:v>7667.2076900000002</c:v>
                </c:pt>
                <c:pt idx="12">
                  <c:v>8350.2310500000003</c:v>
                </c:pt>
              </c:numCache>
              <c:extLst/>
            </c:numRef>
          </c:val>
          <c:extLst>
            <c:ext xmlns:c16="http://schemas.microsoft.com/office/drawing/2014/chart" uri="{C3380CC4-5D6E-409C-BE32-E72D297353CC}">
              <c16:uniqueId val="{00000000-B9C5-447A-9C22-E855764CC67D}"/>
            </c:ext>
          </c:extLst>
        </c:ser>
        <c:ser>
          <c:idx val="2"/>
          <c:order val="2"/>
          <c:tx>
            <c:strRef>
              <c:f>'M2'!$AH$42</c:f>
              <c:strCache>
                <c:ptCount val="1"/>
                <c:pt idx="0">
                  <c:v>居民存款</c:v>
                </c:pt>
              </c:strCache>
            </c:strRef>
          </c:tx>
          <c:spPr>
            <a:solidFill>
              <a:srgbClr val="9F9FFF"/>
            </a:solidFill>
            <a:ln>
              <a:noFill/>
            </a:ln>
            <a:effectLst/>
          </c:spPr>
          <c:invertIfNegative val="0"/>
          <c:cat>
            <c:strRef>
              <c:f>'M2'!$C$5:$O$5</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9T/2025</c:v>
                </c:pt>
              </c:strCache>
              <c:extLst/>
            </c:strRef>
          </c:cat>
          <c:val>
            <c:numRef>
              <c:f>'M2'!$C$9:$O$9</c:f>
              <c:numCache>
                <c:formatCode>#,##0</c:formatCode>
                <c:ptCount val="13"/>
                <c:pt idx="0">
                  <c:v>2146.1019999999999</c:v>
                </c:pt>
                <c:pt idx="1">
                  <c:v>2578.277</c:v>
                </c:pt>
                <c:pt idx="2">
                  <c:v>2972.2379999999998</c:v>
                </c:pt>
                <c:pt idx="3">
                  <c:v>3489.4259999999999</c:v>
                </c:pt>
                <c:pt idx="4">
                  <c:v>3961.8090000000002</c:v>
                </c:pt>
                <c:pt idx="5">
                  <c:v>4376.51</c:v>
                </c:pt>
                <c:pt idx="6">
                  <c:v>4829.8999999999996</c:v>
                </c:pt>
                <c:pt idx="7">
                  <c:v>5141.8739999999998</c:v>
                </c:pt>
                <c:pt idx="8">
                  <c:v>5300.4970000000003</c:v>
                </c:pt>
                <c:pt idx="9">
                  <c:v>5865.7569999999996</c:v>
                </c:pt>
                <c:pt idx="10">
                  <c:v>6532.741</c:v>
                </c:pt>
                <c:pt idx="11">
                  <c:v>7065.0625499999996</c:v>
                </c:pt>
                <c:pt idx="12">
                  <c:v>7832.3996500000003</c:v>
                </c:pt>
              </c:numCache>
              <c:extLst/>
            </c:numRef>
          </c:val>
          <c:extLst>
            <c:ext xmlns:c16="http://schemas.microsoft.com/office/drawing/2014/chart" uri="{C3380CC4-5D6E-409C-BE32-E72D297353CC}">
              <c16:uniqueId val="{00000001-B9C5-447A-9C22-E855764CC67D}"/>
            </c:ext>
          </c:extLst>
        </c:ser>
        <c:dLbls>
          <c:showLegendKey val="0"/>
          <c:showVal val="0"/>
          <c:showCatName val="0"/>
          <c:showSerName val="0"/>
          <c:showPercent val="0"/>
          <c:showBubbleSize val="0"/>
        </c:dLbls>
        <c:gapWidth val="219"/>
        <c:overlap val="100"/>
        <c:axId val="1829980704"/>
        <c:axId val="1829974720"/>
      </c:barChart>
      <c:lineChart>
        <c:grouping val="standard"/>
        <c:varyColors val="0"/>
        <c:ser>
          <c:idx val="1"/>
          <c:order val="1"/>
          <c:tx>
            <c:strRef>
              <c:f>'M2'!$AH$43</c:f>
              <c:strCache>
                <c:ptCount val="1"/>
                <c:pt idx="0">
                  <c:v>经济机构存款增长率</c:v>
                </c:pt>
              </c:strCache>
            </c:strRef>
          </c:tx>
          <c:spPr>
            <a:ln w="28575" cap="rnd">
              <a:solidFill>
                <a:srgbClr val="FFC800"/>
              </a:solidFill>
              <a:round/>
            </a:ln>
            <a:effectLst/>
          </c:spPr>
          <c:marker>
            <c:symbol val="none"/>
          </c:marker>
          <c:dLbls>
            <c:dLbl>
              <c:idx val="4"/>
              <c:layout>
                <c:manualLayout>
                  <c:x val="-1.37035038495859E-2"/>
                  <c:y val="-3.99999916010516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9C5-447A-9C22-E855764CC67D}"/>
                </c:ext>
              </c:extLst>
            </c:dLbl>
            <c:dLbl>
              <c:idx val="12"/>
              <c:layout>
                <c:manualLayout>
                  <c:x val="0"/>
                  <c:y val="-2.42666606654627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C5-447A-9C22-E855764CC67D}"/>
                </c:ext>
              </c:extLst>
            </c:dLbl>
            <c:spPr>
              <a:solidFill>
                <a:srgbClr val="FFC800"/>
              </a:solidFill>
              <a:ln>
                <a:noFill/>
              </a:ln>
              <a:effectLst/>
            </c:spPr>
            <c:txPr>
              <a:bodyPr rot="0" spcFirstLastPara="1" vertOverflow="ellipsis" vert="horz" wrap="square" lIns="38100" tIns="19050" rIns="38100" bIns="19050" anchor="ctr" anchorCtr="1"/>
              <a:lstStyle/>
              <a:p>
                <a:pPr>
                  <a:defRPr lang="en-US" sz="1000" b="0" i="0" u="none" strike="noStrike" kern="1200" baseline="0">
                    <a:solidFill>
                      <a:schemeClr val="tx1">
                        <a:lumMod val="75000"/>
                        <a:lumOff val="2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'M2'!$C$5:$O$5</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9T/2025</c:v>
                </c:pt>
              </c:strCache>
              <c:extLst/>
            </c:strRef>
          </c:cat>
          <c:val>
            <c:numRef>
              <c:f>'M2'!$C$7:$O$7</c:f>
              <c:numCache>
                <c:formatCode>0.00%</c:formatCode>
                <c:ptCount val="13"/>
                <c:pt idx="0">
                  <c:v>0.2235260951312863</c:v>
                </c:pt>
                <c:pt idx="1">
                  <c:v>0.183329702996476</c:v>
                </c:pt>
                <c:pt idx="2">
                  <c:v>0.12989771125814542</c:v>
                </c:pt>
                <c:pt idx="3">
                  <c:v>0.18133102933594514</c:v>
                </c:pt>
                <c:pt idx="4">
                  <c:v>0.14750669997656396</c:v>
                </c:pt>
                <c:pt idx="5">
                  <c:v>0.16061427142883433</c:v>
                </c:pt>
                <c:pt idx="6">
                  <c:v>0.18592984524775025</c:v>
                </c:pt>
                <c:pt idx="7">
                  <c:v>0.23095987154371866</c:v>
                </c:pt>
                <c:pt idx="8">
                  <c:v>0.15731229185821616</c:v>
                </c:pt>
                <c:pt idx="9">
                  <c:v>5.4620686185733014E-2</c:v>
                </c:pt>
                <c:pt idx="10">
                  <c:v>0.14915552584483116</c:v>
                </c:pt>
                <c:pt idx="11">
                  <c:v>0.12065286529012464</c:v>
                </c:pt>
                <c:pt idx="12">
                  <c:v>0.18000182783584684</c:v>
                </c:pt>
              </c:numCache>
              <c:extLst/>
            </c:numRef>
          </c:val>
          <c:smooth val="0"/>
          <c:extLst>
            <c:ext xmlns:c16="http://schemas.microsoft.com/office/drawing/2014/chart" uri="{C3380CC4-5D6E-409C-BE32-E72D297353CC}">
              <c16:uniqueId val="{00000004-B9C5-447A-9C22-E855764CC67D}"/>
            </c:ext>
          </c:extLst>
        </c:ser>
        <c:ser>
          <c:idx val="3"/>
          <c:order val="3"/>
          <c:tx>
            <c:strRef>
              <c:f>'M2'!$AH$44</c:f>
              <c:strCache>
                <c:ptCount val="1"/>
                <c:pt idx="0">
                  <c:v>居民存款增长率</c:v>
                </c:pt>
              </c:strCache>
            </c:strRef>
          </c:tx>
          <c:spPr>
            <a:ln w="28575" cap="rnd">
              <a:solidFill>
                <a:srgbClr val="FFE68B"/>
              </a:solidFill>
              <a:round/>
            </a:ln>
            <a:effectLst/>
          </c:spPr>
          <c:marker>
            <c:symbol val="none"/>
          </c:marker>
          <c:dLbls>
            <c:dLbl>
              <c:idx val="3"/>
              <c:layout>
                <c:manualLayout>
                  <c:x val="-1.12119576951158E-2"/>
                  <c:y val="5.06666560279986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9C5-447A-9C22-E855764CC67D}"/>
                </c:ext>
              </c:extLst>
            </c:dLbl>
            <c:dLbl>
              <c:idx val="4"/>
              <c:layout>
                <c:manualLayout>
                  <c:x val="-1.86865961585264E-2"/>
                  <c:y val="4.2666657707788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9C5-447A-9C22-E855764CC67D}"/>
                </c:ext>
              </c:extLst>
            </c:dLbl>
            <c:spPr>
              <a:solidFill>
                <a:srgbClr val="FFE68B"/>
              </a:solidFill>
              <a:ln>
                <a:noFill/>
              </a:ln>
              <a:effectLst/>
            </c:spPr>
            <c:txPr>
              <a:bodyPr rot="0" spcFirstLastPara="1" vertOverflow="ellipsis" vert="horz" wrap="square" lIns="38100" tIns="19050" rIns="38100" bIns="19050" anchor="ctr" anchorCtr="1"/>
              <a:lstStyle/>
              <a:p>
                <a:pPr>
                  <a:defRPr lang="en-US" sz="1000" b="0" i="0" u="none" strike="noStrike" kern="1200" baseline="0">
                    <a:solidFill>
                      <a:schemeClr val="tx1">
                        <a:lumMod val="75000"/>
                        <a:lumOff val="2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'M2'!$C$5:$O$5</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9T/2025</c:v>
                </c:pt>
              </c:strCache>
              <c:extLst/>
            </c:strRef>
          </c:cat>
          <c:val>
            <c:numRef>
              <c:f>'M2'!$C$10:$O$10</c:f>
              <c:numCache>
                <c:formatCode>0.00%</c:formatCode>
                <c:ptCount val="13"/>
                <c:pt idx="0">
                  <c:v>0.2341984388649363</c:v>
                </c:pt>
                <c:pt idx="1">
                  <c:v>0.20137672859910682</c:v>
                </c:pt>
                <c:pt idx="2">
                  <c:v>0.15280010642766451</c:v>
                </c:pt>
                <c:pt idx="3">
                  <c:v>0.17400625387334401</c:v>
                </c:pt>
                <c:pt idx="4">
                  <c:v>0.13537556033571141</c:v>
                </c:pt>
                <c:pt idx="5">
                  <c:v>0.10467465746077109</c:v>
                </c:pt>
                <c:pt idx="6">
                  <c:v>0.1035962444961851</c:v>
                </c:pt>
                <c:pt idx="7">
                  <c:v>6.4592227582351613E-2</c:v>
                </c:pt>
                <c:pt idx="8">
                  <c:v>3.0849258461020268E-2</c:v>
                </c:pt>
                <c:pt idx="9">
                  <c:v>0.10664282990821405</c:v>
                </c:pt>
                <c:pt idx="10">
                  <c:v>0.11370808575943392</c:v>
                </c:pt>
                <c:pt idx="11">
                  <c:v>8.148517597743421E-2</c:v>
                </c:pt>
                <c:pt idx="12">
                  <c:v>0.12571905624127666</c:v>
                </c:pt>
              </c:numCache>
              <c:extLst/>
            </c:numRef>
          </c:val>
          <c:smooth val="0"/>
          <c:extLst>
            <c:ext xmlns:c16="http://schemas.microsoft.com/office/drawing/2014/chart" uri="{C3380CC4-5D6E-409C-BE32-E72D297353CC}">
              <c16:uniqueId val="{00000007-B9C5-447A-9C22-E855764CC67D}"/>
            </c:ext>
          </c:extLst>
        </c:ser>
        <c:dLbls>
          <c:showLegendKey val="0"/>
          <c:showVal val="0"/>
          <c:showCatName val="0"/>
          <c:showSerName val="0"/>
          <c:showPercent val="0"/>
          <c:showBubbleSize val="0"/>
        </c:dLbls>
        <c:marker val="1"/>
        <c:smooth val="0"/>
        <c:axId val="1830010704"/>
        <c:axId val="1829975808"/>
      </c:lineChart>
      <c:catAx>
        <c:axId val="182998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crossAx val="1829974720"/>
        <c:crosses val="autoZero"/>
        <c:auto val="1"/>
        <c:lblAlgn val="ctr"/>
        <c:lblOffset val="100"/>
        <c:noMultiLvlLbl val="0"/>
      </c:catAx>
      <c:valAx>
        <c:axId val="1829974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crossAx val="1829980704"/>
        <c:crosses val="autoZero"/>
        <c:crossBetween val="between"/>
      </c:valAx>
      <c:catAx>
        <c:axId val="1830010704"/>
        <c:scaling>
          <c:orientation val="minMax"/>
        </c:scaling>
        <c:delete val="1"/>
        <c:axPos val="b"/>
        <c:numFmt formatCode="General" sourceLinked="1"/>
        <c:majorTickMark val="out"/>
        <c:minorTickMark val="none"/>
        <c:tickLblPos val="nextTo"/>
        <c:crossAx val="1829975808"/>
        <c:crosses val="autoZero"/>
        <c:auto val="1"/>
        <c:lblAlgn val="ctr"/>
        <c:lblOffset val="100"/>
        <c:noMultiLvlLbl val="0"/>
      </c:catAx>
      <c:valAx>
        <c:axId val="1829975808"/>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crossAx val="1830010704"/>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legend>
    <c:plotVisOnly val="1"/>
    <c:dispBlanksAs val="gap"/>
    <c:showDLblsOverMax val="0"/>
    <c:extLst>
      <c:ext uri="{0b15fc19-7d7d-44ad-8c2d-2c3a37ce22c3}">
        <chartProps xmlns="https://web.wps.cn/et/2018/main" chartId="{38cd11eb-a1ea-4ad6-a6ab-9b4ffefaee24}"/>
      </c:ext>
    </c:extLst>
  </c:chart>
  <c:spPr>
    <a:noFill/>
    <a:ln>
      <a:noFill/>
    </a:ln>
    <a:effectLst/>
  </c:spPr>
  <c:txPr>
    <a:bodyPr/>
    <a:lstStyle/>
    <a:p>
      <a:pPr>
        <a:defRPr lang="en-US" sz="1000">
          <a:latin typeface="Times New Roman" panose="02020603050405020304" pitchFamily="18" charset="0"/>
          <a:ea typeface="SimSun" panose="02010600030101010101" pitchFamily="7" charset="-122"/>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en-US" sz="1200" b="1"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r>
              <a:rPr lang="en-US"/>
              <a:t>2025</a:t>
            </a:r>
            <a:r>
              <a:rPr lang="zh-CN"/>
              <a:t>年</a:t>
            </a:r>
            <a:r>
              <a:rPr lang="en-US"/>
              <a:t>GDP</a:t>
            </a:r>
            <a:r>
              <a:rPr lang="zh-CN"/>
              <a:t>结构</a:t>
            </a:r>
            <a:endParaRPr lang="en-US"/>
          </a:p>
        </c:rich>
      </c:tx>
      <c:overlay val="0"/>
    </c:title>
    <c:autoTitleDeleted val="0"/>
    <c:plotArea>
      <c:layout>
        <c:manualLayout>
          <c:xMode val="edge"/>
          <c:yMode val="edge"/>
          <c:x val="9.8131014873140895E-2"/>
          <c:y val="0.17361111111111099"/>
          <c:w val="0.53472222222222199"/>
          <c:h val="0.71296296296296302"/>
        </c:manualLayout>
      </c:layout>
      <c:doughnutChart>
        <c:varyColors val="1"/>
        <c:ser>
          <c:idx val="0"/>
          <c:order val="0"/>
          <c:dPt>
            <c:idx val="0"/>
            <c:bubble3D val="0"/>
            <c:spPr>
              <a:solidFill>
                <a:srgbClr val="2323FF"/>
              </a:solidFill>
            </c:spPr>
            <c:extLst>
              <c:ext xmlns:c16="http://schemas.microsoft.com/office/drawing/2014/chart" uri="{C3380CC4-5D6E-409C-BE32-E72D297353CC}">
                <c16:uniqueId val="{00000001-1740-4B9B-BBAA-C414BE03A2F2}"/>
              </c:ext>
            </c:extLst>
          </c:dPt>
          <c:dPt>
            <c:idx val="1"/>
            <c:bubble3D val="0"/>
            <c:spPr>
              <a:solidFill>
                <a:srgbClr val="9F9FFF"/>
              </a:solidFill>
            </c:spPr>
            <c:extLst>
              <c:ext xmlns:c16="http://schemas.microsoft.com/office/drawing/2014/chart" uri="{C3380CC4-5D6E-409C-BE32-E72D297353CC}">
                <c16:uniqueId val="{00000003-1740-4B9B-BBAA-C414BE03A2F2}"/>
              </c:ext>
            </c:extLst>
          </c:dPt>
          <c:dPt>
            <c:idx val="2"/>
            <c:bubble3D val="0"/>
            <c:spPr>
              <a:solidFill>
                <a:srgbClr val="FFC800"/>
              </a:solidFill>
            </c:spPr>
            <c:extLst>
              <c:ext xmlns:c16="http://schemas.microsoft.com/office/drawing/2014/chart" uri="{C3380CC4-5D6E-409C-BE32-E72D297353CC}">
                <c16:uniqueId val="{00000005-1740-4B9B-BBAA-C414BE03A2F2}"/>
              </c:ext>
            </c:extLst>
          </c:dPt>
          <c:dPt>
            <c:idx val="3"/>
            <c:bubble3D val="0"/>
            <c:spPr>
              <a:solidFill>
                <a:srgbClr val="FFE68B"/>
              </a:solidFill>
            </c:spPr>
            <c:extLst>
              <c:ext xmlns:c16="http://schemas.microsoft.com/office/drawing/2014/chart" uri="{C3380CC4-5D6E-409C-BE32-E72D297353CC}">
                <c16:uniqueId val="{00000007-1740-4B9B-BBAA-C414BE03A2F2}"/>
              </c:ext>
            </c:extLst>
          </c:dPt>
          <c:dLbls>
            <c:numFmt formatCode="0.0%" sourceLinked="0"/>
            <c:spPr>
              <a:noFill/>
              <a:ln>
                <a:noFill/>
              </a:ln>
              <a:effectLst/>
            </c:spPr>
            <c:txPr>
              <a:bodyPr rot="0" spcFirstLastPara="0" vertOverflow="ellipsis" vert="horz" wrap="square" lIns="38100" tIns="19050" rIns="38100" bIns="19050"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'GDP..'!$CQ$75:$CQ$78</c:f>
              <c:strCache>
                <c:ptCount val="4"/>
                <c:pt idx="0">
                  <c:v>农林鱼业</c:v>
                </c:pt>
                <c:pt idx="1">
                  <c:v>工业和建筑</c:v>
                </c:pt>
                <c:pt idx="2">
                  <c:v>服务</c:v>
                </c:pt>
                <c:pt idx="3">
                  <c:v>产品税减去产品补贴</c:v>
                </c:pt>
              </c:strCache>
            </c:strRef>
          </c:cat>
          <c:val>
            <c:numRef>
              <c:f>'GDP..'!$CR$75:$CR$78</c:f>
              <c:numCache>
                <c:formatCode>0.00%</c:formatCode>
                <c:ptCount val="4"/>
                <c:pt idx="0">
                  <c:v>0.11600000000000001</c:v>
                </c:pt>
                <c:pt idx="1">
                  <c:v>0.37649123586478433</c:v>
                </c:pt>
                <c:pt idx="2">
                  <c:v>0.42743841502750823</c:v>
                </c:pt>
                <c:pt idx="3">
                  <c:v>7.9630047780731295E-2</c:v>
                </c:pt>
              </c:numCache>
            </c:numRef>
          </c:val>
          <c:extLst>
            <c:ext xmlns:c16="http://schemas.microsoft.com/office/drawing/2014/chart" uri="{C3380CC4-5D6E-409C-BE32-E72D297353CC}">
              <c16:uniqueId val="{00000008-1740-4B9B-BBAA-C414BE03A2F2}"/>
            </c:ext>
          </c:extLst>
        </c:ser>
        <c:dLbls>
          <c:showLegendKey val="0"/>
          <c:showVal val="1"/>
          <c:showCatName val="0"/>
          <c:showSerName val="0"/>
          <c:showPercent val="0"/>
          <c:showBubbleSize val="0"/>
          <c:showLeaderLines val="1"/>
        </c:dLbls>
        <c:firstSliceAng val="0"/>
        <c:holeSize val="50"/>
      </c:doughnutChart>
    </c:plotArea>
    <c:legend>
      <c:legendPos val="r"/>
      <c:overlay val="0"/>
      <c:txPr>
        <a:bodyPr rot="0" spcFirstLastPara="0"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legend>
    <c:plotVisOnly val="1"/>
    <c:dispBlanksAs val="zero"/>
    <c:showDLblsOverMax val="1"/>
    <c:extLst>
      <c:ext uri="{0b15fc19-7d7d-44ad-8c2d-2c3a37ce22c3}">
        <chartProps xmlns="https://web.wps.cn/et/2018/main" chartId="{3a5b0bfd-9a37-4fad-8db6-82619b8d313b}"/>
      </c:ext>
    </c:extLst>
  </c:chart>
  <c:spPr>
    <a:ln w="6350" cap="flat" cmpd="sng" algn="ctr">
      <a:noFill/>
      <a:prstDash val="solid"/>
      <a:round/>
    </a:ln>
  </c:spPr>
  <c:txPr>
    <a:bodyPr/>
    <a:lstStyle/>
    <a:p>
      <a:pPr>
        <a:defRPr lang="en-US" sz="100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zh-CN" altLang="en-US" b="1" dirty="0"/>
              <a:t>国有商业银行越盾（</a:t>
            </a:r>
            <a:r>
              <a:rPr lang="en-US" altLang="zh-CN" b="1" dirty="0"/>
              <a:t>VND</a:t>
            </a:r>
            <a:r>
              <a:rPr lang="zh-CN" altLang="en-US" b="1" dirty="0"/>
              <a:t>）与美元（</a:t>
            </a:r>
            <a:r>
              <a:rPr lang="en-US" altLang="zh-CN" b="1" dirty="0"/>
              <a:t>USD</a:t>
            </a:r>
            <a:r>
              <a:rPr lang="zh-CN" altLang="en-US" b="1" dirty="0"/>
              <a:t>）短期贷款利率</a:t>
            </a:r>
            <a:endParaRPr lang="vi-VN"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vi-VN"/>
        </a:p>
      </c:txPr>
    </c:title>
    <c:autoTitleDeleted val="0"/>
    <c:plotArea>
      <c:layout/>
      <c:lineChart>
        <c:grouping val="standard"/>
        <c:varyColors val="0"/>
        <c:ser>
          <c:idx val="0"/>
          <c:order val="0"/>
          <c:tx>
            <c:v>VND</c:v>
          </c:tx>
          <c:spPr>
            <a:ln w="28575" cap="rnd">
              <a:solidFill>
                <a:srgbClr val="9F9FFF"/>
              </a:solidFill>
              <a:round/>
            </a:ln>
            <a:effectLst/>
          </c:spPr>
          <c:marker>
            <c:symbol val="none"/>
          </c:marker>
          <c:cat>
            <c:strRef>
              <c:f>'Lãi suất 2'!$A$18:$A$52</c:f>
              <c:strCache>
                <c:ptCount val="35"/>
                <c:pt idx="0">
                  <c:v>Th 2/2023</c:v>
                </c:pt>
                <c:pt idx="1">
                  <c:v>Th 3/2023</c:v>
                </c:pt>
                <c:pt idx="2">
                  <c:v>Th 4/2023</c:v>
                </c:pt>
                <c:pt idx="3">
                  <c:v>Th 5/2023</c:v>
                </c:pt>
                <c:pt idx="4">
                  <c:v>Th 6/2023</c:v>
                </c:pt>
                <c:pt idx="5">
                  <c:v>Th 7/2023</c:v>
                </c:pt>
                <c:pt idx="6">
                  <c:v>Th 8/2023</c:v>
                </c:pt>
                <c:pt idx="7">
                  <c:v>Th 9/2023</c:v>
                </c:pt>
                <c:pt idx="8">
                  <c:v>Th 10/2023</c:v>
                </c:pt>
                <c:pt idx="9">
                  <c:v>Th 11/2023</c:v>
                </c:pt>
                <c:pt idx="10">
                  <c:v>Th 12/2023</c:v>
                </c:pt>
                <c:pt idx="11">
                  <c:v>Th 1/2024</c:v>
                </c:pt>
                <c:pt idx="12">
                  <c:v>Th 2/2024</c:v>
                </c:pt>
                <c:pt idx="13">
                  <c:v>Th 3/2024</c:v>
                </c:pt>
                <c:pt idx="14">
                  <c:v>Th 4/2024</c:v>
                </c:pt>
                <c:pt idx="15">
                  <c:v>Th 5/2024</c:v>
                </c:pt>
                <c:pt idx="16">
                  <c:v>Th 6/2024</c:v>
                </c:pt>
                <c:pt idx="17">
                  <c:v>Th 7/2024</c:v>
                </c:pt>
                <c:pt idx="18">
                  <c:v>Th 8/2024</c:v>
                </c:pt>
                <c:pt idx="19">
                  <c:v>Th 9/2024</c:v>
                </c:pt>
                <c:pt idx="20">
                  <c:v>Th 10/2024</c:v>
                </c:pt>
                <c:pt idx="21">
                  <c:v>Th 11/2024</c:v>
                </c:pt>
                <c:pt idx="22">
                  <c:v>Th 12/2024</c:v>
                </c:pt>
                <c:pt idx="23">
                  <c:v>Th 1/2025</c:v>
                </c:pt>
                <c:pt idx="24">
                  <c:v>Th 2/2025</c:v>
                </c:pt>
                <c:pt idx="25">
                  <c:v>Th 3/2025</c:v>
                </c:pt>
                <c:pt idx="26">
                  <c:v>Th 4/2025</c:v>
                </c:pt>
                <c:pt idx="27">
                  <c:v>Th 5/2025</c:v>
                </c:pt>
                <c:pt idx="28">
                  <c:v>Th 6/2025</c:v>
                </c:pt>
                <c:pt idx="29">
                  <c:v>Th 7/2025</c:v>
                </c:pt>
                <c:pt idx="30">
                  <c:v>Th 8/2025</c:v>
                </c:pt>
                <c:pt idx="31">
                  <c:v>Th 9/2025</c:v>
                </c:pt>
                <c:pt idx="32">
                  <c:v>Th 10/2025</c:v>
                </c:pt>
                <c:pt idx="33">
                  <c:v>Th 11/2025</c:v>
                </c:pt>
                <c:pt idx="34">
                  <c:v>Th 12/2025</c:v>
                </c:pt>
              </c:strCache>
              <c:extLst/>
            </c:strRef>
          </c:cat>
          <c:val>
            <c:numRef>
              <c:f>'Lãi suất 2'!$C$18:$C$52</c:f>
              <c:numCache>
                <c:formatCode>0.00%</c:formatCode>
                <c:ptCount val="35"/>
                <c:pt idx="0">
                  <c:v>5.5E-2</c:v>
                </c:pt>
                <c:pt idx="1">
                  <c:v>5.5E-2</c:v>
                </c:pt>
                <c:pt idx="2">
                  <c:v>4.4999999999999998E-2</c:v>
                </c:pt>
                <c:pt idx="3">
                  <c:v>4.4999999999999998E-2</c:v>
                </c:pt>
                <c:pt idx="4">
                  <c:v>0.04</c:v>
                </c:pt>
                <c:pt idx="5">
                  <c:v>0.04</c:v>
                </c:pt>
                <c:pt idx="6">
                  <c:v>0.04</c:v>
                </c:pt>
                <c:pt idx="7">
                  <c:v>0.04</c:v>
                </c:pt>
                <c:pt idx="8">
                  <c:v>0.04</c:v>
                </c:pt>
                <c:pt idx="9">
                  <c:v>0.04</c:v>
                </c:pt>
                <c:pt idx="10">
                  <c:v>0.04</c:v>
                </c:pt>
                <c:pt idx="11">
                  <c:v>0.04</c:v>
                </c:pt>
                <c:pt idx="12">
                  <c:v>0.04</c:v>
                </c:pt>
                <c:pt idx="13">
                  <c:v>0.04</c:v>
                </c:pt>
                <c:pt idx="14">
                  <c:v>0.04</c:v>
                </c:pt>
                <c:pt idx="15">
                  <c:v>0.04</c:v>
                </c:pt>
                <c:pt idx="16">
                  <c:v>0.04</c:v>
                </c:pt>
                <c:pt idx="17">
                  <c:v>0.04</c:v>
                </c:pt>
                <c:pt idx="18">
                  <c:v>0.04</c:v>
                </c:pt>
                <c:pt idx="19">
                  <c:v>0.04</c:v>
                </c:pt>
                <c:pt idx="20">
                  <c:v>0.04</c:v>
                </c:pt>
                <c:pt idx="21">
                  <c:v>0.04</c:v>
                </c:pt>
                <c:pt idx="22">
                  <c:v>0.04</c:v>
                </c:pt>
                <c:pt idx="23">
                  <c:v>0.04</c:v>
                </c:pt>
                <c:pt idx="24">
                  <c:v>0.04</c:v>
                </c:pt>
                <c:pt idx="25">
                  <c:v>0.04</c:v>
                </c:pt>
                <c:pt idx="26">
                  <c:v>0.04</c:v>
                </c:pt>
                <c:pt idx="27">
                  <c:v>0.04</c:v>
                </c:pt>
                <c:pt idx="28">
                  <c:v>0.04</c:v>
                </c:pt>
                <c:pt idx="29">
                  <c:v>0.04</c:v>
                </c:pt>
                <c:pt idx="30">
                  <c:v>0.04</c:v>
                </c:pt>
                <c:pt idx="31">
                  <c:v>0.04</c:v>
                </c:pt>
                <c:pt idx="32">
                  <c:v>0.04</c:v>
                </c:pt>
                <c:pt idx="33">
                  <c:v>0.04</c:v>
                </c:pt>
                <c:pt idx="34">
                  <c:v>0.04</c:v>
                </c:pt>
              </c:numCache>
              <c:extLst/>
            </c:numRef>
          </c:val>
          <c:smooth val="0"/>
          <c:extLst>
            <c:ext xmlns:c16="http://schemas.microsoft.com/office/drawing/2014/chart" uri="{C3380CC4-5D6E-409C-BE32-E72D297353CC}">
              <c16:uniqueId val="{00000000-91C6-49D6-A157-58C13A070D8B}"/>
            </c:ext>
          </c:extLst>
        </c:ser>
        <c:ser>
          <c:idx val="1"/>
          <c:order val="1"/>
          <c:tx>
            <c:v>USD</c:v>
          </c:tx>
          <c:spPr>
            <a:ln w="28575" cap="rnd">
              <a:solidFill>
                <a:srgbClr val="2323FF"/>
              </a:solidFill>
              <a:round/>
            </a:ln>
            <a:effectLst/>
          </c:spPr>
          <c:marker>
            <c:symbol val="none"/>
          </c:marker>
          <c:cat>
            <c:strRef>
              <c:f>'Lãi suất 2'!$A$18:$A$52</c:f>
              <c:strCache>
                <c:ptCount val="35"/>
                <c:pt idx="0">
                  <c:v>Th 2/2023</c:v>
                </c:pt>
                <c:pt idx="1">
                  <c:v>Th 3/2023</c:v>
                </c:pt>
                <c:pt idx="2">
                  <c:v>Th 4/2023</c:v>
                </c:pt>
                <c:pt idx="3">
                  <c:v>Th 5/2023</c:v>
                </c:pt>
                <c:pt idx="4">
                  <c:v>Th 6/2023</c:v>
                </c:pt>
                <c:pt idx="5">
                  <c:v>Th 7/2023</c:v>
                </c:pt>
                <c:pt idx="6">
                  <c:v>Th 8/2023</c:v>
                </c:pt>
                <c:pt idx="7">
                  <c:v>Th 9/2023</c:v>
                </c:pt>
                <c:pt idx="8">
                  <c:v>Th 10/2023</c:v>
                </c:pt>
                <c:pt idx="9">
                  <c:v>Th 11/2023</c:v>
                </c:pt>
                <c:pt idx="10">
                  <c:v>Th 12/2023</c:v>
                </c:pt>
                <c:pt idx="11">
                  <c:v>Th 1/2024</c:v>
                </c:pt>
                <c:pt idx="12">
                  <c:v>Th 2/2024</c:v>
                </c:pt>
                <c:pt idx="13">
                  <c:v>Th 3/2024</c:v>
                </c:pt>
                <c:pt idx="14">
                  <c:v>Th 4/2024</c:v>
                </c:pt>
                <c:pt idx="15">
                  <c:v>Th 5/2024</c:v>
                </c:pt>
                <c:pt idx="16">
                  <c:v>Th 6/2024</c:v>
                </c:pt>
                <c:pt idx="17">
                  <c:v>Th 7/2024</c:v>
                </c:pt>
                <c:pt idx="18">
                  <c:v>Th 8/2024</c:v>
                </c:pt>
                <c:pt idx="19">
                  <c:v>Th 9/2024</c:v>
                </c:pt>
                <c:pt idx="20">
                  <c:v>Th 10/2024</c:v>
                </c:pt>
                <c:pt idx="21">
                  <c:v>Th 11/2024</c:v>
                </c:pt>
                <c:pt idx="22">
                  <c:v>Th 12/2024</c:v>
                </c:pt>
                <c:pt idx="23">
                  <c:v>Th 1/2025</c:v>
                </c:pt>
                <c:pt idx="24">
                  <c:v>Th 2/2025</c:v>
                </c:pt>
                <c:pt idx="25">
                  <c:v>Th 3/2025</c:v>
                </c:pt>
                <c:pt idx="26">
                  <c:v>Th 4/2025</c:v>
                </c:pt>
                <c:pt idx="27">
                  <c:v>Th 5/2025</c:v>
                </c:pt>
                <c:pt idx="28">
                  <c:v>Th 6/2025</c:v>
                </c:pt>
                <c:pt idx="29">
                  <c:v>Th 7/2025</c:v>
                </c:pt>
                <c:pt idx="30">
                  <c:v>Th 8/2025</c:v>
                </c:pt>
                <c:pt idx="31">
                  <c:v>Th 9/2025</c:v>
                </c:pt>
                <c:pt idx="32">
                  <c:v>Th 10/2025</c:v>
                </c:pt>
                <c:pt idx="33">
                  <c:v>Th 11/2025</c:v>
                </c:pt>
                <c:pt idx="34">
                  <c:v>Th 12/2025</c:v>
                </c:pt>
              </c:strCache>
              <c:extLst/>
            </c:strRef>
          </c:cat>
          <c:val>
            <c:numRef>
              <c:f>'Lãi suất 2'!$I$18:$I$52</c:f>
              <c:numCache>
                <c:formatCode>0.00%</c:formatCode>
                <c:ptCount val="35"/>
                <c:pt idx="0">
                  <c:v>5.8000000000000003E-2</c:v>
                </c:pt>
                <c:pt idx="1">
                  <c:v>5.7000000000000002E-2</c:v>
                </c:pt>
                <c:pt idx="2">
                  <c:v>5.7000000000000002E-2</c:v>
                </c:pt>
                <c:pt idx="3">
                  <c:v>5.6000000000000001E-2</c:v>
                </c:pt>
                <c:pt idx="4">
                  <c:v>5.6000000000000001E-2</c:v>
                </c:pt>
                <c:pt idx="5">
                  <c:v>5.5E-2</c:v>
                </c:pt>
                <c:pt idx="6">
                  <c:v>5.5E-2</c:v>
                </c:pt>
                <c:pt idx="7">
                  <c:v>5.5E-2</c:v>
                </c:pt>
                <c:pt idx="8">
                  <c:v>5.3999999999999999E-2</c:v>
                </c:pt>
                <c:pt idx="9">
                  <c:v>5.2999999999999999E-2</c:v>
                </c:pt>
                <c:pt idx="10">
                  <c:v>5.2999999999999999E-2</c:v>
                </c:pt>
                <c:pt idx="11">
                  <c:v>5.1999999999999998E-2</c:v>
                </c:pt>
                <c:pt idx="12">
                  <c:v>5.1999999999999998E-2</c:v>
                </c:pt>
                <c:pt idx="13">
                  <c:v>5.0999999999999997E-2</c:v>
                </c:pt>
                <c:pt idx="14">
                  <c:v>5.0999999999999997E-2</c:v>
                </c:pt>
                <c:pt idx="15">
                  <c:v>0.05</c:v>
                </c:pt>
                <c:pt idx="16">
                  <c:v>0.05</c:v>
                </c:pt>
                <c:pt idx="17">
                  <c:v>0.05</c:v>
                </c:pt>
                <c:pt idx="18">
                  <c:v>0.05</c:v>
                </c:pt>
                <c:pt idx="19">
                  <c:v>0.05</c:v>
                </c:pt>
                <c:pt idx="20">
                  <c:v>0.05</c:v>
                </c:pt>
                <c:pt idx="21">
                  <c:v>0.05</c:v>
                </c:pt>
                <c:pt idx="22">
                  <c:v>4.9000000000000002E-2</c:v>
                </c:pt>
                <c:pt idx="23">
                  <c:v>4.9000000000000002E-2</c:v>
                </c:pt>
                <c:pt idx="24">
                  <c:v>0.05</c:v>
                </c:pt>
                <c:pt idx="25">
                  <c:v>0.05</c:v>
                </c:pt>
                <c:pt idx="26">
                  <c:v>0.05</c:v>
                </c:pt>
                <c:pt idx="27">
                  <c:v>0.05</c:v>
                </c:pt>
                <c:pt idx="28">
                  <c:v>0.05</c:v>
                </c:pt>
                <c:pt idx="29">
                  <c:v>0.05</c:v>
                </c:pt>
                <c:pt idx="30">
                  <c:v>0.05</c:v>
                </c:pt>
                <c:pt idx="31">
                  <c:v>0.05</c:v>
                </c:pt>
                <c:pt idx="32">
                  <c:v>0.05</c:v>
                </c:pt>
                <c:pt idx="33">
                  <c:v>0.05</c:v>
                </c:pt>
                <c:pt idx="34">
                  <c:v>4.9000000000000002E-2</c:v>
                </c:pt>
              </c:numCache>
              <c:extLst/>
            </c:numRef>
          </c:val>
          <c:smooth val="0"/>
          <c:extLst>
            <c:ext xmlns:c16="http://schemas.microsoft.com/office/drawing/2014/chart" uri="{C3380CC4-5D6E-409C-BE32-E72D297353CC}">
              <c16:uniqueId val="{00000001-91C6-49D6-A157-58C13A070D8B}"/>
            </c:ext>
          </c:extLst>
        </c:ser>
        <c:dLbls>
          <c:showLegendKey val="0"/>
          <c:showVal val="0"/>
          <c:showCatName val="0"/>
          <c:showSerName val="0"/>
          <c:showPercent val="0"/>
          <c:showBubbleSize val="0"/>
        </c:dLbls>
        <c:smooth val="0"/>
        <c:axId val="1392451968"/>
        <c:axId val="1392448160"/>
      </c:lineChart>
      <c:catAx>
        <c:axId val="139245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vi-VN"/>
          </a:p>
        </c:txPr>
        <c:crossAx val="1392448160"/>
        <c:crosses val="autoZero"/>
        <c:auto val="1"/>
        <c:lblAlgn val="ctr"/>
        <c:lblOffset val="100"/>
        <c:noMultiLvlLbl val="0"/>
      </c:catAx>
      <c:valAx>
        <c:axId val="13924481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vi-VN"/>
          </a:p>
        </c:txPr>
        <c:crossAx val="1392451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vi-VN"/>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Times New Roman" panose="02020603050405020304" pitchFamily="18" charset="0"/>
          <a:cs typeface="Times New Roman" panose="02020603050405020304" pitchFamily="18" charset="0"/>
        </a:defRPr>
      </a:pPr>
      <a:endParaRPr lang="vi-VN"/>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zh-CN" altLang="en-US"/>
              <a:t>国债收益率 </a:t>
            </a:r>
            <a:r>
              <a:rPr lang="en-US"/>
              <a:t>(%)</a:t>
            </a:r>
            <a:endParaRPr lang="vi-VN"/>
          </a:p>
        </c:rich>
      </c:tx>
      <c:layout>
        <c:manualLayout>
          <c:xMode val="edge"/>
          <c:yMode val="edge"/>
          <c:x val="0.43280474971188487"/>
          <c:y val="0"/>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vi-VN"/>
        </a:p>
      </c:txPr>
    </c:title>
    <c:autoTitleDeleted val="0"/>
    <c:plotArea>
      <c:layout>
        <c:manualLayout>
          <c:layoutTarget val="inner"/>
          <c:xMode val="edge"/>
          <c:yMode val="edge"/>
          <c:x val="7.9348663747104031E-2"/>
          <c:y val="0.11278319823315161"/>
          <c:w val="0.89003632218976836"/>
          <c:h val="0.50468998625306982"/>
        </c:manualLayout>
      </c:layout>
      <c:lineChart>
        <c:grouping val="standard"/>
        <c:varyColors val="0"/>
        <c:ser>
          <c:idx val="0"/>
          <c:order val="0"/>
          <c:tx>
            <c:strRef>
              <c:f>'Trái phiếu'!$J$1</c:f>
              <c:strCache>
                <c:ptCount val="1"/>
                <c:pt idx="0">
                  <c:v>越南两年期国债</c:v>
                </c:pt>
              </c:strCache>
            </c:strRef>
          </c:tx>
          <c:spPr>
            <a:ln w="34925" cap="rnd">
              <a:solidFill>
                <a:srgbClr val="FFE68B"/>
              </a:solidFill>
              <a:round/>
            </a:ln>
            <a:effectLst>
              <a:outerShdw blurRad="57150" dist="19050" dir="5400000" algn="ctr" rotWithShape="0">
                <a:srgbClr val="000000">
                  <a:alpha val="63000"/>
                </a:srgbClr>
              </a:outerShdw>
            </a:effectLst>
          </c:spPr>
          <c:marker>
            <c:symbol val="none"/>
          </c:marker>
          <c:cat>
            <c:numRef>
              <c:f>'Trái phiếu'!$I$365:$I$1416</c:f>
              <c:numCache>
                <c:formatCode>m/d/yyyy</c:formatCode>
                <c:ptCount val="1052"/>
                <c:pt idx="0">
                  <c:v>44927</c:v>
                </c:pt>
                <c:pt idx="1">
                  <c:v>44928</c:v>
                </c:pt>
                <c:pt idx="2">
                  <c:v>44929</c:v>
                </c:pt>
                <c:pt idx="3">
                  <c:v>44930</c:v>
                </c:pt>
                <c:pt idx="4">
                  <c:v>44931</c:v>
                </c:pt>
                <c:pt idx="5">
                  <c:v>44932</c:v>
                </c:pt>
                <c:pt idx="6">
                  <c:v>44933</c:v>
                </c:pt>
                <c:pt idx="7">
                  <c:v>44934</c:v>
                </c:pt>
                <c:pt idx="8">
                  <c:v>44935</c:v>
                </c:pt>
                <c:pt idx="9">
                  <c:v>44936</c:v>
                </c:pt>
                <c:pt idx="10">
                  <c:v>44937</c:v>
                </c:pt>
                <c:pt idx="11">
                  <c:v>44938</c:v>
                </c:pt>
                <c:pt idx="12">
                  <c:v>44939</c:v>
                </c:pt>
                <c:pt idx="13">
                  <c:v>44940</c:v>
                </c:pt>
                <c:pt idx="14">
                  <c:v>44941</c:v>
                </c:pt>
                <c:pt idx="15">
                  <c:v>44942</c:v>
                </c:pt>
                <c:pt idx="16">
                  <c:v>44943</c:v>
                </c:pt>
                <c:pt idx="17">
                  <c:v>44944</c:v>
                </c:pt>
                <c:pt idx="18">
                  <c:v>44945</c:v>
                </c:pt>
                <c:pt idx="19">
                  <c:v>44946</c:v>
                </c:pt>
                <c:pt idx="20">
                  <c:v>44947</c:v>
                </c:pt>
                <c:pt idx="21">
                  <c:v>44948</c:v>
                </c:pt>
                <c:pt idx="22">
                  <c:v>44949</c:v>
                </c:pt>
                <c:pt idx="23">
                  <c:v>44950</c:v>
                </c:pt>
                <c:pt idx="24">
                  <c:v>44951</c:v>
                </c:pt>
                <c:pt idx="25">
                  <c:v>44952</c:v>
                </c:pt>
                <c:pt idx="26">
                  <c:v>44953</c:v>
                </c:pt>
                <c:pt idx="27">
                  <c:v>44954</c:v>
                </c:pt>
                <c:pt idx="28">
                  <c:v>44955</c:v>
                </c:pt>
                <c:pt idx="29">
                  <c:v>44956</c:v>
                </c:pt>
                <c:pt idx="30">
                  <c:v>44957</c:v>
                </c:pt>
                <c:pt idx="31">
                  <c:v>44958</c:v>
                </c:pt>
                <c:pt idx="32">
                  <c:v>44959</c:v>
                </c:pt>
                <c:pt idx="33">
                  <c:v>44960</c:v>
                </c:pt>
                <c:pt idx="34">
                  <c:v>44961</c:v>
                </c:pt>
                <c:pt idx="35">
                  <c:v>44962</c:v>
                </c:pt>
                <c:pt idx="36">
                  <c:v>44963</c:v>
                </c:pt>
                <c:pt idx="37">
                  <c:v>44964</c:v>
                </c:pt>
                <c:pt idx="38">
                  <c:v>44965</c:v>
                </c:pt>
                <c:pt idx="39">
                  <c:v>44966</c:v>
                </c:pt>
                <c:pt idx="40">
                  <c:v>44967</c:v>
                </c:pt>
                <c:pt idx="41">
                  <c:v>44968</c:v>
                </c:pt>
                <c:pt idx="42">
                  <c:v>44969</c:v>
                </c:pt>
                <c:pt idx="43">
                  <c:v>44970</c:v>
                </c:pt>
                <c:pt idx="44">
                  <c:v>44971</c:v>
                </c:pt>
                <c:pt idx="45">
                  <c:v>44972</c:v>
                </c:pt>
                <c:pt idx="46">
                  <c:v>44973</c:v>
                </c:pt>
                <c:pt idx="47">
                  <c:v>44974</c:v>
                </c:pt>
                <c:pt idx="48">
                  <c:v>44975</c:v>
                </c:pt>
                <c:pt idx="49">
                  <c:v>44976</c:v>
                </c:pt>
                <c:pt idx="50">
                  <c:v>44977</c:v>
                </c:pt>
                <c:pt idx="51">
                  <c:v>44978</c:v>
                </c:pt>
                <c:pt idx="52">
                  <c:v>44979</c:v>
                </c:pt>
                <c:pt idx="53">
                  <c:v>44980</c:v>
                </c:pt>
                <c:pt idx="54">
                  <c:v>44981</c:v>
                </c:pt>
                <c:pt idx="55">
                  <c:v>44982</c:v>
                </c:pt>
                <c:pt idx="56">
                  <c:v>44983</c:v>
                </c:pt>
                <c:pt idx="57">
                  <c:v>44984</c:v>
                </c:pt>
                <c:pt idx="58">
                  <c:v>44985</c:v>
                </c:pt>
                <c:pt idx="59">
                  <c:v>44986</c:v>
                </c:pt>
                <c:pt idx="60">
                  <c:v>44987</c:v>
                </c:pt>
                <c:pt idx="61">
                  <c:v>44988</c:v>
                </c:pt>
                <c:pt idx="62">
                  <c:v>44989</c:v>
                </c:pt>
                <c:pt idx="63">
                  <c:v>44990</c:v>
                </c:pt>
                <c:pt idx="64">
                  <c:v>44991</c:v>
                </c:pt>
                <c:pt idx="65">
                  <c:v>44992</c:v>
                </c:pt>
                <c:pt idx="66">
                  <c:v>44993</c:v>
                </c:pt>
                <c:pt idx="67">
                  <c:v>44994</c:v>
                </c:pt>
                <c:pt idx="68">
                  <c:v>44995</c:v>
                </c:pt>
                <c:pt idx="69">
                  <c:v>44996</c:v>
                </c:pt>
                <c:pt idx="70">
                  <c:v>44997</c:v>
                </c:pt>
                <c:pt idx="71">
                  <c:v>44998</c:v>
                </c:pt>
                <c:pt idx="72">
                  <c:v>44999</c:v>
                </c:pt>
                <c:pt idx="73">
                  <c:v>45000</c:v>
                </c:pt>
                <c:pt idx="74">
                  <c:v>45001</c:v>
                </c:pt>
                <c:pt idx="75">
                  <c:v>45002</c:v>
                </c:pt>
                <c:pt idx="76">
                  <c:v>45003</c:v>
                </c:pt>
                <c:pt idx="77">
                  <c:v>45004</c:v>
                </c:pt>
                <c:pt idx="78">
                  <c:v>45005</c:v>
                </c:pt>
                <c:pt idx="79">
                  <c:v>45006</c:v>
                </c:pt>
                <c:pt idx="80">
                  <c:v>45007</c:v>
                </c:pt>
                <c:pt idx="81">
                  <c:v>45008</c:v>
                </c:pt>
                <c:pt idx="82">
                  <c:v>45009</c:v>
                </c:pt>
                <c:pt idx="83">
                  <c:v>45010</c:v>
                </c:pt>
                <c:pt idx="84">
                  <c:v>45011</c:v>
                </c:pt>
                <c:pt idx="85">
                  <c:v>45012</c:v>
                </c:pt>
                <c:pt idx="86">
                  <c:v>45013</c:v>
                </c:pt>
                <c:pt idx="87">
                  <c:v>45014</c:v>
                </c:pt>
                <c:pt idx="88">
                  <c:v>45015</c:v>
                </c:pt>
                <c:pt idx="89">
                  <c:v>45016</c:v>
                </c:pt>
                <c:pt idx="90">
                  <c:v>45017</c:v>
                </c:pt>
                <c:pt idx="91">
                  <c:v>45018</c:v>
                </c:pt>
                <c:pt idx="92">
                  <c:v>45019</c:v>
                </c:pt>
                <c:pt idx="93">
                  <c:v>45020</c:v>
                </c:pt>
                <c:pt idx="94">
                  <c:v>45021</c:v>
                </c:pt>
                <c:pt idx="95">
                  <c:v>45022</c:v>
                </c:pt>
                <c:pt idx="96">
                  <c:v>45023</c:v>
                </c:pt>
                <c:pt idx="97">
                  <c:v>45024</c:v>
                </c:pt>
                <c:pt idx="98">
                  <c:v>45025</c:v>
                </c:pt>
                <c:pt idx="99">
                  <c:v>45026</c:v>
                </c:pt>
                <c:pt idx="100">
                  <c:v>45027</c:v>
                </c:pt>
                <c:pt idx="101">
                  <c:v>45028</c:v>
                </c:pt>
                <c:pt idx="102">
                  <c:v>45029</c:v>
                </c:pt>
                <c:pt idx="103">
                  <c:v>45030</c:v>
                </c:pt>
                <c:pt idx="104">
                  <c:v>45031</c:v>
                </c:pt>
                <c:pt idx="105">
                  <c:v>45032</c:v>
                </c:pt>
                <c:pt idx="106">
                  <c:v>45033</c:v>
                </c:pt>
                <c:pt idx="107">
                  <c:v>45034</c:v>
                </c:pt>
                <c:pt idx="108">
                  <c:v>45035</c:v>
                </c:pt>
                <c:pt idx="109">
                  <c:v>45036</c:v>
                </c:pt>
                <c:pt idx="110">
                  <c:v>45037</c:v>
                </c:pt>
                <c:pt idx="111">
                  <c:v>45038</c:v>
                </c:pt>
                <c:pt idx="112">
                  <c:v>45039</c:v>
                </c:pt>
                <c:pt idx="113">
                  <c:v>45040</c:v>
                </c:pt>
                <c:pt idx="114">
                  <c:v>45041</c:v>
                </c:pt>
                <c:pt idx="115">
                  <c:v>45042</c:v>
                </c:pt>
                <c:pt idx="116">
                  <c:v>45043</c:v>
                </c:pt>
                <c:pt idx="117">
                  <c:v>45044</c:v>
                </c:pt>
                <c:pt idx="118">
                  <c:v>45045</c:v>
                </c:pt>
                <c:pt idx="119">
                  <c:v>45046</c:v>
                </c:pt>
                <c:pt idx="120">
                  <c:v>45047</c:v>
                </c:pt>
                <c:pt idx="121">
                  <c:v>45048</c:v>
                </c:pt>
                <c:pt idx="122">
                  <c:v>45049</c:v>
                </c:pt>
                <c:pt idx="123">
                  <c:v>45050</c:v>
                </c:pt>
                <c:pt idx="124">
                  <c:v>45051</c:v>
                </c:pt>
                <c:pt idx="125">
                  <c:v>45052</c:v>
                </c:pt>
                <c:pt idx="126">
                  <c:v>45053</c:v>
                </c:pt>
                <c:pt idx="127">
                  <c:v>45054</c:v>
                </c:pt>
                <c:pt idx="128">
                  <c:v>45055</c:v>
                </c:pt>
                <c:pt idx="129">
                  <c:v>45056</c:v>
                </c:pt>
                <c:pt idx="130">
                  <c:v>45057</c:v>
                </c:pt>
                <c:pt idx="131">
                  <c:v>45058</c:v>
                </c:pt>
                <c:pt idx="132">
                  <c:v>45059</c:v>
                </c:pt>
                <c:pt idx="133">
                  <c:v>45060</c:v>
                </c:pt>
                <c:pt idx="134">
                  <c:v>45061</c:v>
                </c:pt>
                <c:pt idx="135">
                  <c:v>45062</c:v>
                </c:pt>
                <c:pt idx="136">
                  <c:v>45063</c:v>
                </c:pt>
                <c:pt idx="137">
                  <c:v>45064</c:v>
                </c:pt>
                <c:pt idx="138">
                  <c:v>45065</c:v>
                </c:pt>
                <c:pt idx="139">
                  <c:v>45066</c:v>
                </c:pt>
                <c:pt idx="140">
                  <c:v>45067</c:v>
                </c:pt>
                <c:pt idx="141">
                  <c:v>45068</c:v>
                </c:pt>
                <c:pt idx="142">
                  <c:v>45069</c:v>
                </c:pt>
                <c:pt idx="143">
                  <c:v>45070</c:v>
                </c:pt>
                <c:pt idx="144">
                  <c:v>45071</c:v>
                </c:pt>
                <c:pt idx="145">
                  <c:v>45072</c:v>
                </c:pt>
                <c:pt idx="146">
                  <c:v>45073</c:v>
                </c:pt>
                <c:pt idx="147">
                  <c:v>45074</c:v>
                </c:pt>
                <c:pt idx="148">
                  <c:v>45075</c:v>
                </c:pt>
                <c:pt idx="149">
                  <c:v>45076</c:v>
                </c:pt>
                <c:pt idx="150">
                  <c:v>45077</c:v>
                </c:pt>
                <c:pt idx="151">
                  <c:v>45078</c:v>
                </c:pt>
                <c:pt idx="152">
                  <c:v>45079</c:v>
                </c:pt>
                <c:pt idx="153">
                  <c:v>45080</c:v>
                </c:pt>
                <c:pt idx="154">
                  <c:v>45081</c:v>
                </c:pt>
                <c:pt idx="155">
                  <c:v>45082</c:v>
                </c:pt>
                <c:pt idx="156">
                  <c:v>45083</c:v>
                </c:pt>
                <c:pt idx="157">
                  <c:v>45084</c:v>
                </c:pt>
                <c:pt idx="158">
                  <c:v>45085</c:v>
                </c:pt>
                <c:pt idx="159">
                  <c:v>45086</c:v>
                </c:pt>
                <c:pt idx="160">
                  <c:v>45087</c:v>
                </c:pt>
                <c:pt idx="161">
                  <c:v>45088</c:v>
                </c:pt>
                <c:pt idx="162">
                  <c:v>45089</c:v>
                </c:pt>
                <c:pt idx="163">
                  <c:v>45090</c:v>
                </c:pt>
                <c:pt idx="164">
                  <c:v>45091</c:v>
                </c:pt>
                <c:pt idx="165">
                  <c:v>45092</c:v>
                </c:pt>
                <c:pt idx="166">
                  <c:v>45093</c:v>
                </c:pt>
                <c:pt idx="167">
                  <c:v>45094</c:v>
                </c:pt>
                <c:pt idx="168">
                  <c:v>45095</c:v>
                </c:pt>
                <c:pt idx="169">
                  <c:v>45096</c:v>
                </c:pt>
                <c:pt idx="170">
                  <c:v>45097</c:v>
                </c:pt>
                <c:pt idx="171">
                  <c:v>45098</c:v>
                </c:pt>
                <c:pt idx="172">
                  <c:v>45099</c:v>
                </c:pt>
                <c:pt idx="173">
                  <c:v>45100</c:v>
                </c:pt>
                <c:pt idx="174">
                  <c:v>45101</c:v>
                </c:pt>
                <c:pt idx="175">
                  <c:v>45102</c:v>
                </c:pt>
                <c:pt idx="176">
                  <c:v>45103</c:v>
                </c:pt>
                <c:pt idx="177">
                  <c:v>45104</c:v>
                </c:pt>
                <c:pt idx="178">
                  <c:v>45105</c:v>
                </c:pt>
                <c:pt idx="179">
                  <c:v>45106</c:v>
                </c:pt>
                <c:pt idx="180">
                  <c:v>45107</c:v>
                </c:pt>
                <c:pt idx="181">
                  <c:v>45108</c:v>
                </c:pt>
                <c:pt idx="182">
                  <c:v>45109</c:v>
                </c:pt>
                <c:pt idx="183">
                  <c:v>45110</c:v>
                </c:pt>
                <c:pt idx="184">
                  <c:v>45111</c:v>
                </c:pt>
                <c:pt idx="185">
                  <c:v>45112</c:v>
                </c:pt>
                <c:pt idx="186">
                  <c:v>45113</c:v>
                </c:pt>
                <c:pt idx="187">
                  <c:v>45114</c:v>
                </c:pt>
                <c:pt idx="188">
                  <c:v>45115</c:v>
                </c:pt>
                <c:pt idx="189">
                  <c:v>45116</c:v>
                </c:pt>
                <c:pt idx="190">
                  <c:v>45117</c:v>
                </c:pt>
                <c:pt idx="191">
                  <c:v>45118</c:v>
                </c:pt>
                <c:pt idx="192">
                  <c:v>45119</c:v>
                </c:pt>
                <c:pt idx="193">
                  <c:v>45120</c:v>
                </c:pt>
                <c:pt idx="194">
                  <c:v>45121</c:v>
                </c:pt>
                <c:pt idx="195">
                  <c:v>45122</c:v>
                </c:pt>
                <c:pt idx="196">
                  <c:v>45123</c:v>
                </c:pt>
                <c:pt idx="197">
                  <c:v>45124</c:v>
                </c:pt>
                <c:pt idx="198">
                  <c:v>45125</c:v>
                </c:pt>
                <c:pt idx="199">
                  <c:v>45126</c:v>
                </c:pt>
                <c:pt idx="200">
                  <c:v>45127</c:v>
                </c:pt>
                <c:pt idx="201">
                  <c:v>45128</c:v>
                </c:pt>
                <c:pt idx="202">
                  <c:v>45129</c:v>
                </c:pt>
                <c:pt idx="203">
                  <c:v>45130</c:v>
                </c:pt>
                <c:pt idx="204">
                  <c:v>45131</c:v>
                </c:pt>
                <c:pt idx="205">
                  <c:v>45132</c:v>
                </c:pt>
                <c:pt idx="206">
                  <c:v>45133</c:v>
                </c:pt>
                <c:pt idx="207">
                  <c:v>45134</c:v>
                </c:pt>
                <c:pt idx="208">
                  <c:v>45135</c:v>
                </c:pt>
                <c:pt idx="209">
                  <c:v>45136</c:v>
                </c:pt>
                <c:pt idx="210">
                  <c:v>45137</c:v>
                </c:pt>
                <c:pt idx="211">
                  <c:v>45138</c:v>
                </c:pt>
                <c:pt idx="212">
                  <c:v>45139</c:v>
                </c:pt>
                <c:pt idx="213">
                  <c:v>45140</c:v>
                </c:pt>
                <c:pt idx="214">
                  <c:v>45141</c:v>
                </c:pt>
                <c:pt idx="215">
                  <c:v>45142</c:v>
                </c:pt>
                <c:pt idx="216">
                  <c:v>45143</c:v>
                </c:pt>
                <c:pt idx="217">
                  <c:v>45144</c:v>
                </c:pt>
                <c:pt idx="218">
                  <c:v>45145</c:v>
                </c:pt>
                <c:pt idx="219">
                  <c:v>45146</c:v>
                </c:pt>
                <c:pt idx="220">
                  <c:v>45147</c:v>
                </c:pt>
                <c:pt idx="221">
                  <c:v>45148</c:v>
                </c:pt>
                <c:pt idx="222">
                  <c:v>45149</c:v>
                </c:pt>
                <c:pt idx="223">
                  <c:v>45150</c:v>
                </c:pt>
                <c:pt idx="224">
                  <c:v>45151</c:v>
                </c:pt>
                <c:pt idx="225">
                  <c:v>45152</c:v>
                </c:pt>
                <c:pt idx="226">
                  <c:v>45153</c:v>
                </c:pt>
                <c:pt idx="227">
                  <c:v>45154</c:v>
                </c:pt>
                <c:pt idx="228">
                  <c:v>45155</c:v>
                </c:pt>
                <c:pt idx="229">
                  <c:v>45156</c:v>
                </c:pt>
                <c:pt idx="230">
                  <c:v>45157</c:v>
                </c:pt>
                <c:pt idx="231">
                  <c:v>45158</c:v>
                </c:pt>
                <c:pt idx="232">
                  <c:v>45159</c:v>
                </c:pt>
                <c:pt idx="233">
                  <c:v>45160</c:v>
                </c:pt>
                <c:pt idx="234">
                  <c:v>45161</c:v>
                </c:pt>
                <c:pt idx="235">
                  <c:v>45162</c:v>
                </c:pt>
                <c:pt idx="236">
                  <c:v>45163</c:v>
                </c:pt>
                <c:pt idx="237">
                  <c:v>45164</c:v>
                </c:pt>
                <c:pt idx="238">
                  <c:v>45165</c:v>
                </c:pt>
                <c:pt idx="239">
                  <c:v>45166</c:v>
                </c:pt>
                <c:pt idx="240">
                  <c:v>45167</c:v>
                </c:pt>
                <c:pt idx="241">
                  <c:v>45168</c:v>
                </c:pt>
                <c:pt idx="242">
                  <c:v>45169</c:v>
                </c:pt>
                <c:pt idx="243">
                  <c:v>45170</c:v>
                </c:pt>
                <c:pt idx="244">
                  <c:v>45171</c:v>
                </c:pt>
                <c:pt idx="245">
                  <c:v>45172</c:v>
                </c:pt>
                <c:pt idx="246">
                  <c:v>45173</c:v>
                </c:pt>
                <c:pt idx="247">
                  <c:v>45174</c:v>
                </c:pt>
                <c:pt idx="248">
                  <c:v>45175</c:v>
                </c:pt>
                <c:pt idx="249">
                  <c:v>45176</c:v>
                </c:pt>
                <c:pt idx="250">
                  <c:v>45177</c:v>
                </c:pt>
                <c:pt idx="251">
                  <c:v>45178</c:v>
                </c:pt>
                <c:pt idx="252">
                  <c:v>45179</c:v>
                </c:pt>
                <c:pt idx="253">
                  <c:v>45180</c:v>
                </c:pt>
                <c:pt idx="254">
                  <c:v>45181</c:v>
                </c:pt>
                <c:pt idx="255">
                  <c:v>45182</c:v>
                </c:pt>
                <c:pt idx="256">
                  <c:v>45183</c:v>
                </c:pt>
                <c:pt idx="257">
                  <c:v>45184</c:v>
                </c:pt>
                <c:pt idx="258">
                  <c:v>45185</c:v>
                </c:pt>
                <c:pt idx="259">
                  <c:v>45186</c:v>
                </c:pt>
                <c:pt idx="260">
                  <c:v>45187</c:v>
                </c:pt>
                <c:pt idx="261">
                  <c:v>45188</c:v>
                </c:pt>
                <c:pt idx="262">
                  <c:v>45189</c:v>
                </c:pt>
                <c:pt idx="263">
                  <c:v>45190</c:v>
                </c:pt>
                <c:pt idx="264">
                  <c:v>45191</c:v>
                </c:pt>
                <c:pt idx="265">
                  <c:v>45192</c:v>
                </c:pt>
                <c:pt idx="266">
                  <c:v>45193</c:v>
                </c:pt>
                <c:pt idx="267">
                  <c:v>45194</c:v>
                </c:pt>
                <c:pt idx="268">
                  <c:v>45195</c:v>
                </c:pt>
                <c:pt idx="269">
                  <c:v>45196</c:v>
                </c:pt>
                <c:pt idx="270">
                  <c:v>45197</c:v>
                </c:pt>
                <c:pt idx="271">
                  <c:v>45198</c:v>
                </c:pt>
                <c:pt idx="272">
                  <c:v>45199</c:v>
                </c:pt>
                <c:pt idx="273">
                  <c:v>45200</c:v>
                </c:pt>
                <c:pt idx="274">
                  <c:v>45201</c:v>
                </c:pt>
                <c:pt idx="275">
                  <c:v>45202</c:v>
                </c:pt>
                <c:pt idx="276">
                  <c:v>45203</c:v>
                </c:pt>
                <c:pt idx="277">
                  <c:v>45204</c:v>
                </c:pt>
                <c:pt idx="278">
                  <c:v>45205</c:v>
                </c:pt>
                <c:pt idx="279">
                  <c:v>45206</c:v>
                </c:pt>
                <c:pt idx="280">
                  <c:v>45207</c:v>
                </c:pt>
                <c:pt idx="281">
                  <c:v>45208</c:v>
                </c:pt>
                <c:pt idx="282">
                  <c:v>45209</c:v>
                </c:pt>
                <c:pt idx="283">
                  <c:v>45210</c:v>
                </c:pt>
                <c:pt idx="284">
                  <c:v>45211</c:v>
                </c:pt>
                <c:pt idx="285">
                  <c:v>45212</c:v>
                </c:pt>
                <c:pt idx="286">
                  <c:v>45213</c:v>
                </c:pt>
                <c:pt idx="287">
                  <c:v>45214</c:v>
                </c:pt>
                <c:pt idx="288">
                  <c:v>45215</c:v>
                </c:pt>
                <c:pt idx="289">
                  <c:v>45216</c:v>
                </c:pt>
                <c:pt idx="290">
                  <c:v>45217</c:v>
                </c:pt>
                <c:pt idx="291">
                  <c:v>45218</c:v>
                </c:pt>
                <c:pt idx="292">
                  <c:v>45219</c:v>
                </c:pt>
                <c:pt idx="293">
                  <c:v>45220</c:v>
                </c:pt>
                <c:pt idx="294">
                  <c:v>45221</c:v>
                </c:pt>
                <c:pt idx="295">
                  <c:v>45222</c:v>
                </c:pt>
                <c:pt idx="296">
                  <c:v>45223</c:v>
                </c:pt>
                <c:pt idx="297">
                  <c:v>45224</c:v>
                </c:pt>
                <c:pt idx="298">
                  <c:v>45225</c:v>
                </c:pt>
                <c:pt idx="299">
                  <c:v>45226</c:v>
                </c:pt>
                <c:pt idx="300">
                  <c:v>45227</c:v>
                </c:pt>
                <c:pt idx="301">
                  <c:v>45228</c:v>
                </c:pt>
                <c:pt idx="302">
                  <c:v>45229</c:v>
                </c:pt>
                <c:pt idx="303">
                  <c:v>45230</c:v>
                </c:pt>
                <c:pt idx="304">
                  <c:v>45231</c:v>
                </c:pt>
                <c:pt idx="305">
                  <c:v>45232</c:v>
                </c:pt>
                <c:pt idx="306">
                  <c:v>45233</c:v>
                </c:pt>
                <c:pt idx="307">
                  <c:v>45234</c:v>
                </c:pt>
                <c:pt idx="308">
                  <c:v>45235</c:v>
                </c:pt>
                <c:pt idx="309">
                  <c:v>45236</c:v>
                </c:pt>
                <c:pt idx="310">
                  <c:v>45237</c:v>
                </c:pt>
                <c:pt idx="311">
                  <c:v>45238</c:v>
                </c:pt>
                <c:pt idx="312">
                  <c:v>45239</c:v>
                </c:pt>
                <c:pt idx="313">
                  <c:v>45240</c:v>
                </c:pt>
                <c:pt idx="314">
                  <c:v>45241</c:v>
                </c:pt>
                <c:pt idx="315">
                  <c:v>45242</c:v>
                </c:pt>
                <c:pt idx="316">
                  <c:v>45243</c:v>
                </c:pt>
                <c:pt idx="317">
                  <c:v>45244</c:v>
                </c:pt>
                <c:pt idx="318">
                  <c:v>45245</c:v>
                </c:pt>
                <c:pt idx="319">
                  <c:v>45246</c:v>
                </c:pt>
                <c:pt idx="320">
                  <c:v>45247</c:v>
                </c:pt>
                <c:pt idx="321">
                  <c:v>45248</c:v>
                </c:pt>
                <c:pt idx="322">
                  <c:v>45249</c:v>
                </c:pt>
                <c:pt idx="323">
                  <c:v>45250</c:v>
                </c:pt>
                <c:pt idx="324">
                  <c:v>45251</c:v>
                </c:pt>
                <c:pt idx="325">
                  <c:v>45252</c:v>
                </c:pt>
                <c:pt idx="326">
                  <c:v>45253</c:v>
                </c:pt>
                <c:pt idx="327">
                  <c:v>45254</c:v>
                </c:pt>
                <c:pt idx="328">
                  <c:v>45255</c:v>
                </c:pt>
                <c:pt idx="329">
                  <c:v>45256</c:v>
                </c:pt>
                <c:pt idx="330">
                  <c:v>45257</c:v>
                </c:pt>
                <c:pt idx="331">
                  <c:v>45258</c:v>
                </c:pt>
                <c:pt idx="332">
                  <c:v>45259</c:v>
                </c:pt>
                <c:pt idx="333">
                  <c:v>45260</c:v>
                </c:pt>
                <c:pt idx="334">
                  <c:v>45261</c:v>
                </c:pt>
                <c:pt idx="335">
                  <c:v>45262</c:v>
                </c:pt>
                <c:pt idx="336">
                  <c:v>45263</c:v>
                </c:pt>
                <c:pt idx="337">
                  <c:v>45264</c:v>
                </c:pt>
                <c:pt idx="338">
                  <c:v>45265</c:v>
                </c:pt>
                <c:pt idx="339">
                  <c:v>45266</c:v>
                </c:pt>
                <c:pt idx="340">
                  <c:v>45267</c:v>
                </c:pt>
                <c:pt idx="341">
                  <c:v>45268</c:v>
                </c:pt>
                <c:pt idx="342">
                  <c:v>45269</c:v>
                </c:pt>
                <c:pt idx="343">
                  <c:v>45270</c:v>
                </c:pt>
                <c:pt idx="344">
                  <c:v>45271</c:v>
                </c:pt>
                <c:pt idx="345">
                  <c:v>45272</c:v>
                </c:pt>
                <c:pt idx="346">
                  <c:v>45273</c:v>
                </c:pt>
                <c:pt idx="347">
                  <c:v>45274</c:v>
                </c:pt>
                <c:pt idx="348">
                  <c:v>45275</c:v>
                </c:pt>
                <c:pt idx="349">
                  <c:v>45276</c:v>
                </c:pt>
                <c:pt idx="350">
                  <c:v>45277</c:v>
                </c:pt>
                <c:pt idx="351">
                  <c:v>45278</c:v>
                </c:pt>
                <c:pt idx="352">
                  <c:v>45279</c:v>
                </c:pt>
                <c:pt idx="353">
                  <c:v>45280</c:v>
                </c:pt>
                <c:pt idx="354">
                  <c:v>45281</c:v>
                </c:pt>
                <c:pt idx="355">
                  <c:v>45282</c:v>
                </c:pt>
                <c:pt idx="356">
                  <c:v>45283</c:v>
                </c:pt>
                <c:pt idx="357">
                  <c:v>45284</c:v>
                </c:pt>
                <c:pt idx="358">
                  <c:v>45285</c:v>
                </c:pt>
                <c:pt idx="359">
                  <c:v>45286</c:v>
                </c:pt>
                <c:pt idx="360">
                  <c:v>45287</c:v>
                </c:pt>
                <c:pt idx="361">
                  <c:v>45288</c:v>
                </c:pt>
                <c:pt idx="362">
                  <c:v>45289</c:v>
                </c:pt>
                <c:pt idx="363">
                  <c:v>45290</c:v>
                </c:pt>
                <c:pt idx="364">
                  <c:v>45291</c:v>
                </c:pt>
                <c:pt idx="365">
                  <c:v>45292</c:v>
                </c:pt>
                <c:pt idx="366">
                  <c:v>45293</c:v>
                </c:pt>
                <c:pt idx="367">
                  <c:v>45294</c:v>
                </c:pt>
                <c:pt idx="368">
                  <c:v>45295</c:v>
                </c:pt>
                <c:pt idx="369">
                  <c:v>45296</c:v>
                </c:pt>
                <c:pt idx="370">
                  <c:v>45297</c:v>
                </c:pt>
                <c:pt idx="371">
                  <c:v>45298</c:v>
                </c:pt>
                <c:pt idx="372">
                  <c:v>45299</c:v>
                </c:pt>
                <c:pt idx="373">
                  <c:v>45300</c:v>
                </c:pt>
                <c:pt idx="374">
                  <c:v>45301</c:v>
                </c:pt>
                <c:pt idx="375">
                  <c:v>45302</c:v>
                </c:pt>
                <c:pt idx="376">
                  <c:v>45303</c:v>
                </c:pt>
                <c:pt idx="377">
                  <c:v>45304</c:v>
                </c:pt>
                <c:pt idx="378">
                  <c:v>45305</c:v>
                </c:pt>
                <c:pt idx="379">
                  <c:v>45306</c:v>
                </c:pt>
                <c:pt idx="380">
                  <c:v>45307</c:v>
                </c:pt>
                <c:pt idx="381">
                  <c:v>45308</c:v>
                </c:pt>
                <c:pt idx="382">
                  <c:v>45309</c:v>
                </c:pt>
                <c:pt idx="383">
                  <c:v>45310</c:v>
                </c:pt>
                <c:pt idx="384">
                  <c:v>45311</c:v>
                </c:pt>
                <c:pt idx="385">
                  <c:v>45312</c:v>
                </c:pt>
                <c:pt idx="386">
                  <c:v>45313</c:v>
                </c:pt>
                <c:pt idx="387">
                  <c:v>45314</c:v>
                </c:pt>
                <c:pt idx="388">
                  <c:v>45315</c:v>
                </c:pt>
                <c:pt idx="389">
                  <c:v>45316</c:v>
                </c:pt>
                <c:pt idx="390">
                  <c:v>45317</c:v>
                </c:pt>
                <c:pt idx="391">
                  <c:v>45318</c:v>
                </c:pt>
                <c:pt idx="392">
                  <c:v>45319</c:v>
                </c:pt>
                <c:pt idx="393">
                  <c:v>45320</c:v>
                </c:pt>
                <c:pt idx="394">
                  <c:v>45321</c:v>
                </c:pt>
                <c:pt idx="395">
                  <c:v>45322</c:v>
                </c:pt>
                <c:pt idx="396">
                  <c:v>45323</c:v>
                </c:pt>
                <c:pt idx="397">
                  <c:v>45324</c:v>
                </c:pt>
                <c:pt idx="398">
                  <c:v>45325</c:v>
                </c:pt>
                <c:pt idx="399">
                  <c:v>45326</c:v>
                </c:pt>
                <c:pt idx="400">
                  <c:v>45327</c:v>
                </c:pt>
                <c:pt idx="401">
                  <c:v>45328</c:v>
                </c:pt>
                <c:pt idx="402">
                  <c:v>45329</c:v>
                </c:pt>
                <c:pt idx="403">
                  <c:v>45330</c:v>
                </c:pt>
                <c:pt idx="404">
                  <c:v>45331</c:v>
                </c:pt>
                <c:pt idx="405">
                  <c:v>45332</c:v>
                </c:pt>
                <c:pt idx="406">
                  <c:v>45333</c:v>
                </c:pt>
                <c:pt idx="407">
                  <c:v>45334</c:v>
                </c:pt>
                <c:pt idx="408">
                  <c:v>45335</c:v>
                </c:pt>
                <c:pt idx="409">
                  <c:v>45336</c:v>
                </c:pt>
                <c:pt idx="410">
                  <c:v>45337</c:v>
                </c:pt>
                <c:pt idx="411">
                  <c:v>45338</c:v>
                </c:pt>
                <c:pt idx="412">
                  <c:v>45339</c:v>
                </c:pt>
                <c:pt idx="413">
                  <c:v>45340</c:v>
                </c:pt>
                <c:pt idx="414">
                  <c:v>45341</c:v>
                </c:pt>
                <c:pt idx="415">
                  <c:v>45342</c:v>
                </c:pt>
                <c:pt idx="416">
                  <c:v>45343</c:v>
                </c:pt>
                <c:pt idx="417">
                  <c:v>45344</c:v>
                </c:pt>
                <c:pt idx="418">
                  <c:v>45345</c:v>
                </c:pt>
                <c:pt idx="419">
                  <c:v>45346</c:v>
                </c:pt>
                <c:pt idx="420">
                  <c:v>45347</c:v>
                </c:pt>
                <c:pt idx="421">
                  <c:v>45348</c:v>
                </c:pt>
                <c:pt idx="422">
                  <c:v>45349</c:v>
                </c:pt>
                <c:pt idx="423">
                  <c:v>45350</c:v>
                </c:pt>
                <c:pt idx="424">
                  <c:v>45351</c:v>
                </c:pt>
                <c:pt idx="425">
                  <c:v>45352</c:v>
                </c:pt>
                <c:pt idx="426">
                  <c:v>45353</c:v>
                </c:pt>
                <c:pt idx="427">
                  <c:v>45354</c:v>
                </c:pt>
                <c:pt idx="428">
                  <c:v>45355</c:v>
                </c:pt>
                <c:pt idx="429">
                  <c:v>45356</c:v>
                </c:pt>
                <c:pt idx="430">
                  <c:v>45357</c:v>
                </c:pt>
                <c:pt idx="431">
                  <c:v>45358</c:v>
                </c:pt>
                <c:pt idx="432">
                  <c:v>45359</c:v>
                </c:pt>
                <c:pt idx="433">
                  <c:v>45360</c:v>
                </c:pt>
                <c:pt idx="434">
                  <c:v>45361</c:v>
                </c:pt>
                <c:pt idx="435">
                  <c:v>45362</c:v>
                </c:pt>
                <c:pt idx="436">
                  <c:v>45363</c:v>
                </c:pt>
                <c:pt idx="437">
                  <c:v>45364</c:v>
                </c:pt>
                <c:pt idx="438">
                  <c:v>45365</c:v>
                </c:pt>
                <c:pt idx="439">
                  <c:v>45366</c:v>
                </c:pt>
                <c:pt idx="440">
                  <c:v>45367</c:v>
                </c:pt>
                <c:pt idx="441">
                  <c:v>45368</c:v>
                </c:pt>
                <c:pt idx="442">
                  <c:v>45369</c:v>
                </c:pt>
                <c:pt idx="443">
                  <c:v>45370</c:v>
                </c:pt>
                <c:pt idx="444">
                  <c:v>45371</c:v>
                </c:pt>
                <c:pt idx="445">
                  <c:v>45372</c:v>
                </c:pt>
                <c:pt idx="446">
                  <c:v>45373</c:v>
                </c:pt>
                <c:pt idx="447">
                  <c:v>45374</c:v>
                </c:pt>
                <c:pt idx="448">
                  <c:v>45375</c:v>
                </c:pt>
                <c:pt idx="449">
                  <c:v>45376</c:v>
                </c:pt>
                <c:pt idx="450">
                  <c:v>45377</c:v>
                </c:pt>
                <c:pt idx="451">
                  <c:v>45378</c:v>
                </c:pt>
                <c:pt idx="452">
                  <c:v>45379</c:v>
                </c:pt>
                <c:pt idx="453">
                  <c:v>45380</c:v>
                </c:pt>
                <c:pt idx="454">
                  <c:v>45381</c:v>
                </c:pt>
                <c:pt idx="455">
                  <c:v>45382</c:v>
                </c:pt>
                <c:pt idx="456">
                  <c:v>45383</c:v>
                </c:pt>
                <c:pt idx="457">
                  <c:v>45384</c:v>
                </c:pt>
                <c:pt idx="458">
                  <c:v>45385</c:v>
                </c:pt>
                <c:pt idx="459">
                  <c:v>45386</c:v>
                </c:pt>
                <c:pt idx="460">
                  <c:v>45387</c:v>
                </c:pt>
                <c:pt idx="461">
                  <c:v>45388</c:v>
                </c:pt>
                <c:pt idx="462">
                  <c:v>45389</c:v>
                </c:pt>
                <c:pt idx="463">
                  <c:v>45390</c:v>
                </c:pt>
                <c:pt idx="464">
                  <c:v>45391</c:v>
                </c:pt>
                <c:pt idx="465">
                  <c:v>45392</c:v>
                </c:pt>
                <c:pt idx="466">
                  <c:v>45393</c:v>
                </c:pt>
                <c:pt idx="467">
                  <c:v>45394</c:v>
                </c:pt>
                <c:pt idx="468">
                  <c:v>45395</c:v>
                </c:pt>
                <c:pt idx="469">
                  <c:v>45396</c:v>
                </c:pt>
                <c:pt idx="470">
                  <c:v>45397</c:v>
                </c:pt>
                <c:pt idx="471">
                  <c:v>45398</c:v>
                </c:pt>
                <c:pt idx="472">
                  <c:v>45399</c:v>
                </c:pt>
                <c:pt idx="473">
                  <c:v>45400</c:v>
                </c:pt>
                <c:pt idx="474">
                  <c:v>45401</c:v>
                </c:pt>
                <c:pt idx="475">
                  <c:v>45402</c:v>
                </c:pt>
                <c:pt idx="476">
                  <c:v>45403</c:v>
                </c:pt>
                <c:pt idx="477">
                  <c:v>45404</c:v>
                </c:pt>
                <c:pt idx="478">
                  <c:v>45405</c:v>
                </c:pt>
                <c:pt idx="479">
                  <c:v>45406</c:v>
                </c:pt>
                <c:pt idx="480">
                  <c:v>45407</c:v>
                </c:pt>
                <c:pt idx="481">
                  <c:v>45408</c:v>
                </c:pt>
                <c:pt idx="482">
                  <c:v>45409</c:v>
                </c:pt>
                <c:pt idx="483">
                  <c:v>45410</c:v>
                </c:pt>
                <c:pt idx="484">
                  <c:v>45411</c:v>
                </c:pt>
                <c:pt idx="485">
                  <c:v>45412</c:v>
                </c:pt>
                <c:pt idx="486">
                  <c:v>45413</c:v>
                </c:pt>
                <c:pt idx="487">
                  <c:v>45414</c:v>
                </c:pt>
                <c:pt idx="488">
                  <c:v>45415</c:v>
                </c:pt>
                <c:pt idx="489">
                  <c:v>45416</c:v>
                </c:pt>
                <c:pt idx="490">
                  <c:v>45417</c:v>
                </c:pt>
                <c:pt idx="491">
                  <c:v>45418</c:v>
                </c:pt>
                <c:pt idx="492">
                  <c:v>45419</c:v>
                </c:pt>
                <c:pt idx="493">
                  <c:v>45420</c:v>
                </c:pt>
                <c:pt idx="494">
                  <c:v>45421</c:v>
                </c:pt>
                <c:pt idx="495">
                  <c:v>45422</c:v>
                </c:pt>
                <c:pt idx="496">
                  <c:v>45423</c:v>
                </c:pt>
                <c:pt idx="497">
                  <c:v>45424</c:v>
                </c:pt>
                <c:pt idx="498">
                  <c:v>45425</c:v>
                </c:pt>
                <c:pt idx="499">
                  <c:v>45426</c:v>
                </c:pt>
                <c:pt idx="500">
                  <c:v>45427</c:v>
                </c:pt>
                <c:pt idx="501">
                  <c:v>45428</c:v>
                </c:pt>
                <c:pt idx="502">
                  <c:v>45429</c:v>
                </c:pt>
                <c:pt idx="503">
                  <c:v>45430</c:v>
                </c:pt>
                <c:pt idx="504">
                  <c:v>45431</c:v>
                </c:pt>
                <c:pt idx="505">
                  <c:v>45432</c:v>
                </c:pt>
                <c:pt idx="506">
                  <c:v>45433</c:v>
                </c:pt>
                <c:pt idx="507">
                  <c:v>45434</c:v>
                </c:pt>
                <c:pt idx="508">
                  <c:v>45435</c:v>
                </c:pt>
                <c:pt idx="509">
                  <c:v>45436</c:v>
                </c:pt>
                <c:pt idx="510">
                  <c:v>45437</c:v>
                </c:pt>
                <c:pt idx="511">
                  <c:v>45438</c:v>
                </c:pt>
                <c:pt idx="512">
                  <c:v>45439</c:v>
                </c:pt>
                <c:pt idx="513">
                  <c:v>45440</c:v>
                </c:pt>
                <c:pt idx="514">
                  <c:v>45441</c:v>
                </c:pt>
                <c:pt idx="515">
                  <c:v>45442</c:v>
                </c:pt>
                <c:pt idx="516">
                  <c:v>45443</c:v>
                </c:pt>
                <c:pt idx="517">
                  <c:v>45444</c:v>
                </c:pt>
                <c:pt idx="518">
                  <c:v>45445</c:v>
                </c:pt>
                <c:pt idx="519">
                  <c:v>45446</c:v>
                </c:pt>
                <c:pt idx="520">
                  <c:v>45447</c:v>
                </c:pt>
                <c:pt idx="521">
                  <c:v>45448</c:v>
                </c:pt>
                <c:pt idx="522">
                  <c:v>45449</c:v>
                </c:pt>
                <c:pt idx="523">
                  <c:v>45450</c:v>
                </c:pt>
                <c:pt idx="524">
                  <c:v>45451</c:v>
                </c:pt>
                <c:pt idx="525">
                  <c:v>45452</c:v>
                </c:pt>
                <c:pt idx="526">
                  <c:v>45453</c:v>
                </c:pt>
                <c:pt idx="527">
                  <c:v>45454</c:v>
                </c:pt>
                <c:pt idx="528">
                  <c:v>45455</c:v>
                </c:pt>
                <c:pt idx="529">
                  <c:v>45456</c:v>
                </c:pt>
                <c:pt idx="530">
                  <c:v>45457</c:v>
                </c:pt>
                <c:pt idx="531">
                  <c:v>45458</c:v>
                </c:pt>
                <c:pt idx="532">
                  <c:v>45459</c:v>
                </c:pt>
                <c:pt idx="533">
                  <c:v>45460</c:v>
                </c:pt>
                <c:pt idx="534">
                  <c:v>45461</c:v>
                </c:pt>
                <c:pt idx="535">
                  <c:v>45462</c:v>
                </c:pt>
                <c:pt idx="536">
                  <c:v>45463</c:v>
                </c:pt>
                <c:pt idx="537">
                  <c:v>45464</c:v>
                </c:pt>
                <c:pt idx="538">
                  <c:v>45465</c:v>
                </c:pt>
                <c:pt idx="539">
                  <c:v>45466</c:v>
                </c:pt>
                <c:pt idx="540">
                  <c:v>45467</c:v>
                </c:pt>
                <c:pt idx="541">
                  <c:v>45468</c:v>
                </c:pt>
                <c:pt idx="542">
                  <c:v>45469</c:v>
                </c:pt>
                <c:pt idx="543">
                  <c:v>45470</c:v>
                </c:pt>
                <c:pt idx="544">
                  <c:v>45471</c:v>
                </c:pt>
                <c:pt idx="545">
                  <c:v>45472</c:v>
                </c:pt>
                <c:pt idx="546">
                  <c:v>45473</c:v>
                </c:pt>
                <c:pt idx="547">
                  <c:v>45474</c:v>
                </c:pt>
                <c:pt idx="548">
                  <c:v>45475</c:v>
                </c:pt>
                <c:pt idx="549">
                  <c:v>45476</c:v>
                </c:pt>
                <c:pt idx="550">
                  <c:v>45477</c:v>
                </c:pt>
                <c:pt idx="551">
                  <c:v>45478</c:v>
                </c:pt>
                <c:pt idx="552">
                  <c:v>45479</c:v>
                </c:pt>
                <c:pt idx="553">
                  <c:v>45480</c:v>
                </c:pt>
                <c:pt idx="554">
                  <c:v>45481</c:v>
                </c:pt>
                <c:pt idx="555">
                  <c:v>45482</c:v>
                </c:pt>
                <c:pt idx="556">
                  <c:v>45483</c:v>
                </c:pt>
                <c:pt idx="557">
                  <c:v>45484</c:v>
                </c:pt>
                <c:pt idx="558">
                  <c:v>45485</c:v>
                </c:pt>
                <c:pt idx="559">
                  <c:v>45486</c:v>
                </c:pt>
                <c:pt idx="560">
                  <c:v>45487</c:v>
                </c:pt>
                <c:pt idx="561">
                  <c:v>45488</c:v>
                </c:pt>
                <c:pt idx="562">
                  <c:v>45489</c:v>
                </c:pt>
                <c:pt idx="563">
                  <c:v>45490</c:v>
                </c:pt>
                <c:pt idx="564">
                  <c:v>45491</c:v>
                </c:pt>
                <c:pt idx="565">
                  <c:v>45492</c:v>
                </c:pt>
                <c:pt idx="566">
                  <c:v>45493</c:v>
                </c:pt>
                <c:pt idx="567">
                  <c:v>45494</c:v>
                </c:pt>
                <c:pt idx="568">
                  <c:v>45495</c:v>
                </c:pt>
                <c:pt idx="569">
                  <c:v>45496</c:v>
                </c:pt>
                <c:pt idx="570">
                  <c:v>45497</c:v>
                </c:pt>
                <c:pt idx="571">
                  <c:v>45498</c:v>
                </c:pt>
                <c:pt idx="572">
                  <c:v>45499</c:v>
                </c:pt>
                <c:pt idx="573">
                  <c:v>45500</c:v>
                </c:pt>
                <c:pt idx="574">
                  <c:v>45501</c:v>
                </c:pt>
                <c:pt idx="575">
                  <c:v>45502</c:v>
                </c:pt>
                <c:pt idx="576">
                  <c:v>45503</c:v>
                </c:pt>
                <c:pt idx="577">
                  <c:v>45504</c:v>
                </c:pt>
                <c:pt idx="578">
                  <c:v>45505</c:v>
                </c:pt>
                <c:pt idx="579">
                  <c:v>45506</c:v>
                </c:pt>
                <c:pt idx="580">
                  <c:v>45507</c:v>
                </c:pt>
                <c:pt idx="581">
                  <c:v>45508</c:v>
                </c:pt>
                <c:pt idx="582">
                  <c:v>45509</c:v>
                </c:pt>
                <c:pt idx="583">
                  <c:v>45510</c:v>
                </c:pt>
                <c:pt idx="584">
                  <c:v>45511</c:v>
                </c:pt>
                <c:pt idx="585">
                  <c:v>45512</c:v>
                </c:pt>
                <c:pt idx="586">
                  <c:v>45513</c:v>
                </c:pt>
                <c:pt idx="587">
                  <c:v>45514</c:v>
                </c:pt>
                <c:pt idx="588">
                  <c:v>45515</c:v>
                </c:pt>
                <c:pt idx="589">
                  <c:v>45516</c:v>
                </c:pt>
                <c:pt idx="590">
                  <c:v>45517</c:v>
                </c:pt>
                <c:pt idx="591">
                  <c:v>45518</c:v>
                </c:pt>
                <c:pt idx="592">
                  <c:v>45519</c:v>
                </c:pt>
                <c:pt idx="593">
                  <c:v>45520</c:v>
                </c:pt>
                <c:pt idx="594">
                  <c:v>45521</c:v>
                </c:pt>
                <c:pt idx="595">
                  <c:v>45522</c:v>
                </c:pt>
                <c:pt idx="596">
                  <c:v>45523</c:v>
                </c:pt>
                <c:pt idx="597">
                  <c:v>45524</c:v>
                </c:pt>
                <c:pt idx="598">
                  <c:v>45525</c:v>
                </c:pt>
                <c:pt idx="599">
                  <c:v>45526</c:v>
                </c:pt>
                <c:pt idx="600">
                  <c:v>45527</c:v>
                </c:pt>
                <c:pt idx="601">
                  <c:v>45528</c:v>
                </c:pt>
                <c:pt idx="602">
                  <c:v>45529</c:v>
                </c:pt>
                <c:pt idx="603">
                  <c:v>45530</c:v>
                </c:pt>
                <c:pt idx="604">
                  <c:v>45531</c:v>
                </c:pt>
                <c:pt idx="605">
                  <c:v>45532</c:v>
                </c:pt>
                <c:pt idx="606">
                  <c:v>45533</c:v>
                </c:pt>
                <c:pt idx="607">
                  <c:v>45534</c:v>
                </c:pt>
                <c:pt idx="608">
                  <c:v>45535</c:v>
                </c:pt>
                <c:pt idx="609">
                  <c:v>45536</c:v>
                </c:pt>
                <c:pt idx="610">
                  <c:v>45537</c:v>
                </c:pt>
                <c:pt idx="611">
                  <c:v>45538</c:v>
                </c:pt>
                <c:pt idx="612">
                  <c:v>45539</c:v>
                </c:pt>
                <c:pt idx="613">
                  <c:v>45540</c:v>
                </c:pt>
                <c:pt idx="614">
                  <c:v>45541</c:v>
                </c:pt>
                <c:pt idx="615">
                  <c:v>45542</c:v>
                </c:pt>
                <c:pt idx="616">
                  <c:v>45543</c:v>
                </c:pt>
                <c:pt idx="617">
                  <c:v>45544</c:v>
                </c:pt>
                <c:pt idx="618">
                  <c:v>45545</c:v>
                </c:pt>
                <c:pt idx="619">
                  <c:v>45546</c:v>
                </c:pt>
                <c:pt idx="620">
                  <c:v>45547</c:v>
                </c:pt>
                <c:pt idx="621">
                  <c:v>45548</c:v>
                </c:pt>
                <c:pt idx="622">
                  <c:v>45549</c:v>
                </c:pt>
                <c:pt idx="623">
                  <c:v>45550</c:v>
                </c:pt>
                <c:pt idx="624">
                  <c:v>45551</c:v>
                </c:pt>
                <c:pt idx="625">
                  <c:v>45552</c:v>
                </c:pt>
                <c:pt idx="626">
                  <c:v>45553</c:v>
                </c:pt>
                <c:pt idx="627">
                  <c:v>45554</c:v>
                </c:pt>
                <c:pt idx="628">
                  <c:v>45555</c:v>
                </c:pt>
                <c:pt idx="629">
                  <c:v>45556</c:v>
                </c:pt>
                <c:pt idx="630">
                  <c:v>45557</c:v>
                </c:pt>
                <c:pt idx="631">
                  <c:v>45558</c:v>
                </c:pt>
                <c:pt idx="632">
                  <c:v>45559</c:v>
                </c:pt>
                <c:pt idx="633">
                  <c:v>45560</c:v>
                </c:pt>
                <c:pt idx="634">
                  <c:v>45561</c:v>
                </c:pt>
                <c:pt idx="635">
                  <c:v>45562</c:v>
                </c:pt>
                <c:pt idx="636">
                  <c:v>45563</c:v>
                </c:pt>
                <c:pt idx="637">
                  <c:v>45564</c:v>
                </c:pt>
                <c:pt idx="638">
                  <c:v>45565</c:v>
                </c:pt>
                <c:pt idx="639">
                  <c:v>45566</c:v>
                </c:pt>
                <c:pt idx="640">
                  <c:v>45567</c:v>
                </c:pt>
                <c:pt idx="641">
                  <c:v>45568</c:v>
                </c:pt>
                <c:pt idx="642">
                  <c:v>45569</c:v>
                </c:pt>
                <c:pt idx="643">
                  <c:v>45570</c:v>
                </c:pt>
                <c:pt idx="644">
                  <c:v>45571</c:v>
                </c:pt>
                <c:pt idx="645">
                  <c:v>45572</c:v>
                </c:pt>
                <c:pt idx="646">
                  <c:v>45573</c:v>
                </c:pt>
                <c:pt idx="647">
                  <c:v>45574</c:v>
                </c:pt>
                <c:pt idx="648">
                  <c:v>45575</c:v>
                </c:pt>
                <c:pt idx="649">
                  <c:v>45576</c:v>
                </c:pt>
                <c:pt idx="650">
                  <c:v>45577</c:v>
                </c:pt>
                <c:pt idx="651">
                  <c:v>45578</c:v>
                </c:pt>
                <c:pt idx="652">
                  <c:v>45579</c:v>
                </c:pt>
                <c:pt idx="653">
                  <c:v>45580</c:v>
                </c:pt>
                <c:pt idx="654">
                  <c:v>45581</c:v>
                </c:pt>
                <c:pt idx="655">
                  <c:v>45582</c:v>
                </c:pt>
                <c:pt idx="656">
                  <c:v>45583</c:v>
                </c:pt>
                <c:pt idx="657">
                  <c:v>45584</c:v>
                </c:pt>
                <c:pt idx="658">
                  <c:v>45585</c:v>
                </c:pt>
                <c:pt idx="659">
                  <c:v>45586</c:v>
                </c:pt>
                <c:pt idx="660">
                  <c:v>45587</c:v>
                </c:pt>
                <c:pt idx="661">
                  <c:v>45588</c:v>
                </c:pt>
                <c:pt idx="662">
                  <c:v>45589</c:v>
                </c:pt>
                <c:pt idx="663">
                  <c:v>45590</c:v>
                </c:pt>
                <c:pt idx="664">
                  <c:v>45591</c:v>
                </c:pt>
                <c:pt idx="665">
                  <c:v>45592</c:v>
                </c:pt>
                <c:pt idx="666">
                  <c:v>45593</c:v>
                </c:pt>
                <c:pt idx="667">
                  <c:v>45594</c:v>
                </c:pt>
                <c:pt idx="668">
                  <c:v>45595</c:v>
                </c:pt>
                <c:pt idx="669">
                  <c:v>45596</c:v>
                </c:pt>
                <c:pt idx="670">
                  <c:v>45597</c:v>
                </c:pt>
                <c:pt idx="671">
                  <c:v>45598</c:v>
                </c:pt>
                <c:pt idx="672">
                  <c:v>45599</c:v>
                </c:pt>
                <c:pt idx="673">
                  <c:v>45600</c:v>
                </c:pt>
                <c:pt idx="674">
                  <c:v>45601</c:v>
                </c:pt>
                <c:pt idx="675">
                  <c:v>45602</c:v>
                </c:pt>
                <c:pt idx="676">
                  <c:v>45603</c:v>
                </c:pt>
                <c:pt idx="677">
                  <c:v>45604</c:v>
                </c:pt>
                <c:pt idx="678">
                  <c:v>45605</c:v>
                </c:pt>
                <c:pt idx="679">
                  <c:v>45606</c:v>
                </c:pt>
                <c:pt idx="680">
                  <c:v>45607</c:v>
                </c:pt>
                <c:pt idx="681">
                  <c:v>45608</c:v>
                </c:pt>
                <c:pt idx="682">
                  <c:v>45609</c:v>
                </c:pt>
                <c:pt idx="683">
                  <c:v>45610</c:v>
                </c:pt>
                <c:pt idx="684">
                  <c:v>45611</c:v>
                </c:pt>
                <c:pt idx="685">
                  <c:v>45612</c:v>
                </c:pt>
                <c:pt idx="686">
                  <c:v>45613</c:v>
                </c:pt>
                <c:pt idx="687">
                  <c:v>45614</c:v>
                </c:pt>
                <c:pt idx="688">
                  <c:v>45615</c:v>
                </c:pt>
                <c:pt idx="689">
                  <c:v>45616</c:v>
                </c:pt>
                <c:pt idx="690">
                  <c:v>45617</c:v>
                </c:pt>
                <c:pt idx="691">
                  <c:v>45618</c:v>
                </c:pt>
                <c:pt idx="692">
                  <c:v>45619</c:v>
                </c:pt>
                <c:pt idx="693">
                  <c:v>45620</c:v>
                </c:pt>
                <c:pt idx="694">
                  <c:v>45621</c:v>
                </c:pt>
                <c:pt idx="695">
                  <c:v>45622</c:v>
                </c:pt>
                <c:pt idx="696">
                  <c:v>45623</c:v>
                </c:pt>
                <c:pt idx="697">
                  <c:v>45624</c:v>
                </c:pt>
                <c:pt idx="698">
                  <c:v>45625</c:v>
                </c:pt>
                <c:pt idx="699">
                  <c:v>45626</c:v>
                </c:pt>
                <c:pt idx="700">
                  <c:v>45627</c:v>
                </c:pt>
                <c:pt idx="701">
                  <c:v>45628</c:v>
                </c:pt>
                <c:pt idx="702">
                  <c:v>45629</c:v>
                </c:pt>
                <c:pt idx="703">
                  <c:v>45630</c:v>
                </c:pt>
                <c:pt idx="704">
                  <c:v>45631</c:v>
                </c:pt>
                <c:pt idx="705">
                  <c:v>45632</c:v>
                </c:pt>
                <c:pt idx="706">
                  <c:v>45633</c:v>
                </c:pt>
                <c:pt idx="707">
                  <c:v>45634</c:v>
                </c:pt>
                <c:pt idx="708">
                  <c:v>45635</c:v>
                </c:pt>
                <c:pt idx="709">
                  <c:v>45636</c:v>
                </c:pt>
                <c:pt idx="710">
                  <c:v>45637</c:v>
                </c:pt>
                <c:pt idx="711">
                  <c:v>45638</c:v>
                </c:pt>
                <c:pt idx="712">
                  <c:v>45639</c:v>
                </c:pt>
                <c:pt idx="713">
                  <c:v>45640</c:v>
                </c:pt>
                <c:pt idx="714">
                  <c:v>45641</c:v>
                </c:pt>
                <c:pt idx="715">
                  <c:v>45642</c:v>
                </c:pt>
                <c:pt idx="716">
                  <c:v>45643</c:v>
                </c:pt>
                <c:pt idx="717">
                  <c:v>45644</c:v>
                </c:pt>
                <c:pt idx="718">
                  <c:v>45645</c:v>
                </c:pt>
                <c:pt idx="719">
                  <c:v>45646</c:v>
                </c:pt>
                <c:pt idx="720">
                  <c:v>45647</c:v>
                </c:pt>
                <c:pt idx="721">
                  <c:v>45648</c:v>
                </c:pt>
                <c:pt idx="722">
                  <c:v>45649</c:v>
                </c:pt>
                <c:pt idx="723">
                  <c:v>45650</c:v>
                </c:pt>
                <c:pt idx="724">
                  <c:v>45651</c:v>
                </c:pt>
                <c:pt idx="725">
                  <c:v>45652</c:v>
                </c:pt>
                <c:pt idx="726">
                  <c:v>45653</c:v>
                </c:pt>
                <c:pt idx="727">
                  <c:v>45654</c:v>
                </c:pt>
                <c:pt idx="728">
                  <c:v>45655</c:v>
                </c:pt>
                <c:pt idx="729">
                  <c:v>45656</c:v>
                </c:pt>
                <c:pt idx="730">
                  <c:v>45657</c:v>
                </c:pt>
                <c:pt idx="731">
                  <c:v>45658</c:v>
                </c:pt>
                <c:pt idx="732">
                  <c:v>45659</c:v>
                </c:pt>
                <c:pt idx="733">
                  <c:v>45660</c:v>
                </c:pt>
                <c:pt idx="734">
                  <c:v>45661</c:v>
                </c:pt>
                <c:pt idx="735">
                  <c:v>45662</c:v>
                </c:pt>
                <c:pt idx="736">
                  <c:v>45663</c:v>
                </c:pt>
                <c:pt idx="737">
                  <c:v>45664</c:v>
                </c:pt>
                <c:pt idx="738">
                  <c:v>45665</c:v>
                </c:pt>
                <c:pt idx="739">
                  <c:v>45666</c:v>
                </c:pt>
                <c:pt idx="740">
                  <c:v>45667</c:v>
                </c:pt>
                <c:pt idx="741">
                  <c:v>45668</c:v>
                </c:pt>
                <c:pt idx="742">
                  <c:v>45669</c:v>
                </c:pt>
                <c:pt idx="743">
                  <c:v>45670</c:v>
                </c:pt>
                <c:pt idx="744">
                  <c:v>45671</c:v>
                </c:pt>
                <c:pt idx="745">
                  <c:v>45672</c:v>
                </c:pt>
                <c:pt idx="746">
                  <c:v>45673</c:v>
                </c:pt>
                <c:pt idx="747">
                  <c:v>45674</c:v>
                </c:pt>
                <c:pt idx="748">
                  <c:v>45675</c:v>
                </c:pt>
                <c:pt idx="749">
                  <c:v>45676</c:v>
                </c:pt>
                <c:pt idx="750">
                  <c:v>45677</c:v>
                </c:pt>
                <c:pt idx="751">
                  <c:v>45678</c:v>
                </c:pt>
                <c:pt idx="752">
                  <c:v>45679</c:v>
                </c:pt>
                <c:pt idx="753">
                  <c:v>45680</c:v>
                </c:pt>
                <c:pt idx="754">
                  <c:v>45681</c:v>
                </c:pt>
                <c:pt idx="755">
                  <c:v>45682</c:v>
                </c:pt>
                <c:pt idx="756">
                  <c:v>45683</c:v>
                </c:pt>
                <c:pt idx="757">
                  <c:v>45684</c:v>
                </c:pt>
                <c:pt idx="758">
                  <c:v>45685</c:v>
                </c:pt>
                <c:pt idx="759">
                  <c:v>45686</c:v>
                </c:pt>
                <c:pt idx="760">
                  <c:v>45687</c:v>
                </c:pt>
                <c:pt idx="761">
                  <c:v>45688</c:v>
                </c:pt>
                <c:pt idx="762">
                  <c:v>45689</c:v>
                </c:pt>
                <c:pt idx="763">
                  <c:v>45690</c:v>
                </c:pt>
                <c:pt idx="764">
                  <c:v>45691</c:v>
                </c:pt>
                <c:pt idx="765">
                  <c:v>45692</c:v>
                </c:pt>
                <c:pt idx="766">
                  <c:v>45693</c:v>
                </c:pt>
                <c:pt idx="767">
                  <c:v>45694</c:v>
                </c:pt>
                <c:pt idx="768">
                  <c:v>45695</c:v>
                </c:pt>
                <c:pt idx="769">
                  <c:v>45696</c:v>
                </c:pt>
                <c:pt idx="770">
                  <c:v>45697</c:v>
                </c:pt>
                <c:pt idx="771">
                  <c:v>45698</c:v>
                </c:pt>
                <c:pt idx="772">
                  <c:v>45699</c:v>
                </c:pt>
                <c:pt idx="773">
                  <c:v>45700</c:v>
                </c:pt>
                <c:pt idx="774">
                  <c:v>45701</c:v>
                </c:pt>
                <c:pt idx="775">
                  <c:v>45702</c:v>
                </c:pt>
                <c:pt idx="776">
                  <c:v>45703</c:v>
                </c:pt>
                <c:pt idx="777">
                  <c:v>45704</c:v>
                </c:pt>
                <c:pt idx="778">
                  <c:v>45705</c:v>
                </c:pt>
                <c:pt idx="779">
                  <c:v>45706</c:v>
                </c:pt>
                <c:pt idx="780">
                  <c:v>45707</c:v>
                </c:pt>
                <c:pt idx="781">
                  <c:v>45708</c:v>
                </c:pt>
                <c:pt idx="782">
                  <c:v>45709</c:v>
                </c:pt>
                <c:pt idx="783">
                  <c:v>45710</c:v>
                </c:pt>
                <c:pt idx="784">
                  <c:v>45711</c:v>
                </c:pt>
                <c:pt idx="785">
                  <c:v>45712</c:v>
                </c:pt>
                <c:pt idx="786">
                  <c:v>45713</c:v>
                </c:pt>
                <c:pt idx="787">
                  <c:v>45714</c:v>
                </c:pt>
                <c:pt idx="788">
                  <c:v>45715</c:v>
                </c:pt>
                <c:pt idx="789">
                  <c:v>45716</c:v>
                </c:pt>
                <c:pt idx="790">
                  <c:v>45717</c:v>
                </c:pt>
                <c:pt idx="791">
                  <c:v>45718</c:v>
                </c:pt>
                <c:pt idx="792">
                  <c:v>45719</c:v>
                </c:pt>
                <c:pt idx="793">
                  <c:v>45720</c:v>
                </c:pt>
                <c:pt idx="794">
                  <c:v>45721</c:v>
                </c:pt>
                <c:pt idx="795">
                  <c:v>45722</c:v>
                </c:pt>
                <c:pt idx="796">
                  <c:v>45723</c:v>
                </c:pt>
                <c:pt idx="797">
                  <c:v>45724</c:v>
                </c:pt>
                <c:pt idx="798">
                  <c:v>45725</c:v>
                </c:pt>
                <c:pt idx="799">
                  <c:v>45726</c:v>
                </c:pt>
                <c:pt idx="800">
                  <c:v>45727</c:v>
                </c:pt>
                <c:pt idx="801">
                  <c:v>45728</c:v>
                </c:pt>
                <c:pt idx="802">
                  <c:v>45729</c:v>
                </c:pt>
                <c:pt idx="803">
                  <c:v>45730</c:v>
                </c:pt>
                <c:pt idx="804">
                  <c:v>45731</c:v>
                </c:pt>
                <c:pt idx="805">
                  <c:v>45732</c:v>
                </c:pt>
                <c:pt idx="806">
                  <c:v>45733</c:v>
                </c:pt>
                <c:pt idx="807">
                  <c:v>45734</c:v>
                </c:pt>
                <c:pt idx="808">
                  <c:v>45735</c:v>
                </c:pt>
                <c:pt idx="809">
                  <c:v>45736</c:v>
                </c:pt>
                <c:pt idx="810">
                  <c:v>45737</c:v>
                </c:pt>
                <c:pt idx="811">
                  <c:v>45738</c:v>
                </c:pt>
                <c:pt idx="812">
                  <c:v>45739</c:v>
                </c:pt>
                <c:pt idx="813">
                  <c:v>45740</c:v>
                </c:pt>
                <c:pt idx="814">
                  <c:v>45741</c:v>
                </c:pt>
                <c:pt idx="815">
                  <c:v>45742</c:v>
                </c:pt>
                <c:pt idx="816">
                  <c:v>45743</c:v>
                </c:pt>
                <c:pt idx="817">
                  <c:v>45744</c:v>
                </c:pt>
                <c:pt idx="818">
                  <c:v>45745</c:v>
                </c:pt>
                <c:pt idx="819">
                  <c:v>45746</c:v>
                </c:pt>
                <c:pt idx="820">
                  <c:v>45747</c:v>
                </c:pt>
                <c:pt idx="821">
                  <c:v>45748</c:v>
                </c:pt>
                <c:pt idx="822">
                  <c:v>45749</c:v>
                </c:pt>
                <c:pt idx="823">
                  <c:v>45750</c:v>
                </c:pt>
                <c:pt idx="824">
                  <c:v>45751</c:v>
                </c:pt>
                <c:pt idx="825">
                  <c:v>45752</c:v>
                </c:pt>
                <c:pt idx="826">
                  <c:v>45753</c:v>
                </c:pt>
                <c:pt idx="827">
                  <c:v>45754</c:v>
                </c:pt>
                <c:pt idx="828">
                  <c:v>45755</c:v>
                </c:pt>
                <c:pt idx="829">
                  <c:v>45756</c:v>
                </c:pt>
                <c:pt idx="830">
                  <c:v>45757</c:v>
                </c:pt>
                <c:pt idx="831">
                  <c:v>45758</c:v>
                </c:pt>
                <c:pt idx="832">
                  <c:v>45759</c:v>
                </c:pt>
                <c:pt idx="833">
                  <c:v>45760</c:v>
                </c:pt>
                <c:pt idx="834">
                  <c:v>45761</c:v>
                </c:pt>
                <c:pt idx="835">
                  <c:v>45762</c:v>
                </c:pt>
                <c:pt idx="836">
                  <c:v>45763</c:v>
                </c:pt>
                <c:pt idx="837">
                  <c:v>45764</c:v>
                </c:pt>
                <c:pt idx="838">
                  <c:v>45765</c:v>
                </c:pt>
                <c:pt idx="839">
                  <c:v>45766</c:v>
                </c:pt>
                <c:pt idx="840">
                  <c:v>45767</c:v>
                </c:pt>
                <c:pt idx="841">
                  <c:v>45768</c:v>
                </c:pt>
                <c:pt idx="842">
                  <c:v>45769</c:v>
                </c:pt>
                <c:pt idx="843">
                  <c:v>45770</c:v>
                </c:pt>
                <c:pt idx="844">
                  <c:v>45771</c:v>
                </c:pt>
                <c:pt idx="845">
                  <c:v>45772</c:v>
                </c:pt>
                <c:pt idx="846">
                  <c:v>45773</c:v>
                </c:pt>
                <c:pt idx="847">
                  <c:v>45774</c:v>
                </c:pt>
                <c:pt idx="848">
                  <c:v>45775</c:v>
                </c:pt>
                <c:pt idx="849">
                  <c:v>45776</c:v>
                </c:pt>
                <c:pt idx="850">
                  <c:v>45777</c:v>
                </c:pt>
                <c:pt idx="851">
                  <c:v>45778</c:v>
                </c:pt>
                <c:pt idx="852">
                  <c:v>45779</c:v>
                </c:pt>
                <c:pt idx="853">
                  <c:v>45780</c:v>
                </c:pt>
                <c:pt idx="854">
                  <c:v>45781</c:v>
                </c:pt>
                <c:pt idx="855">
                  <c:v>45782</c:v>
                </c:pt>
                <c:pt idx="856">
                  <c:v>45783</c:v>
                </c:pt>
                <c:pt idx="857">
                  <c:v>45784</c:v>
                </c:pt>
                <c:pt idx="858">
                  <c:v>45785</c:v>
                </c:pt>
                <c:pt idx="859">
                  <c:v>45786</c:v>
                </c:pt>
                <c:pt idx="860">
                  <c:v>45787</c:v>
                </c:pt>
                <c:pt idx="861">
                  <c:v>45788</c:v>
                </c:pt>
                <c:pt idx="862">
                  <c:v>45789</c:v>
                </c:pt>
                <c:pt idx="863">
                  <c:v>45790</c:v>
                </c:pt>
                <c:pt idx="864">
                  <c:v>45791</c:v>
                </c:pt>
                <c:pt idx="865">
                  <c:v>45792</c:v>
                </c:pt>
                <c:pt idx="866">
                  <c:v>45793</c:v>
                </c:pt>
                <c:pt idx="867">
                  <c:v>45794</c:v>
                </c:pt>
                <c:pt idx="868">
                  <c:v>45795</c:v>
                </c:pt>
                <c:pt idx="869">
                  <c:v>45796</c:v>
                </c:pt>
                <c:pt idx="870">
                  <c:v>45797</c:v>
                </c:pt>
                <c:pt idx="871">
                  <c:v>45798</c:v>
                </c:pt>
                <c:pt idx="872">
                  <c:v>45799</c:v>
                </c:pt>
                <c:pt idx="873">
                  <c:v>45800</c:v>
                </c:pt>
                <c:pt idx="874">
                  <c:v>45801</c:v>
                </c:pt>
                <c:pt idx="875">
                  <c:v>45802</c:v>
                </c:pt>
                <c:pt idx="876">
                  <c:v>45803</c:v>
                </c:pt>
                <c:pt idx="877">
                  <c:v>45804</c:v>
                </c:pt>
                <c:pt idx="878">
                  <c:v>45805</c:v>
                </c:pt>
                <c:pt idx="879">
                  <c:v>45806</c:v>
                </c:pt>
                <c:pt idx="880">
                  <c:v>45807</c:v>
                </c:pt>
                <c:pt idx="881">
                  <c:v>45808</c:v>
                </c:pt>
                <c:pt idx="882">
                  <c:v>45809</c:v>
                </c:pt>
                <c:pt idx="883">
                  <c:v>45810</c:v>
                </c:pt>
                <c:pt idx="884">
                  <c:v>45811</c:v>
                </c:pt>
                <c:pt idx="885">
                  <c:v>45812</c:v>
                </c:pt>
                <c:pt idx="886">
                  <c:v>45813</c:v>
                </c:pt>
                <c:pt idx="887">
                  <c:v>45814</c:v>
                </c:pt>
                <c:pt idx="888">
                  <c:v>45815</c:v>
                </c:pt>
                <c:pt idx="889">
                  <c:v>45816</c:v>
                </c:pt>
                <c:pt idx="890">
                  <c:v>45817</c:v>
                </c:pt>
                <c:pt idx="891">
                  <c:v>45818</c:v>
                </c:pt>
                <c:pt idx="892">
                  <c:v>45819</c:v>
                </c:pt>
                <c:pt idx="893">
                  <c:v>45820</c:v>
                </c:pt>
                <c:pt idx="894">
                  <c:v>45821</c:v>
                </c:pt>
                <c:pt idx="895">
                  <c:v>45822</c:v>
                </c:pt>
                <c:pt idx="896">
                  <c:v>45823</c:v>
                </c:pt>
                <c:pt idx="897">
                  <c:v>45824</c:v>
                </c:pt>
                <c:pt idx="898">
                  <c:v>45825</c:v>
                </c:pt>
                <c:pt idx="899">
                  <c:v>45826</c:v>
                </c:pt>
                <c:pt idx="900">
                  <c:v>45827</c:v>
                </c:pt>
                <c:pt idx="901">
                  <c:v>45828</c:v>
                </c:pt>
                <c:pt idx="902">
                  <c:v>45829</c:v>
                </c:pt>
                <c:pt idx="903">
                  <c:v>45830</c:v>
                </c:pt>
                <c:pt idx="904">
                  <c:v>45831</c:v>
                </c:pt>
                <c:pt idx="905">
                  <c:v>45832</c:v>
                </c:pt>
                <c:pt idx="906">
                  <c:v>45833</c:v>
                </c:pt>
                <c:pt idx="907">
                  <c:v>45834</c:v>
                </c:pt>
                <c:pt idx="908">
                  <c:v>45835</c:v>
                </c:pt>
                <c:pt idx="909">
                  <c:v>45836</c:v>
                </c:pt>
                <c:pt idx="910">
                  <c:v>45837</c:v>
                </c:pt>
                <c:pt idx="911">
                  <c:v>45838</c:v>
                </c:pt>
                <c:pt idx="912">
                  <c:v>45839</c:v>
                </c:pt>
                <c:pt idx="913">
                  <c:v>45840</c:v>
                </c:pt>
                <c:pt idx="914">
                  <c:v>45841</c:v>
                </c:pt>
                <c:pt idx="915">
                  <c:v>45842</c:v>
                </c:pt>
                <c:pt idx="916">
                  <c:v>45843</c:v>
                </c:pt>
                <c:pt idx="917">
                  <c:v>45844</c:v>
                </c:pt>
                <c:pt idx="918">
                  <c:v>45845</c:v>
                </c:pt>
                <c:pt idx="919">
                  <c:v>45846</c:v>
                </c:pt>
                <c:pt idx="920">
                  <c:v>45847</c:v>
                </c:pt>
                <c:pt idx="921">
                  <c:v>45848</c:v>
                </c:pt>
                <c:pt idx="922">
                  <c:v>45849</c:v>
                </c:pt>
                <c:pt idx="923">
                  <c:v>45850</c:v>
                </c:pt>
                <c:pt idx="924">
                  <c:v>45851</c:v>
                </c:pt>
                <c:pt idx="925">
                  <c:v>45852</c:v>
                </c:pt>
                <c:pt idx="926">
                  <c:v>45853</c:v>
                </c:pt>
                <c:pt idx="927">
                  <c:v>45854</c:v>
                </c:pt>
                <c:pt idx="928">
                  <c:v>45855</c:v>
                </c:pt>
                <c:pt idx="929">
                  <c:v>45856</c:v>
                </c:pt>
                <c:pt idx="930">
                  <c:v>45857</c:v>
                </c:pt>
                <c:pt idx="931">
                  <c:v>45858</c:v>
                </c:pt>
                <c:pt idx="932">
                  <c:v>45859</c:v>
                </c:pt>
                <c:pt idx="933">
                  <c:v>45860</c:v>
                </c:pt>
                <c:pt idx="934">
                  <c:v>45861</c:v>
                </c:pt>
                <c:pt idx="935">
                  <c:v>45862</c:v>
                </c:pt>
                <c:pt idx="936">
                  <c:v>45863</c:v>
                </c:pt>
                <c:pt idx="937">
                  <c:v>45864</c:v>
                </c:pt>
                <c:pt idx="938">
                  <c:v>45865</c:v>
                </c:pt>
                <c:pt idx="939">
                  <c:v>45866</c:v>
                </c:pt>
                <c:pt idx="940">
                  <c:v>45867</c:v>
                </c:pt>
                <c:pt idx="941">
                  <c:v>45868</c:v>
                </c:pt>
                <c:pt idx="942">
                  <c:v>45869</c:v>
                </c:pt>
                <c:pt idx="943">
                  <c:v>45870</c:v>
                </c:pt>
                <c:pt idx="944">
                  <c:v>45873</c:v>
                </c:pt>
                <c:pt idx="945">
                  <c:v>45874</c:v>
                </c:pt>
                <c:pt idx="946">
                  <c:v>45875</c:v>
                </c:pt>
                <c:pt idx="947">
                  <c:v>45876</c:v>
                </c:pt>
                <c:pt idx="948">
                  <c:v>45877</c:v>
                </c:pt>
                <c:pt idx="949">
                  <c:v>45880</c:v>
                </c:pt>
                <c:pt idx="950">
                  <c:v>45881</c:v>
                </c:pt>
                <c:pt idx="951">
                  <c:v>45882</c:v>
                </c:pt>
                <c:pt idx="952">
                  <c:v>45883</c:v>
                </c:pt>
                <c:pt idx="953">
                  <c:v>45884</c:v>
                </c:pt>
                <c:pt idx="954">
                  <c:v>45887</c:v>
                </c:pt>
                <c:pt idx="955">
                  <c:v>45888</c:v>
                </c:pt>
                <c:pt idx="956">
                  <c:v>45889</c:v>
                </c:pt>
                <c:pt idx="957">
                  <c:v>45890</c:v>
                </c:pt>
                <c:pt idx="958">
                  <c:v>45891</c:v>
                </c:pt>
                <c:pt idx="959">
                  <c:v>45894</c:v>
                </c:pt>
                <c:pt idx="960">
                  <c:v>45895</c:v>
                </c:pt>
                <c:pt idx="961">
                  <c:v>45896</c:v>
                </c:pt>
                <c:pt idx="962">
                  <c:v>45897</c:v>
                </c:pt>
                <c:pt idx="963">
                  <c:v>45898</c:v>
                </c:pt>
                <c:pt idx="964">
                  <c:v>45901</c:v>
                </c:pt>
                <c:pt idx="965">
                  <c:v>45902</c:v>
                </c:pt>
                <c:pt idx="966">
                  <c:v>45903</c:v>
                </c:pt>
                <c:pt idx="967">
                  <c:v>45904</c:v>
                </c:pt>
                <c:pt idx="968">
                  <c:v>45905</c:v>
                </c:pt>
                <c:pt idx="969">
                  <c:v>45908</c:v>
                </c:pt>
                <c:pt idx="970">
                  <c:v>45909</c:v>
                </c:pt>
                <c:pt idx="971">
                  <c:v>45910</c:v>
                </c:pt>
                <c:pt idx="972">
                  <c:v>45911</c:v>
                </c:pt>
                <c:pt idx="973">
                  <c:v>45912</c:v>
                </c:pt>
                <c:pt idx="974">
                  <c:v>45915</c:v>
                </c:pt>
                <c:pt idx="975">
                  <c:v>45916</c:v>
                </c:pt>
                <c:pt idx="976">
                  <c:v>45917</c:v>
                </c:pt>
                <c:pt idx="977">
                  <c:v>45918</c:v>
                </c:pt>
                <c:pt idx="978">
                  <c:v>45919</c:v>
                </c:pt>
                <c:pt idx="979">
                  <c:v>45922</c:v>
                </c:pt>
                <c:pt idx="980">
                  <c:v>45923</c:v>
                </c:pt>
                <c:pt idx="981">
                  <c:v>45924</c:v>
                </c:pt>
                <c:pt idx="982">
                  <c:v>45925</c:v>
                </c:pt>
                <c:pt idx="983">
                  <c:v>45926</c:v>
                </c:pt>
                <c:pt idx="984">
                  <c:v>45929</c:v>
                </c:pt>
                <c:pt idx="985">
                  <c:v>45930</c:v>
                </c:pt>
                <c:pt idx="986">
                  <c:v>45931</c:v>
                </c:pt>
                <c:pt idx="987">
                  <c:v>45932</c:v>
                </c:pt>
                <c:pt idx="988">
                  <c:v>45933</c:v>
                </c:pt>
                <c:pt idx="989">
                  <c:v>45936</c:v>
                </c:pt>
                <c:pt idx="990">
                  <c:v>45937</c:v>
                </c:pt>
                <c:pt idx="991">
                  <c:v>45938</c:v>
                </c:pt>
                <c:pt idx="992">
                  <c:v>45939</c:v>
                </c:pt>
                <c:pt idx="993">
                  <c:v>45940</c:v>
                </c:pt>
                <c:pt idx="994">
                  <c:v>45943</c:v>
                </c:pt>
                <c:pt idx="995">
                  <c:v>45944</c:v>
                </c:pt>
                <c:pt idx="996">
                  <c:v>45945</c:v>
                </c:pt>
                <c:pt idx="997">
                  <c:v>45946</c:v>
                </c:pt>
                <c:pt idx="998">
                  <c:v>45947</c:v>
                </c:pt>
                <c:pt idx="999">
                  <c:v>45950</c:v>
                </c:pt>
                <c:pt idx="1000">
                  <c:v>45951</c:v>
                </c:pt>
                <c:pt idx="1001">
                  <c:v>45952</c:v>
                </c:pt>
                <c:pt idx="1002">
                  <c:v>45953</c:v>
                </c:pt>
                <c:pt idx="1003">
                  <c:v>45954</c:v>
                </c:pt>
                <c:pt idx="1004">
                  <c:v>45957</c:v>
                </c:pt>
                <c:pt idx="1005">
                  <c:v>45958</c:v>
                </c:pt>
                <c:pt idx="1006">
                  <c:v>45959</c:v>
                </c:pt>
                <c:pt idx="1007">
                  <c:v>45960</c:v>
                </c:pt>
                <c:pt idx="1008">
                  <c:v>45961</c:v>
                </c:pt>
                <c:pt idx="1009">
                  <c:v>45964</c:v>
                </c:pt>
                <c:pt idx="1010">
                  <c:v>45965</c:v>
                </c:pt>
                <c:pt idx="1011">
                  <c:v>45966</c:v>
                </c:pt>
                <c:pt idx="1012">
                  <c:v>45967</c:v>
                </c:pt>
                <c:pt idx="1013">
                  <c:v>45968</c:v>
                </c:pt>
                <c:pt idx="1014">
                  <c:v>45971</c:v>
                </c:pt>
                <c:pt idx="1015">
                  <c:v>45972</c:v>
                </c:pt>
                <c:pt idx="1016">
                  <c:v>45973</c:v>
                </c:pt>
                <c:pt idx="1017">
                  <c:v>45974</c:v>
                </c:pt>
                <c:pt idx="1018">
                  <c:v>45975</c:v>
                </c:pt>
                <c:pt idx="1019">
                  <c:v>45978</c:v>
                </c:pt>
                <c:pt idx="1020">
                  <c:v>45979</c:v>
                </c:pt>
                <c:pt idx="1021">
                  <c:v>45980</c:v>
                </c:pt>
                <c:pt idx="1022">
                  <c:v>45981</c:v>
                </c:pt>
                <c:pt idx="1023">
                  <c:v>45982</c:v>
                </c:pt>
                <c:pt idx="1024">
                  <c:v>45985</c:v>
                </c:pt>
                <c:pt idx="1025">
                  <c:v>45986</c:v>
                </c:pt>
                <c:pt idx="1026">
                  <c:v>45987</c:v>
                </c:pt>
                <c:pt idx="1027">
                  <c:v>45988</c:v>
                </c:pt>
                <c:pt idx="1028">
                  <c:v>45989</c:v>
                </c:pt>
                <c:pt idx="1029">
                  <c:v>45992</c:v>
                </c:pt>
                <c:pt idx="1030">
                  <c:v>45993</c:v>
                </c:pt>
                <c:pt idx="1031">
                  <c:v>45994</c:v>
                </c:pt>
                <c:pt idx="1032">
                  <c:v>45995</c:v>
                </c:pt>
                <c:pt idx="1033">
                  <c:v>45996</c:v>
                </c:pt>
                <c:pt idx="1034">
                  <c:v>45999</c:v>
                </c:pt>
                <c:pt idx="1035">
                  <c:v>46000</c:v>
                </c:pt>
                <c:pt idx="1036">
                  <c:v>46001</c:v>
                </c:pt>
                <c:pt idx="1037">
                  <c:v>46002</c:v>
                </c:pt>
                <c:pt idx="1038">
                  <c:v>46003</c:v>
                </c:pt>
                <c:pt idx="1039">
                  <c:v>46006</c:v>
                </c:pt>
                <c:pt idx="1040">
                  <c:v>46007</c:v>
                </c:pt>
                <c:pt idx="1041">
                  <c:v>46008</c:v>
                </c:pt>
                <c:pt idx="1042">
                  <c:v>46009</c:v>
                </c:pt>
                <c:pt idx="1043">
                  <c:v>46010</c:v>
                </c:pt>
                <c:pt idx="1044">
                  <c:v>46013</c:v>
                </c:pt>
                <c:pt idx="1045">
                  <c:v>46014</c:v>
                </c:pt>
                <c:pt idx="1046">
                  <c:v>46015</c:v>
                </c:pt>
                <c:pt idx="1047">
                  <c:v>46016</c:v>
                </c:pt>
                <c:pt idx="1048">
                  <c:v>46017</c:v>
                </c:pt>
                <c:pt idx="1049">
                  <c:v>46020</c:v>
                </c:pt>
                <c:pt idx="1050">
                  <c:v>46021</c:v>
                </c:pt>
                <c:pt idx="1051">
                  <c:v>46022</c:v>
                </c:pt>
              </c:numCache>
            </c:numRef>
          </c:cat>
          <c:val>
            <c:numRef>
              <c:f>'Trái phiếu'!$J$365:$J$1416</c:f>
              <c:numCache>
                <c:formatCode>General</c:formatCode>
                <c:ptCount val="1052"/>
                <c:pt idx="0">
                  <c:v>4.8929999999999998</c:v>
                </c:pt>
                <c:pt idx="1">
                  <c:v>4.7930000000000001</c:v>
                </c:pt>
                <c:pt idx="2">
                  <c:v>4.8890000000000002</c:v>
                </c:pt>
                <c:pt idx="3">
                  <c:v>4.8940000000000001</c:v>
                </c:pt>
                <c:pt idx="4">
                  <c:v>4.8760000000000003</c:v>
                </c:pt>
                <c:pt idx="5">
                  <c:v>4.8689999999999998</c:v>
                </c:pt>
                <c:pt idx="6">
                  <c:v>4.8689999999999998</c:v>
                </c:pt>
                <c:pt idx="7">
                  <c:v>4.8689999999999998</c:v>
                </c:pt>
                <c:pt idx="8">
                  <c:v>4.8499999999999996</c:v>
                </c:pt>
                <c:pt idx="9">
                  <c:v>4.8319999999999999</c:v>
                </c:pt>
                <c:pt idx="10">
                  <c:v>4.8230000000000004</c:v>
                </c:pt>
                <c:pt idx="11">
                  <c:v>4.7320000000000002</c:v>
                </c:pt>
                <c:pt idx="12">
                  <c:v>4.7050000000000001</c:v>
                </c:pt>
                <c:pt idx="13">
                  <c:v>4.7050000000000001</c:v>
                </c:pt>
                <c:pt idx="14">
                  <c:v>4.7050000000000001</c:v>
                </c:pt>
                <c:pt idx="15">
                  <c:v>4.7050000000000001</c:v>
                </c:pt>
                <c:pt idx="16">
                  <c:v>4.6950000000000003</c:v>
                </c:pt>
                <c:pt idx="17">
                  <c:v>4.641</c:v>
                </c:pt>
                <c:pt idx="18">
                  <c:v>4.6360000000000001</c:v>
                </c:pt>
                <c:pt idx="19">
                  <c:v>4.5359999999999996</c:v>
                </c:pt>
                <c:pt idx="20">
                  <c:v>4.5359999999999996</c:v>
                </c:pt>
                <c:pt idx="21">
                  <c:v>4.5359999999999996</c:v>
                </c:pt>
                <c:pt idx="22">
                  <c:v>4.5359999999999996</c:v>
                </c:pt>
                <c:pt idx="23">
                  <c:v>4.5359999999999996</c:v>
                </c:pt>
                <c:pt idx="24">
                  <c:v>4.5359999999999996</c:v>
                </c:pt>
                <c:pt idx="25">
                  <c:v>4.5359999999999996</c:v>
                </c:pt>
                <c:pt idx="26">
                  <c:v>4.5999999999999996</c:v>
                </c:pt>
                <c:pt idx="27">
                  <c:v>4.5999999999999996</c:v>
                </c:pt>
                <c:pt idx="28">
                  <c:v>4.5999999999999996</c:v>
                </c:pt>
                <c:pt idx="29">
                  <c:v>4.5640000000000001</c:v>
                </c:pt>
                <c:pt idx="30">
                  <c:v>4.4909999999999997</c:v>
                </c:pt>
                <c:pt idx="31">
                  <c:v>4.1790000000000003</c:v>
                </c:pt>
                <c:pt idx="32">
                  <c:v>4.0199999999999996</c:v>
                </c:pt>
                <c:pt idx="33">
                  <c:v>4.0030000000000001</c:v>
                </c:pt>
                <c:pt idx="34">
                  <c:v>4.0030000000000001</c:v>
                </c:pt>
                <c:pt idx="35">
                  <c:v>4.0030000000000001</c:v>
                </c:pt>
                <c:pt idx="36">
                  <c:v>4.0010000000000003</c:v>
                </c:pt>
                <c:pt idx="37">
                  <c:v>4.0060000000000002</c:v>
                </c:pt>
                <c:pt idx="38">
                  <c:v>3.996</c:v>
                </c:pt>
                <c:pt idx="39">
                  <c:v>3.992</c:v>
                </c:pt>
                <c:pt idx="40">
                  <c:v>3.9830000000000001</c:v>
                </c:pt>
                <c:pt idx="41">
                  <c:v>3.9830000000000001</c:v>
                </c:pt>
                <c:pt idx="42">
                  <c:v>3.9830000000000001</c:v>
                </c:pt>
                <c:pt idx="43">
                  <c:v>3.9860000000000002</c:v>
                </c:pt>
                <c:pt idx="44">
                  <c:v>3.9740000000000002</c:v>
                </c:pt>
                <c:pt idx="45">
                  <c:v>3.9740000000000002</c:v>
                </c:pt>
                <c:pt idx="46">
                  <c:v>3.9830000000000001</c:v>
                </c:pt>
                <c:pt idx="47">
                  <c:v>3.992</c:v>
                </c:pt>
                <c:pt idx="48">
                  <c:v>3.992</c:v>
                </c:pt>
                <c:pt idx="49">
                  <c:v>3.992</c:v>
                </c:pt>
                <c:pt idx="50">
                  <c:v>4.0090000000000003</c:v>
                </c:pt>
                <c:pt idx="51">
                  <c:v>4.032</c:v>
                </c:pt>
                <c:pt idx="52">
                  <c:v>4.0449999999999999</c:v>
                </c:pt>
                <c:pt idx="53">
                  <c:v>4.0469999999999997</c:v>
                </c:pt>
                <c:pt idx="54">
                  <c:v>4.0570000000000004</c:v>
                </c:pt>
                <c:pt idx="55">
                  <c:v>4.0570000000000004</c:v>
                </c:pt>
                <c:pt idx="56">
                  <c:v>4.0570000000000004</c:v>
                </c:pt>
                <c:pt idx="57">
                  <c:v>4.0609999999999999</c:v>
                </c:pt>
                <c:pt idx="58">
                  <c:v>4.056</c:v>
                </c:pt>
                <c:pt idx="59">
                  <c:v>4.0599999999999996</c:v>
                </c:pt>
                <c:pt idx="60">
                  <c:v>4.0609999999999999</c:v>
                </c:pt>
                <c:pt idx="61">
                  <c:v>4.0599999999999996</c:v>
                </c:pt>
                <c:pt idx="62">
                  <c:v>4.0599999999999996</c:v>
                </c:pt>
                <c:pt idx="63">
                  <c:v>4.0599999999999996</c:v>
                </c:pt>
                <c:pt idx="64">
                  <c:v>4.0599999999999996</c:v>
                </c:pt>
                <c:pt idx="65">
                  <c:v>4.0590000000000002</c:v>
                </c:pt>
                <c:pt idx="66">
                  <c:v>4.0650000000000004</c:v>
                </c:pt>
                <c:pt idx="67">
                  <c:v>4.0590000000000002</c:v>
                </c:pt>
                <c:pt idx="68">
                  <c:v>4.0579999999999998</c:v>
                </c:pt>
                <c:pt idx="69">
                  <c:v>4.0579999999999998</c:v>
                </c:pt>
                <c:pt idx="70">
                  <c:v>4.0579999999999998</c:v>
                </c:pt>
                <c:pt idx="71">
                  <c:v>4.0309999999999997</c:v>
                </c:pt>
                <c:pt idx="72">
                  <c:v>4.0090000000000003</c:v>
                </c:pt>
                <c:pt idx="73">
                  <c:v>4.0090000000000003</c:v>
                </c:pt>
                <c:pt idx="74">
                  <c:v>3.8559999999999999</c:v>
                </c:pt>
                <c:pt idx="75">
                  <c:v>3.8540000000000001</c:v>
                </c:pt>
                <c:pt idx="76">
                  <c:v>3.8540000000000001</c:v>
                </c:pt>
                <c:pt idx="77">
                  <c:v>3.8540000000000001</c:v>
                </c:pt>
                <c:pt idx="78">
                  <c:v>3.8490000000000002</c:v>
                </c:pt>
                <c:pt idx="79">
                  <c:v>3.8260000000000001</c:v>
                </c:pt>
                <c:pt idx="80">
                  <c:v>3.8050000000000002</c:v>
                </c:pt>
                <c:pt idx="81">
                  <c:v>3.65</c:v>
                </c:pt>
                <c:pt idx="82">
                  <c:v>3.6259999999999999</c:v>
                </c:pt>
                <c:pt idx="83">
                  <c:v>3.6259999999999999</c:v>
                </c:pt>
                <c:pt idx="84">
                  <c:v>3.6259999999999999</c:v>
                </c:pt>
                <c:pt idx="85">
                  <c:v>3.5670000000000002</c:v>
                </c:pt>
                <c:pt idx="86">
                  <c:v>3.54</c:v>
                </c:pt>
                <c:pt idx="87">
                  <c:v>3.51</c:v>
                </c:pt>
                <c:pt idx="88">
                  <c:v>3.3679999999999999</c:v>
                </c:pt>
                <c:pt idx="89">
                  <c:v>3.1680000000000001</c:v>
                </c:pt>
                <c:pt idx="90">
                  <c:v>3.1680000000000001</c:v>
                </c:pt>
                <c:pt idx="91">
                  <c:v>3.1680000000000001</c:v>
                </c:pt>
                <c:pt idx="92">
                  <c:v>3.0489999999999999</c:v>
                </c:pt>
                <c:pt idx="93">
                  <c:v>3.0619999999999998</c:v>
                </c:pt>
                <c:pt idx="94">
                  <c:v>2.988</c:v>
                </c:pt>
                <c:pt idx="95">
                  <c:v>3.032</c:v>
                </c:pt>
                <c:pt idx="96">
                  <c:v>3.032</c:v>
                </c:pt>
                <c:pt idx="97">
                  <c:v>3.032</c:v>
                </c:pt>
                <c:pt idx="98">
                  <c:v>3.032</c:v>
                </c:pt>
                <c:pt idx="99">
                  <c:v>3.0019999999999998</c:v>
                </c:pt>
                <c:pt idx="100">
                  <c:v>2.9769999999999999</c:v>
                </c:pt>
                <c:pt idx="101">
                  <c:v>2.968</c:v>
                </c:pt>
                <c:pt idx="102">
                  <c:v>2.968</c:v>
                </c:pt>
                <c:pt idx="103">
                  <c:v>2.9670000000000001</c:v>
                </c:pt>
                <c:pt idx="104">
                  <c:v>2.9670000000000001</c:v>
                </c:pt>
                <c:pt idx="105">
                  <c:v>2.9670000000000001</c:v>
                </c:pt>
                <c:pt idx="106">
                  <c:v>2.976</c:v>
                </c:pt>
                <c:pt idx="107">
                  <c:v>2.9860000000000002</c:v>
                </c:pt>
                <c:pt idx="108">
                  <c:v>2.9449999999999998</c:v>
                </c:pt>
                <c:pt idx="109">
                  <c:v>2.9630000000000001</c:v>
                </c:pt>
                <c:pt idx="110">
                  <c:v>2.9630000000000001</c:v>
                </c:pt>
                <c:pt idx="111">
                  <c:v>2.9630000000000001</c:v>
                </c:pt>
                <c:pt idx="112">
                  <c:v>2.9630000000000001</c:v>
                </c:pt>
                <c:pt idx="113">
                  <c:v>2.968</c:v>
                </c:pt>
                <c:pt idx="114">
                  <c:v>2.923</c:v>
                </c:pt>
                <c:pt idx="115">
                  <c:v>2.948</c:v>
                </c:pt>
                <c:pt idx="116">
                  <c:v>2.7429999999999999</c:v>
                </c:pt>
                <c:pt idx="117">
                  <c:v>2.8519999999999999</c:v>
                </c:pt>
                <c:pt idx="118">
                  <c:v>2.8519999999999999</c:v>
                </c:pt>
                <c:pt idx="119">
                  <c:v>2.8519999999999999</c:v>
                </c:pt>
                <c:pt idx="120">
                  <c:v>2.802</c:v>
                </c:pt>
                <c:pt idx="121">
                  <c:v>2.802</c:v>
                </c:pt>
                <c:pt idx="122">
                  <c:v>2.8010000000000002</c:v>
                </c:pt>
                <c:pt idx="123">
                  <c:v>2.8239999999999998</c:v>
                </c:pt>
                <c:pt idx="124">
                  <c:v>2.7559999999999998</c:v>
                </c:pt>
                <c:pt idx="125">
                  <c:v>2.7559999999999998</c:v>
                </c:pt>
                <c:pt idx="126">
                  <c:v>2.7559999999999998</c:v>
                </c:pt>
                <c:pt idx="127">
                  <c:v>2.7149999999999999</c:v>
                </c:pt>
                <c:pt idx="128">
                  <c:v>2.6960000000000002</c:v>
                </c:pt>
                <c:pt idx="129">
                  <c:v>2.6869999999999998</c:v>
                </c:pt>
                <c:pt idx="130">
                  <c:v>2.6829999999999998</c:v>
                </c:pt>
                <c:pt idx="131">
                  <c:v>2.6779999999999999</c:v>
                </c:pt>
                <c:pt idx="132">
                  <c:v>2.6779999999999999</c:v>
                </c:pt>
                <c:pt idx="133">
                  <c:v>2.6779999999999999</c:v>
                </c:pt>
                <c:pt idx="134">
                  <c:v>2.669</c:v>
                </c:pt>
                <c:pt idx="135">
                  <c:v>2.6320000000000001</c:v>
                </c:pt>
                <c:pt idx="136">
                  <c:v>2.6509999999999998</c:v>
                </c:pt>
                <c:pt idx="137">
                  <c:v>2.65</c:v>
                </c:pt>
                <c:pt idx="138">
                  <c:v>2.6680000000000001</c:v>
                </c:pt>
                <c:pt idx="139">
                  <c:v>2.6680000000000001</c:v>
                </c:pt>
                <c:pt idx="140">
                  <c:v>2.6680000000000001</c:v>
                </c:pt>
                <c:pt idx="141">
                  <c:v>2.6589999999999998</c:v>
                </c:pt>
                <c:pt idx="142">
                  <c:v>2.6589999999999998</c:v>
                </c:pt>
                <c:pt idx="143">
                  <c:v>2.6640000000000001</c:v>
                </c:pt>
                <c:pt idx="144">
                  <c:v>2.6680000000000001</c:v>
                </c:pt>
                <c:pt idx="145">
                  <c:v>2.6909999999999998</c:v>
                </c:pt>
                <c:pt idx="146">
                  <c:v>2.6909999999999998</c:v>
                </c:pt>
                <c:pt idx="147">
                  <c:v>2.6909999999999998</c:v>
                </c:pt>
                <c:pt idx="148">
                  <c:v>2.718</c:v>
                </c:pt>
                <c:pt idx="149">
                  <c:v>2.714</c:v>
                </c:pt>
                <c:pt idx="150">
                  <c:v>2.7050000000000001</c:v>
                </c:pt>
                <c:pt idx="151">
                  <c:v>2.7050000000000001</c:v>
                </c:pt>
                <c:pt idx="152">
                  <c:v>2.677</c:v>
                </c:pt>
                <c:pt idx="153">
                  <c:v>2.677</c:v>
                </c:pt>
                <c:pt idx="154">
                  <c:v>2.677</c:v>
                </c:pt>
                <c:pt idx="155">
                  <c:v>2.673</c:v>
                </c:pt>
                <c:pt idx="156">
                  <c:v>2.6680000000000001</c:v>
                </c:pt>
                <c:pt idx="157">
                  <c:v>2.6589999999999998</c:v>
                </c:pt>
                <c:pt idx="158">
                  <c:v>2.6589999999999998</c:v>
                </c:pt>
                <c:pt idx="159">
                  <c:v>2.6179999999999999</c:v>
                </c:pt>
                <c:pt idx="160">
                  <c:v>2.6179999999999999</c:v>
                </c:pt>
                <c:pt idx="161">
                  <c:v>2.6179999999999999</c:v>
                </c:pt>
                <c:pt idx="162">
                  <c:v>2.6139999999999999</c:v>
                </c:pt>
                <c:pt idx="163">
                  <c:v>2.573</c:v>
                </c:pt>
                <c:pt idx="164">
                  <c:v>2.5550000000000002</c:v>
                </c:pt>
                <c:pt idx="165">
                  <c:v>2.4910000000000001</c:v>
                </c:pt>
                <c:pt idx="166">
                  <c:v>2.4180000000000001</c:v>
                </c:pt>
                <c:pt idx="167">
                  <c:v>2.4180000000000001</c:v>
                </c:pt>
                <c:pt idx="168">
                  <c:v>2.4180000000000001</c:v>
                </c:pt>
                <c:pt idx="169">
                  <c:v>2.4049999999999998</c:v>
                </c:pt>
                <c:pt idx="170">
                  <c:v>2.3769999999999998</c:v>
                </c:pt>
                <c:pt idx="171">
                  <c:v>2.3679999999999999</c:v>
                </c:pt>
                <c:pt idx="172">
                  <c:v>2.3450000000000002</c:v>
                </c:pt>
                <c:pt idx="173">
                  <c:v>2.327</c:v>
                </c:pt>
                <c:pt idx="174">
                  <c:v>2.327</c:v>
                </c:pt>
                <c:pt idx="175">
                  <c:v>2.327</c:v>
                </c:pt>
                <c:pt idx="176">
                  <c:v>2.3359999999999999</c:v>
                </c:pt>
                <c:pt idx="177">
                  <c:v>2.3359999999999999</c:v>
                </c:pt>
                <c:pt idx="178">
                  <c:v>2.3359999999999999</c:v>
                </c:pt>
                <c:pt idx="179">
                  <c:v>2.3359999999999999</c:v>
                </c:pt>
                <c:pt idx="180">
                  <c:v>2.3359999999999999</c:v>
                </c:pt>
                <c:pt idx="181">
                  <c:v>2.3359999999999999</c:v>
                </c:pt>
                <c:pt idx="182">
                  <c:v>2.3359999999999999</c:v>
                </c:pt>
                <c:pt idx="183">
                  <c:v>2.3359999999999999</c:v>
                </c:pt>
                <c:pt idx="184">
                  <c:v>2.3359999999999999</c:v>
                </c:pt>
                <c:pt idx="185">
                  <c:v>2.327</c:v>
                </c:pt>
                <c:pt idx="186">
                  <c:v>2.335</c:v>
                </c:pt>
                <c:pt idx="187">
                  <c:v>2.339</c:v>
                </c:pt>
                <c:pt idx="188">
                  <c:v>2.339</c:v>
                </c:pt>
                <c:pt idx="189">
                  <c:v>2.339</c:v>
                </c:pt>
                <c:pt idx="190">
                  <c:v>2.3439999999999999</c:v>
                </c:pt>
                <c:pt idx="191">
                  <c:v>2.2629999999999999</c:v>
                </c:pt>
                <c:pt idx="192">
                  <c:v>2.1240000000000001</c:v>
                </c:pt>
                <c:pt idx="193">
                  <c:v>2.0409999999999999</c:v>
                </c:pt>
                <c:pt idx="194">
                  <c:v>2.032</c:v>
                </c:pt>
                <c:pt idx="195">
                  <c:v>2.032</c:v>
                </c:pt>
                <c:pt idx="196">
                  <c:v>2.032</c:v>
                </c:pt>
                <c:pt idx="197">
                  <c:v>2.0270000000000001</c:v>
                </c:pt>
                <c:pt idx="198">
                  <c:v>2.0270000000000001</c:v>
                </c:pt>
                <c:pt idx="199">
                  <c:v>1.9950000000000001</c:v>
                </c:pt>
                <c:pt idx="200">
                  <c:v>1.9590000000000001</c:v>
                </c:pt>
                <c:pt idx="201">
                  <c:v>1.95</c:v>
                </c:pt>
                <c:pt idx="202">
                  <c:v>1.95</c:v>
                </c:pt>
                <c:pt idx="203">
                  <c:v>1.95</c:v>
                </c:pt>
                <c:pt idx="204">
                  <c:v>1.95</c:v>
                </c:pt>
                <c:pt idx="205">
                  <c:v>1.95</c:v>
                </c:pt>
                <c:pt idx="206">
                  <c:v>1.9410000000000001</c:v>
                </c:pt>
                <c:pt idx="207">
                  <c:v>1.923</c:v>
                </c:pt>
                <c:pt idx="208">
                  <c:v>1.923</c:v>
                </c:pt>
                <c:pt idx="209">
                  <c:v>1.923</c:v>
                </c:pt>
                <c:pt idx="210">
                  <c:v>1.923</c:v>
                </c:pt>
                <c:pt idx="211">
                  <c:v>1.923</c:v>
                </c:pt>
                <c:pt idx="212">
                  <c:v>1.923</c:v>
                </c:pt>
                <c:pt idx="213">
                  <c:v>1.923</c:v>
                </c:pt>
                <c:pt idx="214">
                  <c:v>1.9179999999999999</c:v>
                </c:pt>
                <c:pt idx="215">
                  <c:v>1.909</c:v>
                </c:pt>
                <c:pt idx="216">
                  <c:v>1.909</c:v>
                </c:pt>
                <c:pt idx="217">
                  <c:v>1.909</c:v>
                </c:pt>
                <c:pt idx="218">
                  <c:v>1.905</c:v>
                </c:pt>
                <c:pt idx="219">
                  <c:v>1.905</c:v>
                </c:pt>
                <c:pt idx="220">
                  <c:v>1.923</c:v>
                </c:pt>
                <c:pt idx="221">
                  <c:v>1.913</c:v>
                </c:pt>
                <c:pt idx="222">
                  <c:v>1.913</c:v>
                </c:pt>
                <c:pt idx="223">
                  <c:v>1.913</c:v>
                </c:pt>
                <c:pt idx="224">
                  <c:v>1.913</c:v>
                </c:pt>
                <c:pt idx="225">
                  <c:v>1.9179999999999999</c:v>
                </c:pt>
                <c:pt idx="226">
                  <c:v>1.9179999999999999</c:v>
                </c:pt>
                <c:pt idx="227">
                  <c:v>1.927</c:v>
                </c:pt>
                <c:pt idx="228">
                  <c:v>1.9319999999999999</c:v>
                </c:pt>
                <c:pt idx="229">
                  <c:v>1.923</c:v>
                </c:pt>
                <c:pt idx="230">
                  <c:v>1.923</c:v>
                </c:pt>
                <c:pt idx="231">
                  <c:v>1.923</c:v>
                </c:pt>
                <c:pt idx="232">
                  <c:v>1.923</c:v>
                </c:pt>
                <c:pt idx="233">
                  <c:v>1.9259999999999999</c:v>
                </c:pt>
                <c:pt idx="234">
                  <c:v>1.9259999999999999</c:v>
                </c:pt>
                <c:pt idx="235">
                  <c:v>1.917</c:v>
                </c:pt>
                <c:pt idx="236">
                  <c:v>1.917</c:v>
                </c:pt>
                <c:pt idx="237">
                  <c:v>1.917</c:v>
                </c:pt>
                <c:pt idx="238">
                  <c:v>1.917</c:v>
                </c:pt>
                <c:pt idx="239">
                  <c:v>1.917</c:v>
                </c:pt>
                <c:pt idx="240">
                  <c:v>1.917</c:v>
                </c:pt>
                <c:pt idx="241">
                  <c:v>1.917</c:v>
                </c:pt>
                <c:pt idx="242">
                  <c:v>1.917</c:v>
                </c:pt>
                <c:pt idx="243">
                  <c:v>1.867</c:v>
                </c:pt>
                <c:pt idx="244">
                  <c:v>1.867</c:v>
                </c:pt>
                <c:pt idx="245">
                  <c:v>1.867</c:v>
                </c:pt>
                <c:pt idx="246">
                  <c:v>1.867</c:v>
                </c:pt>
                <c:pt idx="247">
                  <c:v>1.9239999999999999</c:v>
                </c:pt>
                <c:pt idx="248">
                  <c:v>1.9239999999999999</c:v>
                </c:pt>
                <c:pt idx="249">
                  <c:v>1.9330000000000001</c:v>
                </c:pt>
                <c:pt idx="250">
                  <c:v>1.9239999999999999</c:v>
                </c:pt>
                <c:pt idx="251">
                  <c:v>1.9239999999999999</c:v>
                </c:pt>
                <c:pt idx="252">
                  <c:v>1.9239999999999999</c:v>
                </c:pt>
                <c:pt idx="253">
                  <c:v>1.9219999999999999</c:v>
                </c:pt>
                <c:pt idx="254">
                  <c:v>1.9179999999999999</c:v>
                </c:pt>
                <c:pt idx="255">
                  <c:v>1.913</c:v>
                </c:pt>
                <c:pt idx="256">
                  <c:v>1.913</c:v>
                </c:pt>
                <c:pt idx="257">
                  <c:v>1.909</c:v>
                </c:pt>
                <c:pt idx="258">
                  <c:v>1.909</c:v>
                </c:pt>
                <c:pt idx="259">
                  <c:v>1.909</c:v>
                </c:pt>
                <c:pt idx="260">
                  <c:v>1.909</c:v>
                </c:pt>
                <c:pt idx="261">
                  <c:v>1.909</c:v>
                </c:pt>
                <c:pt idx="262">
                  <c:v>1.9079999999999999</c:v>
                </c:pt>
                <c:pt idx="263">
                  <c:v>1.9079999999999999</c:v>
                </c:pt>
                <c:pt idx="264">
                  <c:v>1.9079999999999999</c:v>
                </c:pt>
                <c:pt idx="265">
                  <c:v>1.9079999999999999</c:v>
                </c:pt>
                <c:pt idx="266">
                  <c:v>1.9079999999999999</c:v>
                </c:pt>
                <c:pt idx="267">
                  <c:v>1.9079999999999999</c:v>
                </c:pt>
                <c:pt idx="268">
                  <c:v>1.9079999999999999</c:v>
                </c:pt>
                <c:pt idx="269">
                  <c:v>1.9119999999999999</c:v>
                </c:pt>
                <c:pt idx="270">
                  <c:v>1.9119999999999999</c:v>
                </c:pt>
                <c:pt idx="271">
                  <c:v>1.9159999999999999</c:v>
                </c:pt>
                <c:pt idx="272">
                  <c:v>1.9159999999999999</c:v>
                </c:pt>
                <c:pt idx="273">
                  <c:v>1.9159999999999999</c:v>
                </c:pt>
                <c:pt idx="274">
                  <c:v>1.92</c:v>
                </c:pt>
                <c:pt idx="275">
                  <c:v>1.9419999999999999</c:v>
                </c:pt>
                <c:pt idx="276">
                  <c:v>1.956</c:v>
                </c:pt>
                <c:pt idx="277">
                  <c:v>1.962</c:v>
                </c:pt>
                <c:pt idx="278">
                  <c:v>1.986</c:v>
                </c:pt>
                <c:pt idx="279">
                  <c:v>1.986</c:v>
                </c:pt>
                <c:pt idx="280">
                  <c:v>1.986</c:v>
                </c:pt>
                <c:pt idx="281">
                  <c:v>1.992</c:v>
                </c:pt>
                <c:pt idx="282">
                  <c:v>1.996</c:v>
                </c:pt>
                <c:pt idx="283">
                  <c:v>1.9870000000000001</c:v>
                </c:pt>
                <c:pt idx="284">
                  <c:v>1.986</c:v>
                </c:pt>
                <c:pt idx="285">
                  <c:v>1.9950000000000001</c:v>
                </c:pt>
                <c:pt idx="286">
                  <c:v>1.9950000000000001</c:v>
                </c:pt>
                <c:pt idx="287">
                  <c:v>1.9950000000000001</c:v>
                </c:pt>
                <c:pt idx="288">
                  <c:v>1.9910000000000001</c:v>
                </c:pt>
                <c:pt idx="289">
                  <c:v>1.9910000000000001</c:v>
                </c:pt>
                <c:pt idx="290">
                  <c:v>1.9910000000000001</c:v>
                </c:pt>
                <c:pt idx="291">
                  <c:v>2.032</c:v>
                </c:pt>
                <c:pt idx="292">
                  <c:v>2.036</c:v>
                </c:pt>
                <c:pt idx="293">
                  <c:v>2.036</c:v>
                </c:pt>
                <c:pt idx="294">
                  <c:v>2.036</c:v>
                </c:pt>
                <c:pt idx="295">
                  <c:v>2.0409999999999999</c:v>
                </c:pt>
                <c:pt idx="296">
                  <c:v>2.0409999999999999</c:v>
                </c:pt>
                <c:pt idx="297">
                  <c:v>2.036</c:v>
                </c:pt>
                <c:pt idx="298">
                  <c:v>2.036</c:v>
                </c:pt>
                <c:pt idx="299">
                  <c:v>2.0270000000000001</c:v>
                </c:pt>
                <c:pt idx="300">
                  <c:v>2.0270000000000001</c:v>
                </c:pt>
                <c:pt idx="301">
                  <c:v>2.0270000000000001</c:v>
                </c:pt>
                <c:pt idx="302">
                  <c:v>2.0230000000000001</c:v>
                </c:pt>
                <c:pt idx="303">
                  <c:v>2.0230000000000001</c:v>
                </c:pt>
                <c:pt idx="304">
                  <c:v>2.0230000000000001</c:v>
                </c:pt>
                <c:pt idx="305">
                  <c:v>2.0230000000000001</c:v>
                </c:pt>
                <c:pt idx="306">
                  <c:v>2.0230000000000001</c:v>
                </c:pt>
                <c:pt idx="307">
                  <c:v>2.0230000000000001</c:v>
                </c:pt>
                <c:pt idx="308">
                  <c:v>2.0230000000000001</c:v>
                </c:pt>
                <c:pt idx="309">
                  <c:v>2.0169999999999999</c:v>
                </c:pt>
                <c:pt idx="310">
                  <c:v>1.9950000000000001</c:v>
                </c:pt>
                <c:pt idx="311">
                  <c:v>1.986</c:v>
                </c:pt>
                <c:pt idx="312">
                  <c:v>1.982</c:v>
                </c:pt>
                <c:pt idx="313">
                  <c:v>1.982</c:v>
                </c:pt>
                <c:pt idx="314">
                  <c:v>1.982</c:v>
                </c:pt>
                <c:pt idx="315">
                  <c:v>1.982</c:v>
                </c:pt>
                <c:pt idx="316">
                  <c:v>1.964</c:v>
                </c:pt>
                <c:pt idx="317">
                  <c:v>1.964</c:v>
                </c:pt>
                <c:pt idx="318">
                  <c:v>1.964</c:v>
                </c:pt>
                <c:pt idx="319">
                  <c:v>1.9530000000000001</c:v>
                </c:pt>
                <c:pt idx="320">
                  <c:v>1.9490000000000001</c:v>
                </c:pt>
                <c:pt idx="321">
                  <c:v>1.9490000000000001</c:v>
                </c:pt>
                <c:pt idx="322">
                  <c:v>1.9490000000000001</c:v>
                </c:pt>
                <c:pt idx="323">
                  <c:v>1.9359999999999999</c:v>
                </c:pt>
                <c:pt idx="324">
                  <c:v>1.917</c:v>
                </c:pt>
                <c:pt idx="325">
                  <c:v>1.9139999999999999</c:v>
                </c:pt>
                <c:pt idx="326">
                  <c:v>1.9139999999999999</c:v>
                </c:pt>
                <c:pt idx="327">
                  <c:v>1.895</c:v>
                </c:pt>
                <c:pt idx="328">
                  <c:v>1.895</c:v>
                </c:pt>
                <c:pt idx="329">
                  <c:v>1.895</c:v>
                </c:pt>
                <c:pt idx="330">
                  <c:v>1.891</c:v>
                </c:pt>
                <c:pt idx="331">
                  <c:v>1.8819999999999999</c:v>
                </c:pt>
                <c:pt idx="332">
                  <c:v>1.8819999999999999</c:v>
                </c:pt>
                <c:pt idx="333">
                  <c:v>1.873</c:v>
                </c:pt>
                <c:pt idx="334">
                  <c:v>1.873</c:v>
                </c:pt>
                <c:pt idx="335">
                  <c:v>1.873</c:v>
                </c:pt>
                <c:pt idx="336">
                  <c:v>1.873</c:v>
                </c:pt>
                <c:pt idx="337">
                  <c:v>1.873</c:v>
                </c:pt>
                <c:pt idx="338">
                  <c:v>1.873</c:v>
                </c:pt>
                <c:pt idx="339">
                  <c:v>1.8740000000000001</c:v>
                </c:pt>
                <c:pt idx="340">
                  <c:v>1.869</c:v>
                </c:pt>
                <c:pt idx="341">
                  <c:v>1.859</c:v>
                </c:pt>
                <c:pt idx="342">
                  <c:v>1.859</c:v>
                </c:pt>
                <c:pt idx="343">
                  <c:v>1.859</c:v>
                </c:pt>
                <c:pt idx="344">
                  <c:v>1.86</c:v>
                </c:pt>
                <c:pt idx="345">
                  <c:v>1.86</c:v>
                </c:pt>
                <c:pt idx="346">
                  <c:v>1.859</c:v>
                </c:pt>
                <c:pt idx="347">
                  <c:v>1.8160000000000001</c:v>
                </c:pt>
                <c:pt idx="348">
                  <c:v>1.8120000000000001</c:v>
                </c:pt>
                <c:pt idx="349">
                  <c:v>1.8120000000000001</c:v>
                </c:pt>
                <c:pt idx="350">
                  <c:v>1.8120000000000001</c:v>
                </c:pt>
                <c:pt idx="351">
                  <c:v>1.8069999999999999</c:v>
                </c:pt>
                <c:pt idx="352">
                  <c:v>1.796</c:v>
                </c:pt>
                <c:pt idx="353">
                  <c:v>1.792</c:v>
                </c:pt>
                <c:pt idx="354">
                  <c:v>1.792</c:v>
                </c:pt>
                <c:pt idx="355">
                  <c:v>1.792</c:v>
                </c:pt>
                <c:pt idx="356">
                  <c:v>1.792</c:v>
                </c:pt>
                <c:pt idx="357">
                  <c:v>1.792</c:v>
                </c:pt>
                <c:pt idx="358">
                  <c:v>1.7869999999999999</c:v>
                </c:pt>
                <c:pt idx="359">
                  <c:v>1.7869999999999999</c:v>
                </c:pt>
                <c:pt idx="360">
                  <c:v>1.786</c:v>
                </c:pt>
                <c:pt idx="361">
                  <c:v>1.7869999999999999</c:v>
                </c:pt>
                <c:pt idx="362">
                  <c:v>1.786</c:v>
                </c:pt>
                <c:pt idx="363">
                  <c:v>1.786</c:v>
                </c:pt>
                <c:pt idx="364">
                  <c:v>1.786</c:v>
                </c:pt>
                <c:pt idx="365">
                  <c:v>1.6859999999999999</c:v>
                </c:pt>
                <c:pt idx="366">
                  <c:v>1.778</c:v>
                </c:pt>
                <c:pt idx="367">
                  <c:v>1.7649999999999999</c:v>
                </c:pt>
                <c:pt idx="368">
                  <c:v>1.7649999999999999</c:v>
                </c:pt>
                <c:pt idx="369">
                  <c:v>1.776</c:v>
                </c:pt>
                <c:pt idx="370">
                  <c:v>1.776</c:v>
                </c:pt>
                <c:pt idx="371">
                  <c:v>1.776</c:v>
                </c:pt>
                <c:pt idx="372">
                  <c:v>1.7549999999999999</c:v>
                </c:pt>
                <c:pt idx="373">
                  <c:v>1.7390000000000001</c:v>
                </c:pt>
                <c:pt idx="374">
                  <c:v>1.718</c:v>
                </c:pt>
                <c:pt idx="375">
                  <c:v>1.7090000000000001</c:v>
                </c:pt>
                <c:pt idx="376">
                  <c:v>1.7010000000000001</c:v>
                </c:pt>
                <c:pt idx="377">
                  <c:v>1.7010000000000001</c:v>
                </c:pt>
                <c:pt idx="378">
                  <c:v>1.7010000000000001</c:v>
                </c:pt>
                <c:pt idx="379">
                  <c:v>1.548</c:v>
                </c:pt>
                <c:pt idx="380">
                  <c:v>1.4390000000000001</c:v>
                </c:pt>
                <c:pt idx="381">
                  <c:v>1.397</c:v>
                </c:pt>
                <c:pt idx="382">
                  <c:v>1.397</c:v>
                </c:pt>
                <c:pt idx="383">
                  <c:v>1.397</c:v>
                </c:pt>
                <c:pt idx="384">
                  <c:v>1.397</c:v>
                </c:pt>
                <c:pt idx="385">
                  <c:v>1.397</c:v>
                </c:pt>
                <c:pt idx="386">
                  <c:v>1.3959999999999999</c:v>
                </c:pt>
                <c:pt idx="387">
                  <c:v>1.397</c:v>
                </c:pt>
                <c:pt idx="388">
                  <c:v>1.3879999999999999</c:v>
                </c:pt>
                <c:pt idx="389">
                  <c:v>1.379</c:v>
                </c:pt>
                <c:pt idx="390">
                  <c:v>1.375</c:v>
                </c:pt>
                <c:pt idx="391">
                  <c:v>1.375</c:v>
                </c:pt>
                <c:pt idx="392">
                  <c:v>1.375</c:v>
                </c:pt>
                <c:pt idx="393">
                  <c:v>1.375</c:v>
                </c:pt>
                <c:pt idx="394">
                  <c:v>1.375</c:v>
                </c:pt>
                <c:pt idx="395">
                  <c:v>1.375</c:v>
                </c:pt>
                <c:pt idx="396">
                  <c:v>1.379</c:v>
                </c:pt>
                <c:pt idx="397">
                  <c:v>1.3779999999999999</c:v>
                </c:pt>
                <c:pt idx="398">
                  <c:v>1.3779999999999999</c:v>
                </c:pt>
                <c:pt idx="399">
                  <c:v>1.3779999999999999</c:v>
                </c:pt>
                <c:pt idx="400">
                  <c:v>1.379</c:v>
                </c:pt>
                <c:pt idx="401">
                  <c:v>1.3779999999999999</c:v>
                </c:pt>
                <c:pt idx="402">
                  <c:v>1.3779999999999999</c:v>
                </c:pt>
                <c:pt idx="403">
                  <c:v>1.2769999999999999</c:v>
                </c:pt>
                <c:pt idx="404">
                  <c:v>1.2769999999999999</c:v>
                </c:pt>
                <c:pt idx="405">
                  <c:v>1.2769999999999999</c:v>
                </c:pt>
                <c:pt idx="406">
                  <c:v>1.2769999999999999</c:v>
                </c:pt>
                <c:pt idx="407">
                  <c:v>1.2769999999999999</c:v>
                </c:pt>
                <c:pt idx="408">
                  <c:v>1.2769999999999999</c:v>
                </c:pt>
                <c:pt idx="409">
                  <c:v>1.2769999999999999</c:v>
                </c:pt>
                <c:pt idx="410">
                  <c:v>1.3220000000000001</c:v>
                </c:pt>
                <c:pt idx="411">
                  <c:v>1.343</c:v>
                </c:pt>
                <c:pt idx="412">
                  <c:v>1.343</c:v>
                </c:pt>
                <c:pt idx="413">
                  <c:v>1.343</c:v>
                </c:pt>
                <c:pt idx="414">
                  <c:v>1.343</c:v>
                </c:pt>
                <c:pt idx="415">
                  <c:v>1.343</c:v>
                </c:pt>
                <c:pt idx="416">
                  <c:v>1.343</c:v>
                </c:pt>
                <c:pt idx="417">
                  <c:v>1.3720000000000001</c:v>
                </c:pt>
                <c:pt idx="418">
                  <c:v>1.389</c:v>
                </c:pt>
                <c:pt idx="419">
                  <c:v>1.389</c:v>
                </c:pt>
                <c:pt idx="420">
                  <c:v>1.389</c:v>
                </c:pt>
                <c:pt idx="421">
                  <c:v>1.3879999999999999</c:v>
                </c:pt>
                <c:pt idx="422">
                  <c:v>1.3680000000000001</c:v>
                </c:pt>
                <c:pt idx="423">
                  <c:v>1.35</c:v>
                </c:pt>
                <c:pt idx="424">
                  <c:v>1.3879999999999999</c:v>
                </c:pt>
                <c:pt idx="425">
                  <c:v>1.3919999999999999</c:v>
                </c:pt>
                <c:pt idx="426">
                  <c:v>1.3919999999999999</c:v>
                </c:pt>
                <c:pt idx="427">
                  <c:v>1.3919999999999999</c:v>
                </c:pt>
                <c:pt idx="428">
                  <c:v>1.393</c:v>
                </c:pt>
                <c:pt idx="429">
                  <c:v>1.383</c:v>
                </c:pt>
                <c:pt idx="430">
                  <c:v>1.383</c:v>
                </c:pt>
                <c:pt idx="431">
                  <c:v>1.417</c:v>
                </c:pt>
                <c:pt idx="432">
                  <c:v>1.4570000000000001</c:v>
                </c:pt>
                <c:pt idx="433">
                  <c:v>1.4570000000000001</c:v>
                </c:pt>
                <c:pt idx="434">
                  <c:v>1.4570000000000001</c:v>
                </c:pt>
                <c:pt idx="435">
                  <c:v>1.466</c:v>
                </c:pt>
                <c:pt idx="436">
                  <c:v>1.504</c:v>
                </c:pt>
                <c:pt idx="437">
                  <c:v>1.508</c:v>
                </c:pt>
                <c:pt idx="438">
                  <c:v>1.508</c:v>
                </c:pt>
                <c:pt idx="439">
                  <c:v>1.516</c:v>
                </c:pt>
                <c:pt idx="440">
                  <c:v>1.516</c:v>
                </c:pt>
                <c:pt idx="441">
                  <c:v>1.516</c:v>
                </c:pt>
                <c:pt idx="442">
                  <c:v>1.524</c:v>
                </c:pt>
                <c:pt idx="443">
                  <c:v>1.542</c:v>
                </c:pt>
                <c:pt idx="444">
                  <c:v>1.5669999999999999</c:v>
                </c:pt>
                <c:pt idx="445">
                  <c:v>1.5609999999999999</c:v>
                </c:pt>
                <c:pt idx="446">
                  <c:v>1.556</c:v>
                </c:pt>
                <c:pt idx="447">
                  <c:v>1.556</c:v>
                </c:pt>
                <c:pt idx="448">
                  <c:v>1.556</c:v>
                </c:pt>
                <c:pt idx="449">
                  <c:v>1.611</c:v>
                </c:pt>
                <c:pt idx="450">
                  <c:v>1.6160000000000001</c:v>
                </c:pt>
                <c:pt idx="451">
                  <c:v>1.681</c:v>
                </c:pt>
                <c:pt idx="452">
                  <c:v>1.74</c:v>
                </c:pt>
                <c:pt idx="453">
                  <c:v>1.7549999999999999</c:v>
                </c:pt>
                <c:pt idx="454">
                  <c:v>1.7549999999999999</c:v>
                </c:pt>
                <c:pt idx="455">
                  <c:v>1.7549999999999999</c:v>
                </c:pt>
                <c:pt idx="456">
                  <c:v>1.772</c:v>
                </c:pt>
                <c:pt idx="457">
                  <c:v>1.839</c:v>
                </c:pt>
                <c:pt idx="458">
                  <c:v>1.9350000000000001</c:v>
                </c:pt>
                <c:pt idx="459">
                  <c:v>1.9339999999999999</c:v>
                </c:pt>
                <c:pt idx="460">
                  <c:v>1.9339999999999999</c:v>
                </c:pt>
                <c:pt idx="461">
                  <c:v>1.9339999999999999</c:v>
                </c:pt>
                <c:pt idx="462">
                  <c:v>1.9339999999999999</c:v>
                </c:pt>
                <c:pt idx="463">
                  <c:v>1.976</c:v>
                </c:pt>
                <c:pt idx="464">
                  <c:v>1.98</c:v>
                </c:pt>
                <c:pt idx="465">
                  <c:v>1.9390000000000001</c:v>
                </c:pt>
                <c:pt idx="466">
                  <c:v>1.9510000000000001</c:v>
                </c:pt>
                <c:pt idx="467">
                  <c:v>1.9510000000000001</c:v>
                </c:pt>
                <c:pt idx="468">
                  <c:v>1.9510000000000001</c:v>
                </c:pt>
                <c:pt idx="469">
                  <c:v>1.9510000000000001</c:v>
                </c:pt>
                <c:pt idx="470">
                  <c:v>1.954</c:v>
                </c:pt>
                <c:pt idx="471">
                  <c:v>1.988</c:v>
                </c:pt>
                <c:pt idx="472">
                  <c:v>1.992</c:v>
                </c:pt>
                <c:pt idx="473">
                  <c:v>1.9419999999999999</c:v>
                </c:pt>
                <c:pt idx="474">
                  <c:v>2</c:v>
                </c:pt>
                <c:pt idx="475">
                  <c:v>2</c:v>
                </c:pt>
                <c:pt idx="476">
                  <c:v>2</c:v>
                </c:pt>
                <c:pt idx="477">
                  <c:v>2</c:v>
                </c:pt>
                <c:pt idx="478">
                  <c:v>2</c:v>
                </c:pt>
                <c:pt idx="479">
                  <c:v>2.0169999999999999</c:v>
                </c:pt>
                <c:pt idx="480">
                  <c:v>2.0169999999999999</c:v>
                </c:pt>
                <c:pt idx="481">
                  <c:v>2.0169999999999999</c:v>
                </c:pt>
                <c:pt idx="482">
                  <c:v>2.0169999999999999</c:v>
                </c:pt>
                <c:pt idx="483">
                  <c:v>2.0169999999999999</c:v>
                </c:pt>
                <c:pt idx="484">
                  <c:v>1.9670000000000001</c:v>
                </c:pt>
                <c:pt idx="485">
                  <c:v>1.9670000000000001</c:v>
                </c:pt>
                <c:pt idx="486">
                  <c:v>1.9670000000000001</c:v>
                </c:pt>
                <c:pt idx="487">
                  <c:v>2.0230000000000001</c:v>
                </c:pt>
                <c:pt idx="488">
                  <c:v>2.0230000000000001</c:v>
                </c:pt>
                <c:pt idx="489">
                  <c:v>2.0230000000000001</c:v>
                </c:pt>
                <c:pt idx="490">
                  <c:v>2.0230000000000001</c:v>
                </c:pt>
                <c:pt idx="491">
                  <c:v>2.0139999999999998</c:v>
                </c:pt>
                <c:pt idx="492">
                  <c:v>2.0139999999999998</c:v>
                </c:pt>
                <c:pt idx="493">
                  <c:v>1.998</c:v>
                </c:pt>
                <c:pt idx="494">
                  <c:v>1.998</c:v>
                </c:pt>
                <c:pt idx="495">
                  <c:v>1.998</c:v>
                </c:pt>
                <c:pt idx="496">
                  <c:v>1.998</c:v>
                </c:pt>
                <c:pt idx="497">
                  <c:v>1.998</c:v>
                </c:pt>
                <c:pt idx="498">
                  <c:v>1.9970000000000001</c:v>
                </c:pt>
                <c:pt idx="499">
                  <c:v>1.9830000000000001</c:v>
                </c:pt>
                <c:pt idx="500">
                  <c:v>1.984</c:v>
                </c:pt>
                <c:pt idx="501">
                  <c:v>1.984</c:v>
                </c:pt>
                <c:pt idx="502">
                  <c:v>1.9830000000000001</c:v>
                </c:pt>
                <c:pt idx="503">
                  <c:v>1.9830000000000001</c:v>
                </c:pt>
                <c:pt idx="504">
                  <c:v>1.9830000000000001</c:v>
                </c:pt>
                <c:pt idx="505">
                  <c:v>1.9830000000000001</c:v>
                </c:pt>
                <c:pt idx="506">
                  <c:v>1.9830000000000001</c:v>
                </c:pt>
                <c:pt idx="507">
                  <c:v>1.9830000000000001</c:v>
                </c:pt>
                <c:pt idx="508">
                  <c:v>2.0249999999999999</c:v>
                </c:pt>
                <c:pt idx="509">
                  <c:v>2.0329999999999999</c:v>
                </c:pt>
                <c:pt idx="510">
                  <c:v>2.0329999999999999</c:v>
                </c:pt>
                <c:pt idx="511">
                  <c:v>2.0329999999999999</c:v>
                </c:pt>
                <c:pt idx="512">
                  <c:v>2.0329999999999999</c:v>
                </c:pt>
                <c:pt idx="513">
                  <c:v>2.0329999999999999</c:v>
                </c:pt>
                <c:pt idx="514">
                  <c:v>2.0329999999999999</c:v>
                </c:pt>
                <c:pt idx="515">
                  <c:v>2.032</c:v>
                </c:pt>
                <c:pt idx="516">
                  <c:v>2.032</c:v>
                </c:pt>
                <c:pt idx="517">
                  <c:v>2.032</c:v>
                </c:pt>
                <c:pt idx="518">
                  <c:v>2.032</c:v>
                </c:pt>
                <c:pt idx="519">
                  <c:v>2.032</c:v>
                </c:pt>
                <c:pt idx="520">
                  <c:v>2.032</c:v>
                </c:pt>
                <c:pt idx="521">
                  <c:v>2.032</c:v>
                </c:pt>
                <c:pt idx="522">
                  <c:v>2.024</c:v>
                </c:pt>
                <c:pt idx="523">
                  <c:v>2.024</c:v>
                </c:pt>
                <c:pt idx="524">
                  <c:v>2.024</c:v>
                </c:pt>
                <c:pt idx="525">
                  <c:v>2.024</c:v>
                </c:pt>
                <c:pt idx="526">
                  <c:v>2.024</c:v>
                </c:pt>
                <c:pt idx="527">
                  <c:v>2.024</c:v>
                </c:pt>
                <c:pt idx="528">
                  <c:v>2.0230000000000001</c:v>
                </c:pt>
                <c:pt idx="529">
                  <c:v>2.024</c:v>
                </c:pt>
                <c:pt idx="530">
                  <c:v>2.0190000000000001</c:v>
                </c:pt>
                <c:pt idx="531">
                  <c:v>2.0190000000000001</c:v>
                </c:pt>
                <c:pt idx="532">
                  <c:v>2.0190000000000001</c:v>
                </c:pt>
                <c:pt idx="533">
                  <c:v>2.0190000000000001</c:v>
                </c:pt>
                <c:pt idx="534">
                  <c:v>2.02</c:v>
                </c:pt>
                <c:pt idx="535">
                  <c:v>2.0190000000000001</c:v>
                </c:pt>
                <c:pt idx="536">
                  <c:v>2.0190000000000001</c:v>
                </c:pt>
                <c:pt idx="537">
                  <c:v>2.0190000000000001</c:v>
                </c:pt>
                <c:pt idx="538">
                  <c:v>2.0190000000000001</c:v>
                </c:pt>
                <c:pt idx="539">
                  <c:v>2.0190000000000001</c:v>
                </c:pt>
                <c:pt idx="540">
                  <c:v>2.0190000000000001</c:v>
                </c:pt>
                <c:pt idx="541">
                  <c:v>2.0190000000000001</c:v>
                </c:pt>
                <c:pt idx="542">
                  <c:v>2.0270000000000001</c:v>
                </c:pt>
                <c:pt idx="543">
                  <c:v>2.0270000000000001</c:v>
                </c:pt>
                <c:pt idx="544">
                  <c:v>2.0270000000000001</c:v>
                </c:pt>
                <c:pt idx="545">
                  <c:v>2.0270000000000001</c:v>
                </c:pt>
                <c:pt idx="546">
                  <c:v>2.0270000000000001</c:v>
                </c:pt>
                <c:pt idx="547">
                  <c:v>2.0259999999999998</c:v>
                </c:pt>
                <c:pt idx="548">
                  <c:v>2.0259999999999998</c:v>
                </c:pt>
                <c:pt idx="549">
                  <c:v>2.0259999999999998</c:v>
                </c:pt>
                <c:pt idx="550">
                  <c:v>2.0259999999999998</c:v>
                </c:pt>
                <c:pt idx="551">
                  <c:v>2.0259999999999998</c:v>
                </c:pt>
                <c:pt idx="552">
                  <c:v>2.0259999999999998</c:v>
                </c:pt>
                <c:pt idx="553">
                  <c:v>2.0259999999999998</c:v>
                </c:pt>
                <c:pt idx="554">
                  <c:v>2.0259999999999998</c:v>
                </c:pt>
                <c:pt idx="555">
                  <c:v>2.0259999999999998</c:v>
                </c:pt>
                <c:pt idx="556">
                  <c:v>2.0259999999999998</c:v>
                </c:pt>
                <c:pt idx="557">
                  <c:v>2.0259999999999998</c:v>
                </c:pt>
                <c:pt idx="558">
                  <c:v>2.0249999999999999</c:v>
                </c:pt>
                <c:pt idx="559">
                  <c:v>2.0249999999999999</c:v>
                </c:pt>
                <c:pt idx="560">
                  <c:v>2.0249999999999999</c:v>
                </c:pt>
                <c:pt idx="561">
                  <c:v>2.0249999999999999</c:v>
                </c:pt>
                <c:pt idx="562">
                  <c:v>2.0249999999999999</c:v>
                </c:pt>
                <c:pt idx="563">
                  <c:v>2.0249999999999999</c:v>
                </c:pt>
                <c:pt idx="564">
                  <c:v>2.0249999999999999</c:v>
                </c:pt>
                <c:pt idx="565">
                  <c:v>2.0249999999999999</c:v>
                </c:pt>
                <c:pt idx="566">
                  <c:v>2.0249999999999999</c:v>
                </c:pt>
                <c:pt idx="567">
                  <c:v>2.0249999999999999</c:v>
                </c:pt>
                <c:pt idx="568">
                  <c:v>2.0249999999999999</c:v>
                </c:pt>
                <c:pt idx="569">
                  <c:v>2.0249999999999999</c:v>
                </c:pt>
                <c:pt idx="570">
                  <c:v>2.0289999999999999</c:v>
                </c:pt>
                <c:pt idx="571">
                  <c:v>2.0289999999999999</c:v>
                </c:pt>
                <c:pt idx="572">
                  <c:v>2.0329999999999999</c:v>
                </c:pt>
                <c:pt idx="573">
                  <c:v>2.0329999999999999</c:v>
                </c:pt>
                <c:pt idx="574">
                  <c:v>2.0329999999999999</c:v>
                </c:pt>
                <c:pt idx="575">
                  <c:v>2.0329999999999999</c:v>
                </c:pt>
                <c:pt idx="576">
                  <c:v>2.0329999999999999</c:v>
                </c:pt>
                <c:pt idx="577">
                  <c:v>2.0329999999999999</c:v>
                </c:pt>
                <c:pt idx="578">
                  <c:v>2.0369999999999999</c:v>
                </c:pt>
                <c:pt idx="579">
                  <c:v>2.036</c:v>
                </c:pt>
                <c:pt idx="580">
                  <c:v>2.036</c:v>
                </c:pt>
                <c:pt idx="581">
                  <c:v>2.036</c:v>
                </c:pt>
                <c:pt idx="582">
                  <c:v>2.0369999999999999</c:v>
                </c:pt>
                <c:pt idx="583">
                  <c:v>2.036</c:v>
                </c:pt>
                <c:pt idx="584">
                  <c:v>2.036</c:v>
                </c:pt>
                <c:pt idx="585">
                  <c:v>2.0369999999999999</c:v>
                </c:pt>
                <c:pt idx="586">
                  <c:v>2.036</c:v>
                </c:pt>
                <c:pt idx="587">
                  <c:v>2.036</c:v>
                </c:pt>
                <c:pt idx="588">
                  <c:v>2.036</c:v>
                </c:pt>
                <c:pt idx="589">
                  <c:v>2.036</c:v>
                </c:pt>
                <c:pt idx="590">
                  <c:v>2.036</c:v>
                </c:pt>
                <c:pt idx="591">
                  <c:v>2.036</c:v>
                </c:pt>
                <c:pt idx="592">
                  <c:v>2.036</c:v>
                </c:pt>
                <c:pt idx="593">
                  <c:v>2.036</c:v>
                </c:pt>
                <c:pt idx="594">
                  <c:v>2.036</c:v>
                </c:pt>
                <c:pt idx="595">
                  <c:v>2.036</c:v>
                </c:pt>
                <c:pt idx="596">
                  <c:v>2.036</c:v>
                </c:pt>
                <c:pt idx="597">
                  <c:v>2.036</c:v>
                </c:pt>
                <c:pt idx="598">
                  <c:v>2.036</c:v>
                </c:pt>
                <c:pt idx="599">
                  <c:v>2.024</c:v>
                </c:pt>
                <c:pt idx="600">
                  <c:v>2.0230000000000001</c:v>
                </c:pt>
                <c:pt idx="601">
                  <c:v>2.0230000000000001</c:v>
                </c:pt>
                <c:pt idx="602">
                  <c:v>2.0230000000000001</c:v>
                </c:pt>
                <c:pt idx="603">
                  <c:v>2.0230000000000001</c:v>
                </c:pt>
                <c:pt idx="604">
                  <c:v>2.024</c:v>
                </c:pt>
                <c:pt idx="605">
                  <c:v>2.0230000000000001</c:v>
                </c:pt>
                <c:pt idx="606">
                  <c:v>2.0230000000000001</c:v>
                </c:pt>
                <c:pt idx="607">
                  <c:v>2.0230000000000001</c:v>
                </c:pt>
                <c:pt idx="608">
                  <c:v>2.0230000000000001</c:v>
                </c:pt>
                <c:pt idx="609">
                  <c:v>2.0230000000000001</c:v>
                </c:pt>
                <c:pt idx="610">
                  <c:v>2.0230000000000001</c:v>
                </c:pt>
                <c:pt idx="611">
                  <c:v>2.0230000000000001</c:v>
                </c:pt>
                <c:pt idx="612">
                  <c:v>2.0230000000000001</c:v>
                </c:pt>
                <c:pt idx="613">
                  <c:v>2.0230000000000001</c:v>
                </c:pt>
                <c:pt idx="614">
                  <c:v>2.0230000000000001</c:v>
                </c:pt>
                <c:pt idx="615">
                  <c:v>2.0230000000000001</c:v>
                </c:pt>
                <c:pt idx="616">
                  <c:v>2.0230000000000001</c:v>
                </c:pt>
                <c:pt idx="617">
                  <c:v>2.0219999999999998</c:v>
                </c:pt>
                <c:pt idx="618">
                  <c:v>2.0230000000000001</c:v>
                </c:pt>
                <c:pt idx="619">
                  <c:v>2.0219999999999998</c:v>
                </c:pt>
                <c:pt idx="620">
                  <c:v>2.0219999999999998</c:v>
                </c:pt>
                <c:pt idx="621">
                  <c:v>2.0219999999999998</c:v>
                </c:pt>
                <c:pt idx="622">
                  <c:v>2.0219999999999998</c:v>
                </c:pt>
                <c:pt idx="623">
                  <c:v>2.0219999999999998</c:v>
                </c:pt>
                <c:pt idx="624">
                  <c:v>2.0219999999999998</c:v>
                </c:pt>
                <c:pt idx="625">
                  <c:v>2.0179999999999998</c:v>
                </c:pt>
                <c:pt idx="626">
                  <c:v>2.0169999999999999</c:v>
                </c:pt>
                <c:pt idx="627">
                  <c:v>2.0139999999999998</c:v>
                </c:pt>
                <c:pt idx="628">
                  <c:v>2.0129999999999999</c:v>
                </c:pt>
                <c:pt idx="629">
                  <c:v>2.0129999999999999</c:v>
                </c:pt>
                <c:pt idx="630">
                  <c:v>2.0129999999999999</c:v>
                </c:pt>
                <c:pt idx="631">
                  <c:v>2.0129999999999999</c:v>
                </c:pt>
                <c:pt idx="632">
                  <c:v>2.004</c:v>
                </c:pt>
                <c:pt idx="633">
                  <c:v>2.004</c:v>
                </c:pt>
                <c:pt idx="634">
                  <c:v>2.004</c:v>
                </c:pt>
                <c:pt idx="635">
                  <c:v>2.004</c:v>
                </c:pt>
                <c:pt idx="636">
                  <c:v>2.004</c:v>
                </c:pt>
                <c:pt idx="637">
                  <c:v>2.004</c:v>
                </c:pt>
                <c:pt idx="638">
                  <c:v>2.004</c:v>
                </c:pt>
                <c:pt idx="639">
                  <c:v>2.0049999999999999</c:v>
                </c:pt>
                <c:pt idx="640">
                  <c:v>2.0049999999999999</c:v>
                </c:pt>
                <c:pt idx="641">
                  <c:v>2.0059999999999998</c:v>
                </c:pt>
                <c:pt idx="642">
                  <c:v>2.0009999999999999</c:v>
                </c:pt>
                <c:pt idx="643">
                  <c:v>2.0009999999999999</c:v>
                </c:pt>
                <c:pt idx="644">
                  <c:v>2.0009999999999999</c:v>
                </c:pt>
                <c:pt idx="645">
                  <c:v>2.0009999999999999</c:v>
                </c:pt>
                <c:pt idx="646">
                  <c:v>2.0009999999999999</c:v>
                </c:pt>
                <c:pt idx="647">
                  <c:v>2.0009999999999999</c:v>
                </c:pt>
                <c:pt idx="648">
                  <c:v>2.0009999999999999</c:v>
                </c:pt>
                <c:pt idx="649">
                  <c:v>2.0009999999999999</c:v>
                </c:pt>
                <c:pt idx="650">
                  <c:v>2.0009999999999999</c:v>
                </c:pt>
                <c:pt idx="651">
                  <c:v>2.0009999999999999</c:v>
                </c:pt>
                <c:pt idx="652">
                  <c:v>2.0009999999999999</c:v>
                </c:pt>
                <c:pt idx="653">
                  <c:v>2.0009999999999999</c:v>
                </c:pt>
                <c:pt idx="654">
                  <c:v>2.0009999999999999</c:v>
                </c:pt>
                <c:pt idx="655">
                  <c:v>2</c:v>
                </c:pt>
                <c:pt idx="656">
                  <c:v>2.0009999999999999</c:v>
                </c:pt>
                <c:pt idx="657">
                  <c:v>2.0009999999999999</c:v>
                </c:pt>
                <c:pt idx="658">
                  <c:v>2.0009999999999999</c:v>
                </c:pt>
                <c:pt idx="659">
                  <c:v>2</c:v>
                </c:pt>
                <c:pt idx="660">
                  <c:v>2</c:v>
                </c:pt>
                <c:pt idx="661">
                  <c:v>2</c:v>
                </c:pt>
                <c:pt idx="662">
                  <c:v>2</c:v>
                </c:pt>
                <c:pt idx="663">
                  <c:v>2</c:v>
                </c:pt>
                <c:pt idx="664">
                  <c:v>2</c:v>
                </c:pt>
                <c:pt idx="665">
                  <c:v>2</c:v>
                </c:pt>
                <c:pt idx="666">
                  <c:v>2</c:v>
                </c:pt>
                <c:pt idx="667">
                  <c:v>2</c:v>
                </c:pt>
                <c:pt idx="668">
                  <c:v>2</c:v>
                </c:pt>
                <c:pt idx="669">
                  <c:v>2</c:v>
                </c:pt>
                <c:pt idx="670">
                  <c:v>2.004</c:v>
                </c:pt>
                <c:pt idx="671">
                  <c:v>2.004</c:v>
                </c:pt>
                <c:pt idx="672">
                  <c:v>2.004</c:v>
                </c:pt>
                <c:pt idx="673">
                  <c:v>2.004</c:v>
                </c:pt>
                <c:pt idx="674">
                  <c:v>1.9870000000000001</c:v>
                </c:pt>
                <c:pt idx="675">
                  <c:v>1.9870000000000001</c:v>
                </c:pt>
                <c:pt idx="676">
                  <c:v>1.9970000000000001</c:v>
                </c:pt>
                <c:pt idx="677">
                  <c:v>1.9970000000000001</c:v>
                </c:pt>
                <c:pt idx="678">
                  <c:v>1.9970000000000001</c:v>
                </c:pt>
                <c:pt idx="679">
                  <c:v>1.9970000000000001</c:v>
                </c:pt>
                <c:pt idx="680">
                  <c:v>1.9950000000000001</c:v>
                </c:pt>
                <c:pt idx="681">
                  <c:v>1.9950000000000001</c:v>
                </c:pt>
                <c:pt idx="682">
                  <c:v>1.9950000000000001</c:v>
                </c:pt>
                <c:pt idx="683">
                  <c:v>1.9950000000000001</c:v>
                </c:pt>
                <c:pt idx="684">
                  <c:v>1.994</c:v>
                </c:pt>
                <c:pt idx="685">
                  <c:v>1.994</c:v>
                </c:pt>
                <c:pt idx="686">
                  <c:v>1.994</c:v>
                </c:pt>
                <c:pt idx="687">
                  <c:v>1.994</c:v>
                </c:pt>
                <c:pt idx="688">
                  <c:v>1.994</c:v>
                </c:pt>
                <c:pt idx="689">
                  <c:v>1.994</c:v>
                </c:pt>
                <c:pt idx="690">
                  <c:v>1.994</c:v>
                </c:pt>
                <c:pt idx="691">
                  <c:v>1.994</c:v>
                </c:pt>
                <c:pt idx="692">
                  <c:v>1.994</c:v>
                </c:pt>
                <c:pt idx="693">
                  <c:v>1.994</c:v>
                </c:pt>
                <c:pt idx="694">
                  <c:v>1.9930000000000001</c:v>
                </c:pt>
                <c:pt idx="695">
                  <c:v>1.9970000000000001</c:v>
                </c:pt>
                <c:pt idx="696">
                  <c:v>1.9970000000000001</c:v>
                </c:pt>
                <c:pt idx="697">
                  <c:v>1.9970000000000001</c:v>
                </c:pt>
                <c:pt idx="698">
                  <c:v>1.9970000000000001</c:v>
                </c:pt>
                <c:pt idx="699">
                  <c:v>1.9970000000000001</c:v>
                </c:pt>
                <c:pt idx="700">
                  <c:v>1.9970000000000001</c:v>
                </c:pt>
                <c:pt idx="701">
                  <c:v>1.9970000000000001</c:v>
                </c:pt>
                <c:pt idx="702">
                  <c:v>1.9970000000000001</c:v>
                </c:pt>
                <c:pt idx="703">
                  <c:v>1.9790000000000001</c:v>
                </c:pt>
                <c:pt idx="704">
                  <c:v>1.982</c:v>
                </c:pt>
                <c:pt idx="705">
                  <c:v>1.986</c:v>
                </c:pt>
                <c:pt idx="706">
                  <c:v>1.986</c:v>
                </c:pt>
                <c:pt idx="707">
                  <c:v>1.986</c:v>
                </c:pt>
                <c:pt idx="708">
                  <c:v>1.986</c:v>
                </c:pt>
                <c:pt idx="709">
                  <c:v>1.9910000000000001</c:v>
                </c:pt>
                <c:pt idx="710">
                  <c:v>2.0019999999999998</c:v>
                </c:pt>
                <c:pt idx="711">
                  <c:v>2.0059999999999998</c:v>
                </c:pt>
                <c:pt idx="712">
                  <c:v>2.0190000000000001</c:v>
                </c:pt>
                <c:pt idx="713">
                  <c:v>2.0190000000000001</c:v>
                </c:pt>
                <c:pt idx="714">
                  <c:v>2.0190000000000001</c:v>
                </c:pt>
                <c:pt idx="715">
                  <c:v>2.028</c:v>
                </c:pt>
                <c:pt idx="716">
                  <c:v>2.028</c:v>
                </c:pt>
                <c:pt idx="717">
                  <c:v>2.0310000000000001</c:v>
                </c:pt>
                <c:pt idx="718">
                  <c:v>2.081</c:v>
                </c:pt>
                <c:pt idx="719">
                  <c:v>2.101</c:v>
                </c:pt>
                <c:pt idx="720">
                  <c:v>2.101</c:v>
                </c:pt>
                <c:pt idx="721">
                  <c:v>2.101</c:v>
                </c:pt>
                <c:pt idx="722">
                  <c:v>2.1309999999999998</c:v>
                </c:pt>
                <c:pt idx="723">
                  <c:v>2.1309999999999998</c:v>
                </c:pt>
                <c:pt idx="724">
                  <c:v>2.1309999999999998</c:v>
                </c:pt>
                <c:pt idx="725">
                  <c:v>2.1309999999999998</c:v>
                </c:pt>
                <c:pt idx="726">
                  <c:v>2.13</c:v>
                </c:pt>
                <c:pt idx="727">
                  <c:v>2.13</c:v>
                </c:pt>
                <c:pt idx="728">
                  <c:v>2.13</c:v>
                </c:pt>
                <c:pt idx="729">
                  <c:v>2.1349999999999998</c:v>
                </c:pt>
                <c:pt idx="730">
                  <c:v>2.1349999999999998</c:v>
                </c:pt>
                <c:pt idx="731">
                  <c:v>2.1349999999999998</c:v>
                </c:pt>
                <c:pt idx="732">
                  <c:v>2.1459999999999999</c:v>
                </c:pt>
                <c:pt idx="733">
                  <c:v>2.153</c:v>
                </c:pt>
                <c:pt idx="734">
                  <c:v>2.153</c:v>
                </c:pt>
                <c:pt idx="735">
                  <c:v>2.153</c:v>
                </c:pt>
                <c:pt idx="736">
                  <c:v>2.157</c:v>
                </c:pt>
                <c:pt idx="737">
                  <c:v>2.16</c:v>
                </c:pt>
                <c:pt idx="738">
                  <c:v>2.165</c:v>
                </c:pt>
                <c:pt idx="739">
                  <c:v>2.165</c:v>
                </c:pt>
                <c:pt idx="740">
                  <c:v>2.1619999999999999</c:v>
                </c:pt>
                <c:pt idx="741">
                  <c:v>2.1619999999999999</c:v>
                </c:pt>
                <c:pt idx="742">
                  <c:v>2.1619999999999999</c:v>
                </c:pt>
                <c:pt idx="743">
                  <c:v>2.2160000000000002</c:v>
                </c:pt>
                <c:pt idx="744">
                  <c:v>2.2040000000000002</c:v>
                </c:pt>
                <c:pt idx="745">
                  <c:v>2.2160000000000002</c:v>
                </c:pt>
                <c:pt idx="746">
                  <c:v>2.2290000000000001</c:v>
                </c:pt>
                <c:pt idx="747">
                  <c:v>2.2280000000000002</c:v>
                </c:pt>
                <c:pt idx="748">
                  <c:v>2.2280000000000002</c:v>
                </c:pt>
                <c:pt idx="749">
                  <c:v>2.2280000000000002</c:v>
                </c:pt>
                <c:pt idx="750">
                  <c:v>2.2280000000000002</c:v>
                </c:pt>
                <c:pt idx="751">
                  <c:v>2.2170000000000001</c:v>
                </c:pt>
                <c:pt idx="752">
                  <c:v>2.2170000000000001</c:v>
                </c:pt>
                <c:pt idx="753">
                  <c:v>2.1949999999999998</c:v>
                </c:pt>
                <c:pt idx="754">
                  <c:v>2.194</c:v>
                </c:pt>
                <c:pt idx="755">
                  <c:v>2.194</c:v>
                </c:pt>
                <c:pt idx="756">
                  <c:v>2.194</c:v>
                </c:pt>
                <c:pt idx="757">
                  <c:v>2.1440000000000001</c:v>
                </c:pt>
                <c:pt idx="758">
                  <c:v>2.1440000000000001</c:v>
                </c:pt>
                <c:pt idx="759">
                  <c:v>2.1440000000000001</c:v>
                </c:pt>
                <c:pt idx="760">
                  <c:v>2.1440000000000001</c:v>
                </c:pt>
                <c:pt idx="761">
                  <c:v>2.1440000000000001</c:v>
                </c:pt>
                <c:pt idx="762">
                  <c:v>2.1440000000000001</c:v>
                </c:pt>
                <c:pt idx="763">
                  <c:v>2.1440000000000001</c:v>
                </c:pt>
                <c:pt idx="764">
                  <c:v>2.194</c:v>
                </c:pt>
                <c:pt idx="765">
                  <c:v>2.2010000000000001</c:v>
                </c:pt>
                <c:pt idx="766">
                  <c:v>2.2010000000000001</c:v>
                </c:pt>
                <c:pt idx="767">
                  <c:v>2.2010000000000001</c:v>
                </c:pt>
                <c:pt idx="768">
                  <c:v>2.2050000000000001</c:v>
                </c:pt>
                <c:pt idx="769">
                  <c:v>2.2050000000000001</c:v>
                </c:pt>
                <c:pt idx="770">
                  <c:v>2.2050000000000001</c:v>
                </c:pt>
                <c:pt idx="771">
                  <c:v>2.2090000000000001</c:v>
                </c:pt>
                <c:pt idx="772">
                  <c:v>2.218</c:v>
                </c:pt>
                <c:pt idx="773">
                  <c:v>2.222</c:v>
                </c:pt>
                <c:pt idx="774">
                  <c:v>2.254</c:v>
                </c:pt>
                <c:pt idx="775">
                  <c:v>2.258</c:v>
                </c:pt>
                <c:pt idx="776">
                  <c:v>2.258</c:v>
                </c:pt>
                <c:pt idx="777">
                  <c:v>2.258</c:v>
                </c:pt>
                <c:pt idx="778">
                  <c:v>2.2629999999999999</c:v>
                </c:pt>
                <c:pt idx="779">
                  <c:v>2.2629999999999999</c:v>
                </c:pt>
                <c:pt idx="780">
                  <c:v>2.2629999999999999</c:v>
                </c:pt>
                <c:pt idx="781">
                  <c:v>2.2629999999999999</c:v>
                </c:pt>
                <c:pt idx="782">
                  <c:v>2.262</c:v>
                </c:pt>
                <c:pt idx="783">
                  <c:v>2.262</c:v>
                </c:pt>
                <c:pt idx="784">
                  <c:v>2.262</c:v>
                </c:pt>
                <c:pt idx="785">
                  <c:v>2.2629999999999999</c:v>
                </c:pt>
                <c:pt idx="786">
                  <c:v>2.2629999999999999</c:v>
                </c:pt>
                <c:pt idx="787">
                  <c:v>2.262</c:v>
                </c:pt>
                <c:pt idx="788">
                  <c:v>2.262</c:v>
                </c:pt>
                <c:pt idx="789">
                  <c:v>2.2570000000000001</c:v>
                </c:pt>
                <c:pt idx="790">
                  <c:v>2.2570000000000001</c:v>
                </c:pt>
                <c:pt idx="791">
                  <c:v>2.2570000000000001</c:v>
                </c:pt>
                <c:pt idx="792">
                  <c:v>2.2679999999999998</c:v>
                </c:pt>
                <c:pt idx="793">
                  <c:v>2.2690000000000001</c:v>
                </c:pt>
                <c:pt idx="794">
                  <c:v>2.2650000000000001</c:v>
                </c:pt>
                <c:pt idx="795">
                  <c:v>2.2570000000000001</c:v>
                </c:pt>
                <c:pt idx="796">
                  <c:v>2.2589999999999999</c:v>
                </c:pt>
                <c:pt idx="797">
                  <c:v>2.2589999999999999</c:v>
                </c:pt>
                <c:pt idx="798">
                  <c:v>2.2589999999999999</c:v>
                </c:pt>
                <c:pt idx="799">
                  <c:v>2.2589999999999999</c:v>
                </c:pt>
                <c:pt idx="800">
                  <c:v>2.258</c:v>
                </c:pt>
                <c:pt idx="801">
                  <c:v>2.2080000000000002</c:v>
                </c:pt>
                <c:pt idx="802">
                  <c:v>2.258</c:v>
                </c:pt>
                <c:pt idx="803">
                  <c:v>2.2570000000000001</c:v>
                </c:pt>
                <c:pt idx="804">
                  <c:v>2.2570000000000001</c:v>
                </c:pt>
                <c:pt idx="805">
                  <c:v>2.2570000000000001</c:v>
                </c:pt>
                <c:pt idx="806">
                  <c:v>2.2570000000000001</c:v>
                </c:pt>
                <c:pt idx="807">
                  <c:v>2.2570000000000001</c:v>
                </c:pt>
                <c:pt idx="808">
                  <c:v>2.2490000000000001</c:v>
                </c:pt>
                <c:pt idx="809">
                  <c:v>2.25</c:v>
                </c:pt>
                <c:pt idx="810">
                  <c:v>2.2490000000000001</c:v>
                </c:pt>
                <c:pt idx="811">
                  <c:v>2.2490000000000001</c:v>
                </c:pt>
                <c:pt idx="812">
                  <c:v>2.2490000000000001</c:v>
                </c:pt>
                <c:pt idx="813">
                  <c:v>2.2490000000000001</c:v>
                </c:pt>
                <c:pt idx="814">
                  <c:v>2.2490000000000001</c:v>
                </c:pt>
                <c:pt idx="815">
                  <c:v>2.2490000000000001</c:v>
                </c:pt>
                <c:pt idx="816">
                  <c:v>2.2480000000000002</c:v>
                </c:pt>
                <c:pt idx="817">
                  <c:v>2.2480000000000002</c:v>
                </c:pt>
                <c:pt idx="818">
                  <c:v>2.2480000000000002</c:v>
                </c:pt>
                <c:pt idx="819">
                  <c:v>2.2480000000000002</c:v>
                </c:pt>
                <c:pt idx="820">
                  <c:v>2.2480000000000002</c:v>
                </c:pt>
                <c:pt idx="821">
                  <c:v>2.2469999999999999</c:v>
                </c:pt>
                <c:pt idx="822">
                  <c:v>2.2469999999999999</c:v>
                </c:pt>
                <c:pt idx="823">
                  <c:v>2.2599999999999998</c:v>
                </c:pt>
                <c:pt idx="824">
                  <c:v>2.262</c:v>
                </c:pt>
                <c:pt idx="825">
                  <c:v>2.262</c:v>
                </c:pt>
                <c:pt idx="826">
                  <c:v>2.262</c:v>
                </c:pt>
                <c:pt idx="827">
                  <c:v>2.262</c:v>
                </c:pt>
                <c:pt idx="828">
                  <c:v>2.262</c:v>
                </c:pt>
                <c:pt idx="829">
                  <c:v>2.262</c:v>
                </c:pt>
                <c:pt idx="830">
                  <c:v>2.262</c:v>
                </c:pt>
                <c:pt idx="831">
                  <c:v>2.2610000000000001</c:v>
                </c:pt>
                <c:pt idx="832">
                  <c:v>2.2610000000000001</c:v>
                </c:pt>
                <c:pt idx="833">
                  <c:v>2.2610000000000001</c:v>
                </c:pt>
                <c:pt idx="834">
                  <c:v>2.2610000000000001</c:v>
                </c:pt>
                <c:pt idx="835">
                  <c:v>2.2610000000000001</c:v>
                </c:pt>
                <c:pt idx="836">
                  <c:v>2.2610000000000001</c:v>
                </c:pt>
                <c:pt idx="837">
                  <c:v>2.2610000000000001</c:v>
                </c:pt>
                <c:pt idx="838">
                  <c:v>2.2599999999999998</c:v>
                </c:pt>
                <c:pt idx="839">
                  <c:v>2.2599999999999998</c:v>
                </c:pt>
                <c:pt idx="840">
                  <c:v>2.2599999999999998</c:v>
                </c:pt>
                <c:pt idx="841">
                  <c:v>2.2599999999999998</c:v>
                </c:pt>
                <c:pt idx="842">
                  <c:v>2.2599999999999998</c:v>
                </c:pt>
                <c:pt idx="843">
                  <c:v>2.2599999999999998</c:v>
                </c:pt>
                <c:pt idx="844">
                  <c:v>2.2589999999999999</c:v>
                </c:pt>
                <c:pt idx="845">
                  <c:v>2.2589999999999999</c:v>
                </c:pt>
                <c:pt idx="846">
                  <c:v>2.2589999999999999</c:v>
                </c:pt>
                <c:pt idx="847">
                  <c:v>2.2589999999999999</c:v>
                </c:pt>
                <c:pt idx="848">
                  <c:v>2.2589999999999999</c:v>
                </c:pt>
                <c:pt idx="849">
                  <c:v>2.258</c:v>
                </c:pt>
                <c:pt idx="850">
                  <c:v>2.258</c:v>
                </c:pt>
                <c:pt idx="851">
                  <c:v>2.258</c:v>
                </c:pt>
                <c:pt idx="852">
                  <c:v>2.258</c:v>
                </c:pt>
                <c:pt idx="853">
                  <c:v>2.258</c:v>
                </c:pt>
                <c:pt idx="854">
                  <c:v>2.258</c:v>
                </c:pt>
                <c:pt idx="855">
                  <c:v>2.258</c:v>
                </c:pt>
                <c:pt idx="856">
                  <c:v>2.258</c:v>
                </c:pt>
                <c:pt idx="857">
                  <c:v>2.2669999999999999</c:v>
                </c:pt>
                <c:pt idx="858">
                  <c:v>2.2669999999999999</c:v>
                </c:pt>
                <c:pt idx="859">
                  <c:v>2.266</c:v>
                </c:pt>
                <c:pt idx="860">
                  <c:v>2.266</c:v>
                </c:pt>
                <c:pt idx="861">
                  <c:v>2.266</c:v>
                </c:pt>
                <c:pt idx="862">
                  <c:v>2.266</c:v>
                </c:pt>
                <c:pt idx="863">
                  <c:v>2.266</c:v>
                </c:pt>
                <c:pt idx="864">
                  <c:v>2.266</c:v>
                </c:pt>
                <c:pt idx="865">
                  <c:v>2.266</c:v>
                </c:pt>
                <c:pt idx="866">
                  <c:v>2.2650000000000001</c:v>
                </c:pt>
                <c:pt idx="867">
                  <c:v>2.2650000000000001</c:v>
                </c:pt>
                <c:pt idx="868">
                  <c:v>2.2650000000000001</c:v>
                </c:pt>
                <c:pt idx="869">
                  <c:v>2.266</c:v>
                </c:pt>
                <c:pt idx="870">
                  <c:v>2.266</c:v>
                </c:pt>
                <c:pt idx="871">
                  <c:v>2.2650000000000001</c:v>
                </c:pt>
                <c:pt idx="872">
                  <c:v>2.2730000000000001</c:v>
                </c:pt>
                <c:pt idx="873">
                  <c:v>2.2810000000000001</c:v>
                </c:pt>
                <c:pt idx="874">
                  <c:v>2.2810000000000001</c:v>
                </c:pt>
                <c:pt idx="875">
                  <c:v>2.2810000000000001</c:v>
                </c:pt>
                <c:pt idx="876">
                  <c:v>2.2799999999999998</c:v>
                </c:pt>
                <c:pt idx="877">
                  <c:v>2.2799999999999998</c:v>
                </c:pt>
                <c:pt idx="878">
                  <c:v>2.2799999999999998</c:v>
                </c:pt>
                <c:pt idx="879">
                  <c:v>2.2850000000000001</c:v>
                </c:pt>
                <c:pt idx="880">
                  <c:v>2.2999999999999998</c:v>
                </c:pt>
                <c:pt idx="881">
                  <c:v>2.2999999999999998</c:v>
                </c:pt>
                <c:pt idx="882">
                  <c:v>2.2999999999999998</c:v>
                </c:pt>
                <c:pt idx="883">
                  <c:v>2.3119999999999998</c:v>
                </c:pt>
                <c:pt idx="884">
                  <c:v>2.3109999999999999</c:v>
                </c:pt>
                <c:pt idx="885">
                  <c:v>2.3090000000000002</c:v>
                </c:pt>
                <c:pt idx="886">
                  <c:v>2.3090000000000002</c:v>
                </c:pt>
                <c:pt idx="887">
                  <c:v>2.3260000000000001</c:v>
                </c:pt>
                <c:pt idx="888">
                  <c:v>2.3260000000000001</c:v>
                </c:pt>
                <c:pt idx="889">
                  <c:v>2.3260000000000001</c:v>
                </c:pt>
                <c:pt idx="890">
                  <c:v>2.3220000000000001</c:v>
                </c:pt>
                <c:pt idx="891">
                  <c:v>2.3220000000000001</c:v>
                </c:pt>
                <c:pt idx="892">
                  <c:v>2.3220000000000001</c:v>
                </c:pt>
                <c:pt idx="893">
                  <c:v>2.3220000000000001</c:v>
                </c:pt>
                <c:pt idx="894">
                  <c:v>2.3210000000000002</c:v>
                </c:pt>
                <c:pt idx="895">
                  <c:v>2.3210000000000002</c:v>
                </c:pt>
                <c:pt idx="896">
                  <c:v>2.3210000000000002</c:v>
                </c:pt>
                <c:pt idx="897">
                  <c:v>2.3220000000000001</c:v>
                </c:pt>
                <c:pt idx="898">
                  <c:v>2.3210000000000002</c:v>
                </c:pt>
                <c:pt idx="899">
                  <c:v>2.35</c:v>
                </c:pt>
                <c:pt idx="900">
                  <c:v>2.35</c:v>
                </c:pt>
                <c:pt idx="901">
                  <c:v>2.3580000000000001</c:v>
                </c:pt>
                <c:pt idx="902">
                  <c:v>2.3580000000000001</c:v>
                </c:pt>
                <c:pt idx="903">
                  <c:v>2.3580000000000001</c:v>
                </c:pt>
                <c:pt idx="904">
                  <c:v>2.3570000000000002</c:v>
                </c:pt>
                <c:pt idx="905">
                  <c:v>2.3570000000000002</c:v>
                </c:pt>
                <c:pt idx="906">
                  <c:v>2.3610000000000002</c:v>
                </c:pt>
                <c:pt idx="907">
                  <c:v>2.3610000000000002</c:v>
                </c:pt>
                <c:pt idx="908">
                  <c:v>2.36</c:v>
                </c:pt>
                <c:pt idx="909">
                  <c:v>2.36</c:v>
                </c:pt>
                <c:pt idx="910">
                  <c:v>2.36</c:v>
                </c:pt>
                <c:pt idx="911">
                  <c:v>2.3769999999999998</c:v>
                </c:pt>
                <c:pt idx="912">
                  <c:v>2.3769999999999998</c:v>
                </c:pt>
                <c:pt idx="913">
                  <c:v>2.3769999999999998</c:v>
                </c:pt>
                <c:pt idx="914">
                  <c:v>2.3769999999999998</c:v>
                </c:pt>
                <c:pt idx="915">
                  <c:v>2.3759999999999999</c:v>
                </c:pt>
                <c:pt idx="916">
                  <c:v>2.3759999999999999</c:v>
                </c:pt>
                <c:pt idx="917">
                  <c:v>2.3759999999999999</c:v>
                </c:pt>
                <c:pt idx="918">
                  <c:v>2.3759999999999999</c:v>
                </c:pt>
                <c:pt idx="919">
                  <c:v>2.38</c:v>
                </c:pt>
                <c:pt idx="920">
                  <c:v>2.3759999999999999</c:v>
                </c:pt>
                <c:pt idx="921">
                  <c:v>2.3889999999999998</c:v>
                </c:pt>
                <c:pt idx="922">
                  <c:v>2.4670000000000001</c:v>
                </c:pt>
                <c:pt idx="923">
                  <c:v>2.4670000000000001</c:v>
                </c:pt>
                <c:pt idx="924">
                  <c:v>2.4670000000000001</c:v>
                </c:pt>
                <c:pt idx="925">
                  <c:v>2.3959999999999999</c:v>
                </c:pt>
                <c:pt idx="926">
                  <c:v>2.395</c:v>
                </c:pt>
                <c:pt idx="927">
                  <c:v>2.399</c:v>
                </c:pt>
                <c:pt idx="928">
                  <c:v>2.4460000000000002</c:v>
                </c:pt>
                <c:pt idx="929">
                  <c:v>2.4449999999999998</c:v>
                </c:pt>
                <c:pt idx="930">
                  <c:v>2.4449999999999998</c:v>
                </c:pt>
                <c:pt idx="931">
                  <c:v>2.4449999999999998</c:v>
                </c:pt>
                <c:pt idx="932">
                  <c:v>2.4449999999999998</c:v>
                </c:pt>
                <c:pt idx="933">
                  <c:v>2.4449999999999998</c:v>
                </c:pt>
                <c:pt idx="934">
                  <c:v>2.4449999999999998</c:v>
                </c:pt>
                <c:pt idx="935">
                  <c:v>2.4820000000000002</c:v>
                </c:pt>
                <c:pt idx="936">
                  <c:v>2.4990000000000001</c:v>
                </c:pt>
                <c:pt idx="937">
                  <c:v>2.4990000000000001</c:v>
                </c:pt>
                <c:pt idx="938">
                  <c:v>2.4990000000000001</c:v>
                </c:pt>
                <c:pt idx="939">
                  <c:v>2.4980000000000002</c:v>
                </c:pt>
                <c:pt idx="940">
                  <c:v>2.5190000000000001</c:v>
                </c:pt>
                <c:pt idx="941">
                  <c:v>2.5190000000000001</c:v>
                </c:pt>
                <c:pt idx="942">
                  <c:v>2.5190000000000001</c:v>
                </c:pt>
                <c:pt idx="943">
                  <c:v>2.5430000000000001</c:v>
                </c:pt>
                <c:pt idx="944">
                  <c:v>2.5430000000000001</c:v>
                </c:pt>
                <c:pt idx="945">
                  <c:v>2.544</c:v>
                </c:pt>
                <c:pt idx="946">
                  <c:v>2.544</c:v>
                </c:pt>
                <c:pt idx="947">
                  <c:v>2.601</c:v>
                </c:pt>
                <c:pt idx="948">
                  <c:v>2.6019999999999999</c:v>
                </c:pt>
                <c:pt idx="949">
                  <c:v>2.5939999999999999</c:v>
                </c:pt>
                <c:pt idx="950">
                  <c:v>2.597</c:v>
                </c:pt>
                <c:pt idx="951">
                  <c:v>2.6139999999999999</c:v>
                </c:pt>
                <c:pt idx="952">
                  <c:v>2.66</c:v>
                </c:pt>
                <c:pt idx="953">
                  <c:v>2.6859999999999999</c:v>
                </c:pt>
                <c:pt idx="954">
                  <c:v>2.6949999999999998</c:v>
                </c:pt>
                <c:pt idx="955">
                  <c:v>2.7</c:v>
                </c:pt>
                <c:pt idx="956">
                  <c:v>2.7069999999999999</c:v>
                </c:pt>
                <c:pt idx="957">
                  <c:v>2.7389999999999999</c:v>
                </c:pt>
                <c:pt idx="958">
                  <c:v>2.7389999999999999</c:v>
                </c:pt>
                <c:pt idx="959">
                  <c:v>2.7770000000000001</c:v>
                </c:pt>
                <c:pt idx="960">
                  <c:v>2.806</c:v>
                </c:pt>
                <c:pt idx="961">
                  <c:v>2.8109999999999999</c:v>
                </c:pt>
                <c:pt idx="962">
                  <c:v>2.819</c:v>
                </c:pt>
                <c:pt idx="963">
                  <c:v>2.831</c:v>
                </c:pt>
                <c:pt idx="964">
                  <c:v>2.831</c:v>
                </c:pt>
                <c:pt idx="965">
                  <c:v>2.831</c:v>
                </c:pt>
                <c:pt idx="966">
                  <c:v>2.831</c:v>
                </c:pt>
                <c:pt idx="967">
                  <c:v>2.8479999999999999</c:v>
                </c:pt>
                <c:pt idx="968">
                  <c:v>2.8479999999999999</c:v>
                </c:pt>
                <c:pt idx="969">
                  <c:v>2.847</c:v>
                </c:pt>
                <c:pt idx="970">
                  <c:v>2.855</c:v>
                </c:pt>
                <c:pt idx="971">
                  <c:v>2.855</c:v>
                </c:pt>
                <c:pt idx="972">
                  <c:v>2.859</c:v>
                </c:pt>
                <c:pt idx="973">
                  <c:v>2.8580000000000001</c:v>
                </c:pt>
                <c:pt idx="974">
                  <c:v>2.863</c:v>
                </c:pt>
                <c:pt idx="975">
                  <c:v>2.8580000000000001</c:v>
                </c:pt>
                <c:pt idx="976">
                  <c:v>2.8580000000000001</c:v>
                </c:pt>
                <c:pt idx="977">
                  <c:v>2.8660000000000001</c:v>
                </c:pt>
                <c:pt idx="978">
                  <c:v>2.8650000000000002</c:v>
                </c:pt>
                <c:pt idx="979">
                  <c:v>2.8780000000000001</c:v>
                </c:pt>
                <c:pt idx="980">
                  <c:v>2.8780000000000001</c:v>
                </c:pt>
                <c:pt idx="981">
                  <c:v>2.8769999999999998</c:v>
                </c:pt>
                <c:pt idx="982">
                  <c:v>2.8849999999999998</c:v>
                </c:pt>
                <c:pt idx="983">
                  <c:v>2.8839999999999999</c:v>
                </c:pt>
                <c:pt idx="984">
                  <c:v>2.8839999999999999</c:v>
                </c:pt>
                <c:pt idx="985">
                  <c:v>2.8839999999999999</c:v>
                </c:pt>
                <c:pt idx="986">
                  <c:v>2.8839999999999999</c:v>
                </c:pt>
                <c:pt idx="987">
                  <c:v>2.9089999999999998</c:v>
                </c:pt>
                <c:pt idx="988">
                  <c:v>2.9079999999999999</c:v>
                </c:pt>
                <c:pt idx="989">
                  <c:v>2.9079999999999999</c:v>
                </c:pt>
                <c:pt idx="990">
                  <c:v>2.9079999999999999</c:v>
                </c:pt>
                <c:pt idx="991">
                  <c:v>2.9079999999999999</c:v>
                </c:pt>
                <c:pt idx="992">
                  <c:v>2.9209999999999998</c:v>
                </c:pt>
                <c:pt idx="993">
                  <c:v>2.9209999999999998</c:v>
                </c:pt>
                <c:pt idx="994">
                  <c:v>2.92</c:v>
                </c:pt>
                <c:pt idx="995">
                  <c:v>2.92</c:v>
                </c:pt>
                <c:pt idx="996">
                  <c:v>2.92</c:v>
                </c:pt>
                <c:pt idx="997">
                  <c:v>2.9359999999999999</c:v>
                </c:pt>
                <c:pt idx="998">
                  <c:v>2.9409999999999998</c:v>
                </c:pt>
                <c:pt idx="999">
                  <c:v>2.956</c:v>
                </c:pt>
                <c:pt idx="1000">
                  <c:v>2.956</c:v>
                </c:pt>
                <c:pt idx="1001">
                  <c:v>2.9729999999999999</c:v>
                </c:pt>
                <c:pt idx="1002">
                  <c:v>2.9729999999999999</c:v>
                </c:pt>
                <c:pt idx="1003">
                  <c:v>2.98</c:v>
                </c:pt>
                <c:pt idx="1004">
                  <c:v>2.98</c:v>
                </c:pt>
                <c:pt idx="1005">
                  <c:v>2.98</c:v>
                </c:pt>
                <c:pt idx="1006">
                  <c:v>2.98</c:v>
                </c:pt>
                <c:pt idx="1007">
                  <c:v>2.9790000000000001</c:v>
                </c:pt>
                <c:pt idx="1008">
                  <c:v>2.9790000000000001</c:v>
                </c:pt>
                <c:pt idx="1009">
                  <c:v>2.9910000000000001</c:v>
                </c:pt>
                <c:pt idx="1010">
                  <c:v>2.99</c:v>
                </c:pt>
                <c:pt idx="1011">
                  <c:v>2.99</c:v>
                </c:pt>
                <c:pt idx="1012">
                  <c:v>2.99</c:v>
                </c:pt>
                <c:pt idx="1013">
                  <c:v>2.9940000000000002</c:v>
                </c:pt>
                <c:pt idx="1014">
                  <c:v>3.0259999999999998</c:v>
                </c:pt>
                <c:pt idx="1015">
                  <c:v>3.0249999999999999</c:v>
                </c:pt>
                <c:pt idx="1016">
                  <c:v>3.0249999999999999</c:v>
                </c:pt>
                <c:pt idx="1017">
                  <c:v>3.0289999999999999</c:v>
                </c:pt>
                <c:pt idx="1018">
                  <c:v>3.028</c:v>
                </c:pt>
                <c:pt idx="1019">
                  <c:v>3.028</c:v>
                </c:pt>
                <c:pt idx="1020">
                  <c:v>3.028</c:v>
                </c:pt>
                <c:pt idx="1021">
                  <c:v>3.028</c:v>
                </c:pt>
                <c:pt idx="1022">
                  <c:v>3.0459999999999998</c:v>
                </c:pt>
                <c:pt idx="1023">
                  <c:v>3.05</c:v>
                </c:pt>
                <c:pt idx="1024">
                  <c:v>3.05</c:v>
                </c:pt>
                <c:pt idx="1025">
                  <c:v>3.05</c:v>
                </c:pt>
                <c:pt idx="1026">
                  <c:v>3.0489999999999999</c:v>
                </c:pt>
                <c:pt idx="1027">
                  <c:v>3.0489999999999999</c:v>
                </c:pt>
                <c:pt idx="1028">
                  <c:v>3.0489999999999999</c:v>
                </c:pt>
                <c:pt idx="1029">
                  <c:v>3.0529999999999999</c:v>
                </c:pt>
                <c:pt idx="1030">
                  <c:v>3.06</c:v>
                </c:pt>
                <c:pt idx="1031">
                  <c:v>3.0640000000000001</c:v>
                </c:pt>
                <c:pt idx="1032">
                  <c:v>3.073</c:v>
                </c:pt>
                <c:pt idx="1033">
                  <c:v>3.0960000000000001</c:v>
                </c:pt>
                <c:pt idx="1034">
                  <c:v>3.1080000000000001</c:v>
                </c:pt>
                <c:pt idx="1035">
                  <c:v>3.109</c:v>
                </c:pt>
                <c:pt idx="1036">
                  <c:v>3.1080000000000001</c:v>
                </c:pt>
                <c:pt idx="1037">
                  <c:v>3.1080000000000001</c:v>
                </c:pt>
                <c:pt idx="1038">
                  <c:v>3.1070000000000002</c:v>
                </c:pt>
                <c:pt idx="1039">
                  <c:v>3.1030000000000002</c:v>
                </c:pt>
                <c:pt idx="1040">
                  <c:v>3.1110000000000002</c:v>
                </c:pt>
                <c:pt idx="1041">
                  <c:v>3.1110000000000002</c:v>
                </c:pt>
                <c:pt idx="1042">
                  <c:v>3.12</c:v>
                </c:pt>
                <c:pt idx="1043">
                  <c:v>3.1230000000000002</c:v>
                </c:pt>
                <c:pt idx="1044">
                  <c:v>3.1230000000000002</c:v>
                </c:pt>
                <c:pt idx="1045">
                  <c:v>3.1219999999999999</c:v>
                </c:pt>
                <c:pt idx="1046">
                  <c:v>3.1230000000000002</c:v>
                </c:pt>
                <c:pt idx="1047">
                  <c:v>3.1219999999999999</c:v>
                </c:pt>
                <c:pt idx="1048">
                  <c:v>3.1179999999999999</c:v>
                </c:pt>
                <c:pt idx="1049">
                  <c:v>3.1219999999999999</c:v>
                </c:pt>
                <c:pt idx="1050">
                  <c:v>3.1219999999999999</c:v>
                </c:pt>
                <c:pt idx="1051">
                  <c:v>3.121</c:v>
                </c:pt>
              </c:numCache>
            </c:numRef>
          </c:val>
          <c:smooth val="0"/>
          <c:extLst>
            <c:ext xmlns:c16="http://schemas.microsoft.com/office/drawing/2014/chart" uri="{C3380CC4-5D6E-409C-BE32-E72D297353CC}">
              <c16:uniqueId val="{00000000-5FA4-4B0A-8688-685DF5B36156}"/>
            </c:ext>
          </c:extLst>
        </c:ser>
        <c:ser>
          <c:idx val="1"/>
          <c:order val="1"/>
          <c:tx>
            <c:strRef>
              <c:f>'Trái phiếu'!$K$1</c:f>
              <c:strCache>
                <c:ptCount val="1"/>
                <c:pt idx="0">
                  <c:v>越南十年期国债2</c:v>
                </c:pt>
              </c:strCache>
            </c:strRef>
          </c:tx>
          <c:spPr>
            <a:ln w="34925" cap="rnd">
              <a:solidFill>
                <a:srgbClr val="FFC800"/>
              </a:solidFill>
              <a:round/>
            </a:ln>
            <a:effectLst>
              <a:outerShdw blurRad="57150" dist="19050" dir="5400000" algn="ctr" rotWithShape="0">
                <a:srgbClr val="000000">
                  <a:alpha val="63000"/>
                </a:srgbClr>
              </a:outerShdw>
            </a:effectLst>
          </c:spPr>
          <c:marker>
            <c:symbol val="none"/>
          </c:marker>
          <c:cat>
            <c:numRef>
              <c:f>'Trái phiếu'!$I$365:$I$1416</c:f>
              <c:numCache>
                <c:formatCode>m/d/yyyy</c:formatCode>
                <c:ptCount val="1052"/>
                <c:pt idx="0">
                  <c:v>44927</c:v>
                </c:pt>
                <c:pt idx="1">
                  <c:v>44928</c:v>
                </c:pt>
                <c:pt idx="2">
                  <c:v>44929</c:v>
                </c:pt>
                <c:pt idx="3">
                  <c:v>44930</c:v>
                </c:pt>
                <c:pt idx="4">
                  <c:v>44931</c:v>
                </c:pt>
                <c:pt idx="5">
                  <c:v>44932</c:v>
                </c:pt>
                <c:pt idx="6">
                  <c:v>44933</c:v>
                </c:pt>
                <c:pt idx="7">
                  <c:v>44934</c:v>
                </c:pt>
                <c:pt idx="8">
                  <c:v>44935</c:v>
                </c:pt>
                <c:pt idx="9">
                  <c:v>44936</c:v>
                </c:pt>
                <c:pt idx="10">
                  <c:v>44937</c:v>
                </c:pt>
                <c:pt idx="11">
                  <c:v>44938</c:v>
                </c:pt>
                <c:pt idx="12">
                  <c:v>44939</c:v>
                </c:pt>
                <c:pt idx="13">
                  <c:v>44940</c:v>
                </c:pt>
                <c:pt idx="14">
                  <c:v>44941</c:v>
                </c:pt>
                <c:pt idx="15">
                  <c:v>44942</c:v>
                </c:pt>
                <c:pt idx="16">
                  <c:v>44943</c:v>
                </c:pt>
                <c:pt idx="17">
                  <c:v>44944</c:v>
                </c:pt>
                <c:pt idx="18">
                  <c:v>44945</c:v>
                </c:pt>
                <c:pt idx="19">
                  <c:v>44946</c:v>
                </c:pt>
                <c:pt idx="20">
                  <c:v>44947</c:v>
                </c:pt>
                <c:pt idx="21">
                  <c:v>44948</c:v>
                </c:pt>
                <c:pt idx="22">
                  <c:v>44949</c:v>
                </c:pt>
                <c:pt idx="23">
                  <c:v>44950</c:v>
                </c:pt>
                <c:pt idx="24">
                  <c:v>44951</c:v>
                </c:pt>
                <c:pt idx="25">
                  <c:v>44952</c:v>
                </c:pt>
                <c:pt idx="26">
                  <c:v>44953</c:v>
                </c:pt>
                <c:pt idx="27">
                  <c:v>44954</c:v>
                </c:pt>
                <c:pt idx="28">
                  <c:v>44955</c:v>
                </c:pt>
                <c:pt idx="29">
                  <c:v>44956</c:v>
                </c:pt>
                <c:pt idx="30">
                  <c:v>44957</c:v>
                </c:pt>
                <c:pt idx="31">
                  <c:v>44958</c:v>
                </c:pt>
                <c:pt idx="32">
                  <c:v>44959</c:v>
                </c:pt>
                <c:pt idx="33">
                  <c:v>44960</c:v>
                </c:pt>
                <c:pt idx="34">
                  <c:v>44961</c:v>
                </c:pt>
                <c:pt idx="35">
                  <c:v>44962</c:v>
                </c:pt>
                <c:pt idx="36">
                  <c:v>44963</c:v>
                </c:pt>
                <c:pt idx="37">
                  <c:v>44964</c:v>
                </c:pt>
                <c:pt idx="38">
                  <c:v>44965</c:v>
                </c:pt>
                <c:pt idx="39">
                  <c:v>44966</c:v>
                </c:pt>
                <c:pt idx="40">
                  <c:v>44967</c:v>
                </c:pt>
                <c:pt idx="41">
                  <c:v>44968</c:v>
                </c:pt>
                <c:pt idx="42">
                  <c:v>44969</c:v>
                </c:pt>
                <c:pt idx="43">
                  <c:v>44970</c:v>
                </c:pt>
                <c:pt idx="44">
                  <c:v>44971</c:v>
                </c:pt>
                <c:pt idx="45">
                  <c:v>44972</c:v>
                </c:pt>
                <c:pt idx="46">
                  <c:v>44973</c:v>
                </c:pt>
                <c:pt idx="47">
                  <c:v>44974</c:v>
                </c:pt>
                <c:pt idx="48">
                  <c:v>44975</c:v>
                </c:pt>
                <c:pt idx="49">
                  <c:v>44976</c:v>
                </c:pt>
                <c:pt idx="50">
                  <c:v>44977</c:v>
                </c:pt>
                <c:pt idx="51">
                  <c:v>44978</c:v>
                </c:pt>
                <c:pt idx="52">
                  <c:v>44979</c:v>
                </c:pt>
                <c:pt idx="53">
                  <c:v>44980</c:v>
                </c:pt>
                <c:pt idx="54">
                  <c:v>44981</c:v>
                </c:pt>
                <c:pt idx="55">
                  <c:v>44982</c:v>
                </c:pt>
                <c:pt idx="56">
                  <c:v>44983</c:v>
                </c:pt>
                <c:pt idx="57">
                  <c:v>44984</c:v>
                </c:pt>
                <c:pt idx="58">
                  <c:v>44985</c:v>
                </c:pt>
                <c:pt idx="59">
                  <c:v>44986</c:v>
                </c:pt>
                <c:pt idx="60">
                  <c:v>44987</c:v>
                </c:pt>
                <c:pt idx="61">
                  <c:v>44988</c:v>
                </c:pt>
                <c:pt idx="62">
                  <c:v>44989</c:v>
                </c:pt>
                <c:pt idx="63">
                  <c:v>44990</c:v>
                </c:pt>
                <c:pt idx="64">
                  <c:v>44991</c:v>
                </c:pt>
                <c:pt idx="65">
                  <c:v>44992</c:v>
                </c:pt>
                <c:pt idx="66">
                  <c:v>44993</c:v>
                </c:pt>
                <c:pt idx="67">
                  <c:v>44994</c:v>
                </c:pt>
                <c:pt idx="68">
                  <c:v>44995</c:v>
                </c:pt>
                <c:pt idx="69">
                  <c:v>44996</c:v>
                </c:pt>
                <c:pt idx="70">
                  <c:v>44997</c:v>
                </c:pt>
                <c:pt idx="71">
                  <c:v>44998</c:v>
                </c:pt>
                <c:pt idx="72">
                  <c:v>44999</c:v>
                </c:pt>
                <c:pt idx="73">
                  <c:v>45000</c:v>
                </c:pt>
                <c:pt idx="74">
                  <c:v>45001</c:v>
                </c:pt>
                <c:pt idx="75">
                  <c:v>45002</c:v>
                </c:pt>
                <c:pt idx="76">
                  <c:v>45003</c:v>
                </c:pt>
                <c:pt idx="77">
                  <c:v>45004</c:v>
                </c:pt>
                <c:pt idx="78">
                  <c:v>45005</c:v>
                </c:pt>
                <c:pt idx="79">
                  <c:v>45006</c:v>
                </c:pt>
                <c:pt idx="80">
                  <c:v>45007</c:v>
                </c:pt>
                <c:pt idx="81">
                  <c:v>45008</c:v>
                </c:pt>
                <c:pt idx="82">
                  <c:v>45009</c:v>
                </c:pt>
                <c:pt idx="83">
                  <c:v>45010</c:v>
                </c:pt>
                <c:pt idx="84">
                  <c:v>45011</c:v>
                </c:pt>
                <c:pt idx="85">
                  <c:v>45012</c:v>
                </c:pt>
                <c:pt idx="86">
                  <c:v>45013</c:v>
                </c:pt>
                <c:pt idx="87">
                  <c:v>45014</c:v>
                </c:pt>
                <c:pt idx="88">
                  <c:v>45015</c:v>
                </c:pt>
                <c:pt idx="89">
                  <c:v>45016</c:v>
                </c:pt>
                <c:pt idx="90">
                  <c:v>45017</c:v>
                </c:pt>
                <c:pt idx="91">
                  <c:v>45018</c:v>
                </c:pt>
                <c:pt idx="92">
                  <c:v>45019</c:v>
                </c:pt>
                <c:pt idx="93">
                  <c:v>45020</c:v>
                </c:pt>
                <c:pt idx="94">
                  <c:v>45021</c:v>
                </c:pt>
                <c:pt idx="95">
                  <c:v>45022</c:v>
                </c:pt>
                <c:pt idx="96">
                  <c:v>45023</c:v>
                </c:pt>
                <c:pt idx="97">
                  <c:v>45024</c:v>
                </c:pt>
                <c:pt idx="98">
                  <c:v>45025</c:v>
                </c:pt>
                <c:pt idx="99">
                  <c:v>45026</c:v>
                </c:pt>
                <c:pt idx="100">
                  <c:v>45027</c:v>
                </c:pt>
                <c:pt idx="101">
                  <c:v>45028</c:v>
                </c:pt>
                <c:pt idx="102">
                  <c:v>45029</c:v>
                </c:pt>
                <c:pt idx="103">
                  <c:v>45030</c:v>
                </c:pt>
                <c:pt idx="104">
                  <c:v>45031</c:v>
                </c:pt>
                <c:pt idx="105">
                  <c:v>45032</c:v>
                </c:pt>
                <c:pt idx="106">
                  <c:v>45033</c:v>
                </c:pt>
                <c:pt idx="107">
                  <c:v>45034</c:v>
                </c:pt>
                <c:pt idx="108">
                  <c:v>45035</c:v>
                </c:pt>
                <c:pt idx="109">
                  <c:v>45036</c:v>
                </c:pt>
                <c:pt idx="110">
                  <c:v>45037</c:v>
                </c:pt>
                <c:pt idx="111">
                  <c:v>45038</c:v>
                </c:pt>
                <c:pt idx="112">
                  <c:v>45039</c:v>
                </c:pt>
                <c:pt idx="113">
                  <c:v>45040</c:v>
                </c:pt>
                <c:pt idx="114">
                  <c:v>45041</c:v>
                </c:pt>
                <c:pt idx="115">
                  <c:v>45042</c:v>
                </c:pt>
                <c:pt idx="116">
                  <c:v>45043</c:v>
                </c:pt>
                <c:pt idx="117">
                  <c:v>45044</c:v>
                </c:pt>
                <c:pt idx="118">
                  <c:v>45045</c:v>
                </c:pt>
                <c:pt idx="119">
                  <c:v>45046</c:v>
                </c:pt>
                <c:pt idx="120">
                  <c:v>45047</c:v>
                </c:pt>
                <c:pt idx="121">
                  <c:v>45048</c:v>
                </c:pt>
                <c:pt idx="122">
                  <c:v>45049</c:v>
                </c:pt>
                <c:pt idx="123">
                  <c:v>45050</c:v>
                </c:pt>
                <c:pt idx="124">
                  <c:v>45051</c:v>
                </c:pt>
                <c:pt idx="125">
                  <c:v>45052</c:v>
                </c:pt>
                <c:pt idx="126">
                  <c:v>45053</c:v>
                </c:pt>
                <c:pt idx="127">
                  <c:v>45054</c:v>
                </c:pt>
                <c:pt idx="128">
                  <c:v>45055</c:v>
                </c:pt>
                <c:pt idx="129">
                  <c:v>45056</c:v>
                </c:pt>
                <c:pt idx="130">
                  <c:v>45057</c:v>
                </c:pt>
                <c:pt idx="131">
                  <c:v>45058</c:v>
                </c:pt>
                <c:pt idx="132">
                  <c:v>45059</c:v>
                </c:pt>
                <c:pt idx="133">
                  <c:v>45060</c:v>
                </c:pt>
                <c:pt idx="134">
                  <c:v>45061</c:v>
                </c:pt>
                <c:pt idx="135">
                  <c:v>45062</c:v>
                </c:pt>
                <c:pt idx="136">
                  <c:v>45063</c:v>
                </c:pt>
                <c:pt idx="137">
                  <c:v>45064</c:v>
                </c:pt>
                <c:pt idx="138">
                  <c:v>45065</c:v>
                </c:pt>
                <c:pt idx="139">
                  <c:v>45066</c:v>
                </c:pt>
                <c:pt idx="140">
                  <c:v>45067</c:v>
                </c:pt>
                <c:pt idx="141">
                  <c:v>45068</c:v>
                </c:pt>
                <c:pt idx="142">
                  <c:v>45069</c:v>
                </c:pt>
                <c:pt idx="143">
                  <c:v>45070</c:v>
                </c:pt>
                <c:pt idx="144">
                  <c:v>45071</c:v>
                </c:pt>
                <c:pt idx="145">
                  <c:v>45072</c:v>
                </c:pt>
                <c:pt idx="146">
                  <c:v>45073</c:v>
                </c:pt>
                <c:pt idx="147">
                  <c:v>45074</c:v>
                </c:pt>
                <c:pt idx="148">
                  <c:v>45075</c:v>
                </c:pt>
                <c:pt idx="149">
                  <c:v>45076</c:v>
                </c:pt>
                <c:pt idx="150">
                  <c:v>45077</c:v>
                </c:pt>
                <c:pt idx="151">
                  <c:v>45078</c:v>
                </c:pt>
                <c:pt idx="152">
                  <c:v>45079</c:v>
                </c:pt>
                <c:pt idx="153">
                  <c:v>45080</c:v>
                </c:pt>
                <c:pt idx="154">
                  <c:v>45081</c:v>
                </c:pt>
                <c:pt idx="155">
                  <c:v>45082</c:v>
                </c:pt>
                <c:pt idx="156">
                  <c:v>45083</c:v>
                </c:pt>
                <c:pt idx="157">
                  <c:v>45084</c:v>
                </c:pt>
                <c:pt idx="158">
                  <c:v>45085</c:v>
                </c:pt>
                <c:pt idx="159">
                  <c:v>45086</c:v>
                </c:pt>
                <c:pt idx="160">
                  <c:v>45087</c:v>
                </c:pt>
                <c:pt idx="161">
                  <c:v>45088</c:v>
                </c:pt>
                <c:pt idx="162">
                  <c:v>45089</c:v>
                </c:pt>
                <c:pt idx="163">
                  <c:v>45090</c:v>
                </c:pt>
                <c:pt idx="164">
                  <c:v>45091</c:v>
                </c:pt>
                <c:pt idx="165">
                  <c:v>45092</c:v>
                </c:pt>
                <c:pt idx="166">
                  <c:v>45093</c:v>
                </c:pt>
                <c:pt idx="167">
                  <c:v>45094</c:v>
                </c:pt>
                <c:pt idx="168">
                  <c:v>45095</c:v>
                </c:pt>
                <c:pt idx="169">
                  <c:v>45096</c:v>
                </c:pt>
                <c:pt idx="170">
                  <c:v>45097</c:v>
                </c:pt>
                <c:pt idx="171">
                  <c:v>45098</c:v>
                </c:pt>
                <c:pt idx="172">
                  <c:v>45099</c:v>
                </c:pt>
                <c:pt idx="173">
                  <c:v>45100</c:v>
                </c:pt>
                <c:pt idx="174">
                  <c:v>45101</c:v>
                </c:pt>
                <c:pt idx="175">
                  <c:v>45102</c:v>
                </c:pt>
                <c:pt idx="176">
                  <c:v>45103</c:v>
                </c:pt>
                <c:pt idx="177">
                  <c:v>45104</c:v>
                </c:pt>
                <c:pt idx="178">
                  <c:v>45105</c:v>
                </c:pt>
                <c:pt idx="179">
                  <c:v>45106</c:v>
                </c:pt>
                <c:pt idx="180">
                  <c:v>45107</c:v>
                </c:pt>
                <c:pt idx="181">
                  <c:v>45108</c:v>
                </c:pt>
                <c:pt idx="182">
                  <c:v>45109</c:v>
                </c:pt>
                <c:pt idx="183">
                  <c:v>45110</c:v>
                </c:pt>
                <c:pt idx="184">
                  <c:v>45111</c:v>
                </c:pt>
                <c:pt idx="185">
                  <c:v>45112</c:v>
                </c:pt>
                <c:pt idx="186">
                  <c:v>45113</c:v>
                </c:pt>
                <c:pt idx="187">
                  <c:v>45114</c:v>
                </c:pt>
                <c:pt idx="188">
                  <c:v>45115</c:v>
                </c:pt>
                <c:pt idx="189">
                  <c:v>45116</c:v>
                </c:pt>
                <c:pt idx="190">
                  <c:v>45117</c:v>
                </c:pt>
                <c:pt idx="191">
                  <c:v>45118</c:v>
                </c:pt>
                <c:pt idx="192">
                  <c:v>45119</c:v>
                </c:pt>
                <c:pt idx="193">
                  <c:v>45120</c:v>
                </c:pt>
                <c:pt idx="194">
                  <c:v>45121</c:v>
                </c:pt>
                <c:pt idx="195">
                  <c:v>45122</c:v>
                </c:pt>
                <c:pt idx="196">
                  <c:v>45123</c:v>
                </c:pt>
                <c:pt idx="197">
                  <c:v>45124</c:v>
                </c:pt>
                <c:pt idx="198">
                  <c:v>45125</c:v>
                </c:pt>
                <c:pt idx="199">
                  <c:v>45126</c:v>
                </c:pt>
                <c:pt idx="200">
                  <c:v>45127</c:v>
                </c:pt>
                <c:pt idx="201">
                  <c:v>45128</c:v>
                </c:pt>
                <c:pt idx="202">
                  <c:v>45129</c:v>
                </c:pt>
                <c:pt idx="203">
                  <c:v>45130</c:v>
                </c:pt>
                <c:pt idx="204">
                  <c:v>45131</c:v>
                </c:pt>
                <c:pt idx="205">
                  <c:v>45132</c:v>
                </c:pt>
                <c:pt idx="206">
                  <c:v>45133</c:v>
                </c:pt>
                <c:pt idx="207">
                  <c:v>45134</c:v>
                </c:pt>
                <c:pt idx="208">
                  <c:v>45135</c:v>
                </c:pt>
                <c:pt idx="209">
                  <c:v>45136</c:v>
                </c:pt>
                <c:pt idx="210">
                  <c:v>45137</c:v>
                </c:pt>
                <c:pt idx="211">
                  <c:v>45138</c:v>
                </c:pt>
                <c:pt idx="212">
                  <c:v>45139</c:v>
                </c:pt>
                <c:pt idx="213">
                  <c:v>45140</c:v>
                </c:pt>
                <c:pt idx="214">
                  <c:v>45141</c:v>
                </c:pt>
                <c:pt idx="215">
                  <c:v>45142</c:v>
                </c:pt>
                <c:pt idx="216">
                  <c:v>45143</c:v>
                </c:pt>
                <c:pt idx="217">
                  <c:v>45144</c:v>
                </c:pt>
                <c:pt idx="218">
                  <c:v>45145</c:v>
                </c:pt>
                <c:pt idx="219">
                  <c:v>45146</c:v>
                </c:pt>
                <c:pt idx="220">
                  <c:v>45147</c:v>
                </c:pt>
                <c:pt idx="221">
                  <c:v>45148</c:v>
                </c:pt>
                <c:pt idx="222">
                  <c:v>45149</c:v>
                </c:pt>
                <c:pt idx="223">
                  <c:v>45150</c:v>
                </c:pt>
                <c:pt idx="224">
                  <c:v>45151</c:v>
                </c:pt>
                <c:pt idx="225">
                  <c:v>45152</c:v>
                </c:pt>
                <c:pt idx="226">
                  <c:v>45153</c:v>
                </c:pt>
                <c:pt idx="227">
                  <c:v>45154</c:v>
                </c:pt>
                <c:pt idx="228">
                  <c:v>45155</c:v>
                </c:pt>
                <c:pt idx="229">
                  <c:v>45156</c:v>
                </c:pt>
                <c:pt idx="230">
                  <c:v>45157</c:v>
                </c:pt>
                <c:pt idx="231">
                  <c:v>45158</c:v>
                </c:pt>
                <c:pt idx="232">
                  <c:v>45159</c:v>
                </c:pt>
                <c:pt idx="233">
                  <c:v>45160</c:v>
                </c:pt>
                <c:pt idx="234">
                  <c:v>45161</c:v>
                </c:pt>
                <c:pt idx="235">
                  <c:v>45162</c:v>
                </c:pt>
                <c:pt idx="236">
                  <c:v>45163</c:v>
                </c:pt>
                <c:pt idx="237">
                  <c:v>45164</c:v>
                </c:pt>
                <c:pt idx="238">
                  <c:v>45165</c:v>
                </c:pt>
                <c:pt idx="239">
                  <c:v>45166</c:v>
                </c:pt>
                <c:pt idx="240">
                  <c:v>45167</c:v>
                </c:pt>
                <c:pt idx="241">
                  <c:v>45168</c:v>
                </c:pt>
                <c:pt idx="242">
                  <c:v>45169</c:v>
                </c:pt>
                <c:pt idx="243">
                  <c:v>45170</c:v>
                </c:pt>
                <c:pt idx="244">
                  <c:v>45171</c:v>
                </c:pt>
                <c:pt idx="245">
                  <c:v>45172</c:v>
                </c:pt>
                <c:pt idx="246">
                  <c:v>45173</c:v>
                </c:pt>
                <c:pt idx="247">
                  <c:v>45174</c:v>
                </c:pt>
                <c:pt idx="248">
                  <c:v>45175</c:v>
                </c:pt>
                <c:pt idx="249">
                  <c:v>45176</c:v>
                </c:pt>
                <c:pt idx="250">
                  <c:v>45177</c:v>
                </c:pt>
                <c:pt idx="251">
                  <c:v>45178</c:v>
                </c:pt>
                <c:pt idx="252">
                  <c:v>45179</c:v>
                </c:pt>
                <c:pt idx="253">
                  <c:v>45180</c:v>
                </c:pt>
                <c:pt idx="254">
                  <c:v>45181</c:v>
                </c:pt>
                <c:pt idx="255">
                  <c:v>45182</c:v>
                </c:pt>
                <c:pt idx="256">
                  <c:v>45183</c:v>
                </c:pt>
                <c:pt idx="257">
                  <c:v>45184</c:v>
                </c:pt>
                <c:pt idx="258">
                  <c:v>45185</c:v>
                </c:pt>
                <c:pt idx="259">
                  <c:v>45186</c:v>
                </c:pt>
                <c:pt idx="260">
                  <c:v>45187</c:v>
                </c:pt>
                <c:pt idx="261">
                  <c:v>45188</c:v>
                </c:pt>
                <c:pt idx="262">
                  <c:v>45189</c:v>
                </c:pt>
                <c:pt idx="263">
                  <c:v>45190</c:v>
                </c:pt>
                <c:pt idx="264">
                  <c:v>45191</c:v>
                </c:pt>
                <c:pt idx="265">
                  <c:v>45192</c:v>
                </c:pt>
                <c:pt idx="266">
                  <c:v>45193</c:v>
                </c:pt>
                <c:pt idx="267">
                  <c:v>45194</c:v>
                </c:pt>
                <c:pt idx="268">
                  <c:v>45195</c:v>
                </c:pt>
                <c:pt idx="269">
                  <c:v>45196</c:v>
                </c:pt>
                <c:pt idx="270">
                  <c:v>45197</c:v>
                </c:pt>
                <c:pt idx="271">
                  <c:v>45198</c:v>
                </c:pt>
                <c:pt idx="272">
                  <c:v>45199</c:v>
                </c:pt>
                <c:pt idx="273">
                  <c:v>45200</c:v>
                </c:pt>
                <c:pt idx="274">
                  <c:v>45201</c:v>
                </c:pt>
                <c:pt idx="275">
                  <c:v>45202</c:v>
                </c:pt>
                <c:pt idx="276">
                  <c:v>45203</c:v>
                </c:pt>
                <c:pt idx="277">
                  <c:v>45204</c:v>
                </c:pt>
                <c:pt idx="278">
                  <c:v>45205</c:v>
                </c:pt>
                <c:pt idx="279">
                  <c:v>45206</c:v>
                </c:pt>
                <c:pt idx="280">
                  <c:v>45207</c:v>
                </c:pt>
                <c:pt idx="281">
                  <c:v>45208</c:v>
                </c:pt>
                <c:pt idx="282">
                  <c:v>45209</c:v>
                </c:pt>
                <c:pt idx="283">
                  <c:v>45210</c:v>
                </c:pt>
                <c:pt idx="284">
                  <c:v>45211</c:v>
                </c:pt>
                <c:pt idx="285">
                  <c:v>45212</c:v>
                </c:pt>
                <c:pt idx="286">
                  <c:v>45213</c:v>
                </c:pt>
                <c:pt idx="287">
                  <c:v>45214</c:v>
                </c:pt>
                <c:pt idx="288">
                  <c:v>45215</c:v>
                </c:pt>
                <c:pt idx="289">
                  <c:v>45216</c:v>
                </c:pt>
                <c:pt idx="290">
                  <c:v>45217</c:v>
                </c:pt>
                <c:pt idx="291">
                  <c:v>45218</c:v>
                </c:pt>
                <c:pt idx="292">
                  <c:v>45219</c:v>
                </c:pt>
                <c:pt idx="293">
                  <c:v>45220</c:v>
                </c:pt>
                <c:pt idx="294">
                  <c:v>45221</c:v>
                </c:pt>
                <c:pt idx="295">
                  <c:v>45222</c:v>
                </c:pt>
                <c:pt idx="296">
                  <c:v>45223</c:v>
                </c:pt>
                <c:pt idx="297">
                  <c:v>45224</c:v>
                </c:pt>
                <c:pt idx="298">
                  <c:v>45225</c:v>
                </c:pt>
                <c:pt idx="299">
                  <c:v>45226</c:v>
                </c:pt>
                <c:pt idx="300">
                  <c:v>45227</c:v>
                </c:pt>
                <c:pt idx="301">
                  <c:v>45228</c:v>
                </c:pt>
                <c:pt idx="302">
                  <c:v>45229</c:v>
                </c:pt>
                <c:pt idx="303">
                  <c:v>45230</c:v>
                </c:pt>
                <c:pt idx="304">
                  <c:v>45231</c:v>
                </c:pt>
                <c:pt idx="305">
                  <c:v>45232</c:v>
                </c:pt>
                <c:pt idx="306">
                  <c:v>45233</c:v>
                </c:pt>
                <c:pt idx="307">
                  <c:v>45234</c:v>
                </c:pt>
                <c:pt idx="308">
                  <c:v>45235</c:v>
                </c:pt>
                <c:pt idx="309">
                  <c:v>45236</c:v>
                </c:pt>
                <c:pt idx="310">
                  <c:v>45237</c:v>
                </c:pt>
                <c:pt idx="311">
                  <c:v>45238</c:v>
                </c:pt>
                <c:pt idx="312">
                  <c:v>45239</c:v>
                </c:pt>
                <c:pt idx="313">
                  <c:v>45240</c:v>
                </c:pt>
                <c:pt idx="314">
                  <c:v>45241</c:v>
                </c:pt>
                <c:pt idx="315">
                  <c:v>45242</c:v>
                </c:pt>
                <c:pt idx="316">
                  <c:v>45243</c:v>
                </c:pt>
                <c:pt idx="317">
                  <c:v>45244</c:v>
                </c:pt>
                <c:pt idx="318">
                  <c:v>45245</c:v>
                </c:pt>
                <c:pt idx="319">
                  <c:v>45246</c:v>
                </c:pt>
                <c:pt idx="320">
                  <c:v>45247</c:v>
                </c:pt>
                <c:pt idx="321">
                  <c:v>45248</c:v>
                </c:pt>
                <c:pt idx="322">
                  <c:v>45249</c:v>
                </c:pt>
                <c:pt idx="323">
                  <c:v>45250</c:v>
                </c:pt>
                <c:pt idx="324">
                  <c:v>45251</c:v>
                </c:pt>
                <c:pt idx="325">
                  <c:v>45252</c:v>
                </c:pt>
                <c:pt idx="326">
                  <c:v>45253</c:v>
                </c:pt>
                <c:pt idx="327">
                  <c:v>45254</c:v>
                </c:pt>
                <c:pt idx="328">
                  <c:v>45255</c:v>
                </c:pt>
                <c:pt idx="329">
                  <c:v>45256</c:v>
                </c:pt>
                <c:pt idx="330">
                  <c:v>45257</c:v>
                </c:pt>
                <c:pt idx="331">
                  <c:v>45258</c:v>
                </c:pt>
                <c:pt idx="332">
                  <c:v>45259</c:v>
                </c:pt>
                <c:pt idx="333">
                  <c:v>45260</c:v>
                </c:pt>
                <c:pt idx="334">
                  <c:v>45261</c:v>
                </c:pt>
                <c:pt idx="335">
                  <c:v>45262</c:v>
                </c:pt>
                <c:pt idx="336">
                  <c:v>45263</c:v>
                </c:pt>
                <c:pt idx="337">
                  <c:v>45264</c:v>
                </c:pt>
                <c:pt idx="338">
                  <c:v>45265</c:v>
                </c:pt>
                <c:pt idx="339">
                  <c:v>45266</c:v>
                </c:pt>
                <c:pt idx="340">
                  <c:v>45267</c:v>
                </c:pt>
                <c:pt idx="341">
                  <c:v>45268</c:v>
                </c:pt>
                <c:pt idx="342">
                  <c:v>45269</c:v>
                </c:pt>
                <c:pt idx="343">
                  <c:v>45270</c:v>
                </c:pt>
                <c:pt idx="344">
                  <c:v>45271</c:v>
                </c:pt>
                <c:pt idx="345">
                  <c:v>45272</c:v>
                </c:pt>
                <c:pt idx="346">
                  <c:v>45273</c:v>
                </c:pt>
                <c:pt idx="347">
                  <c:v>45274</c:v>
                </c:pt>
                <c:pt idx="348">
                  <c:v>45275</c:v>
                </c:pt>
                <c:pt idx="349">
                  <c:v>45276</c:v>
                </c:pt>
                <c:pt idx="350">
                  <c:v>45277</c:v>
                </c:pt>
                <c:pt idx="351">
                  <c:v>45278</c:v>
                </c:pt>
                <c:pt idx="352">
                  <c:v>45279</c:v>
                </c:pt>
                <c:pt idx="353">
                  <c:v>45280</c:v>
                </c:pt>
                <c:pt idx="354">
                  <c:v>45281</c:v>
                </c:pt>
                <c:pt idx="355">
                  <c:v>45282</c:v>
                </c:pt>
                <c:pt idx="356">
                  <c:v>45283</c:v>
                </c:pt>
                <c:pt idx="357">
                  <c:v>45284</c:v>
                </c:pt>
                <c:pt idx="358">
                  <c:v>45285</c:v>
                </c:pt>
                <c:pt idx="359">
                  <c:v>45286</c:v>
                </c:pt>
                <c:pt idx="360">
                  <c:v>45287</c:v>
                </c:pt>
                <c:pt idx="361">
                  <c:v>45288</c:v>
                </c:pt>
                <c:pt idx="362">
                  <c:v>45289</c:v>
                </c:pt>
                <c:pt idx="363">
                  <c:v>45290</c:v>
                </c:pt>
                <c:pt idx="364">
                  <c:v>45291</c:v>
                </c:pt>
                <c:pt idx="365">
                  <c:v>45292</c:v>
                </c:pt>
                <c:pt idx="366">
                  <c:v>45293</c:v>
                </c:pt>
                <c:pt idx="367">
                  <c:v>45294</c:v>
                </c:pt>
                <c:pt idx="368">
                  <c:v>45295</c:v>
                </c:pt>
                <c:pt idx="369">
                  <c:v>45296</c:v>
                </c:pt>
                <c:pt idx="370">
                  <c:v>45297</c:v>
                </c:pt>
                <c:pt idx="371">
                  <c:v>45298</c:v>
                </c:pt>
                <c:pt idx="372">
                  <c:v>45299</c:v>
                </c:pt>
                <c:pt idx="373">
                  <c:v>45300</c:v>
                </c:pt>
                <c:pt idx="374">
                  <c:v>45301</c:v>
                </c:pt>
                <c:pt idx="375">
                  <c:v>45302</c:v>
                </c:pt>
                <c:pt idx="376">
                  <c:v>45303</c:v>
                </c:pt>
                <c:pt idx="377">
                  <c:v>45304</c:v>
                </c:pt>
                <c:pt idx="378">
                  <c:v>45305</c:v>
                </c:pt>
                <c:pt idx="379">
                  <c:v>45306</c:v>
                </c:pt>
                <c:pt idx="380">
                  <c:v>45307</c:v>
                </c:pt>
                <c:pt idx="381">
                  <c:v>45308</c:v>
                </c:pt>
                <c:pt idx="382">
                  <c:v>45309</c:v>
                </c:pt>
                <c:pt idx="383">
                  <c:v>45310</c:v>
                </c:pt>
                <c:pt idx="384">
                  <c:v>45311</c:v>
                </c:pt>
                <c:pt idx="385">
                  <c:v>45312</c:v>
                </c:pt>
                <c:pt idx="386">
                  <c:v>45313</c:v>
                </c:pt>
                <c:pt idx="387">
                  <c:v>45314</c:v>
                </c:pt>
                <c:pt idx="388">
                  <c:v>45315</c:v>
                </c:pt>
                <c:pt idx="389">
                  <c:v>45316</c:v>
                </c:pt>
                <c:pt idx="390">
                  <c:v>45317</c:v>
                </c:pt>
                <c:pt idx="391">
                  <c:v>45318</c:v>
                </c:pt>
                <c:pt idx="392">
                  <c:v>45319</c:v>
                </c:pt>
                <c:pt idx="393">
                  <c:v>45320</c:v>
                </c:pt>
                <c:pt idx="394">
                  <c:v>45321</c:v>
                </c:pt>
                <c:pt idx="395">
                  <c:v>45322</c:v>
                </c:pt>
                <c:pt idx="396">
                  <c:v>45323</c:v>
                </c:pt>
                <c:pt idx="397">
                  <c:v>45324</c:v>
                </c:pt>
                <c:pt idx="398">
                  <c:v>45325</c:v>
                </c:pt>
                <c:pt idx="399">
                  <c:v>45326</c:v>
                </c:pt>
                <c:pt idx="400">
                  <c:v>45327</c:v>
                </c:pt>
                <c:pt idx="401">
                  <c:v>45328</c:v>
                </c:pt>
                <c:pt idx="402">
                  <c:v>45329</c:v>
                </c:pt>
                <c:pt idx="403">
                  <c:v>45330</c:v>
                </c:pt>
                <c:pt idx="404">
                  <c:v>45331</c:v>
                </c:pt>
                <c:pt idx="405">
                  <c:v>45332</c:v>
                </c:pt>
                <c:pt idx="406">
                  <c:v>45333</c:v>
                </c:pt>
                <c:pt idx="407">
                  <c:v>45334</c:v>
                </c:pt>
                <c:pt idx="408">
                  <c:v>45335</c:v>
                </c:pt>
                <c:pt idx="409">
                  <c:v>45336</c:v>
                </c:pt>
                <c:pt idx="410">
                  <c:v>45337</c:v>
                </c:pt>
                <c:pt idx="411">
                  <c:v>45338</c:v>
                </c:pt>
                <c:pt idx="412">
                  <c:v>45339</c:v>
                </c:pt>
                <c:pt idx="413">
                  <c:v>45340</c:v>
                </c:pt>
                <c:pt idx="414">
                  <c:v>45341</c:v>
                </c:pt>
                <c:pt idx="415">
                  <c:v>45342</c:v>
                </c:pt>
                <c:pt idx="416">
                  <c:v>45343</c:v>
                </c:pt>
                <c:pt idx="417">
                  <c:v>45344</c:v>
                </c:pt>
                <c:pt idx="418">
                  <c:v>45345</c:v>
                </c:pt>
                <c:pt idx="419">
                  <c:v>45346</c:v>
                </c:pt>
                <c:pt idx="420">
                  <c:v>45347</c:v>
                </c:pt>
                <c:pt idx="421">
                  <c:v>45348</c:v>
                </c:pt>
                <c:pt idx="422">
                  <c:v>45349</c:v>
                </c:pt>
                <c:pt idx="423">
                  <c:v>45350</c:v>
                </c:pt>
                <c:pt idx="424">
                  <c:v>45351</c:v>
                </c:pt>
                <c:pt idx="425">
                  <c:v>45352</c:v>
                </c:pt>
                <c:pt idx="426">
                  <c:v>45353</c:v>
                </c:pt>
                <c:pt idx="427">
                  <c:v>45354</c:v>
                </c:pt>
                <c:pt idx="428">
                  <c:v>45355</c:v>
                </c:pt>
                <c:pt idx="429">
                  <c:v>45356</c:v>
                </c:pt>
                <c:pt idx="430">
                  <c:v>45357</c:v>
                </c:pt>
                <c:pt idx="431">
                  <c:v>45358</c:v>
                </c:pt>
                <c:pt idx="432">
                  <c:v>45359</c:v>
                </c:pt>
                <c:pt idx="433">
                  <c:v>45360</c:v>
                </c:pt>
                <c:pt idx="434">
                  <c:v>45361</c:v>
                </c:pt>
                <c:pt idx="435">
                  <c:v>45362</c:v>
                </c:pt>
                <c:pt idx="436">
                  <c:v>45363</c:v>
                </c:pt>
                <c:pt idx="437">
                  <c:v>45364</c:v>
                </c:pt>
                <c:pt idx="438">
                  <c:v>45365</c:v>
                </c:pt>
                <c:pt idx="439">
                  <c:v>45366</c:v>
                </c:pt>
                <c:pt idx="440">
                  <c:v>45367</c:v>
                </c:pt>
                <c:pt idx="441">
                  <c:v>45368</c:v>
                </c:pt>
                <c:pt idx="442">
                  <c:v>45369</c:v>
                </c:pt>
                <c:pt idx="443">
                  <c:v>45370</c:v>
                </c:pt>
                <c:pt idx="444">
                  <c:v>45371</c:v>
                </c:pt>
                <c:pt idx="445">
                  <c:v>45372</c:v>
                </c:pt>
                <c:pt idx="446">
                  <c:v>45373</c:v>
                </c:pt>
                <c:pt idx="447">
                  <c:v>45374</c:v>
                </c:pt>
                <c:pt idx="448">
                  <c:v>45375</c:v>
                </c:pt>
                <c:pt idx="449">
                  <c:v>45376</c:v>
                </c:pt>
                <c:pt idx="450">
                  <c:v>45377</c:v>
                </c:pt>
                <c:pt idx="451">
                  <c:v>45378</c:v>
                </c:pt>
                <c:pt idx="452">
                  <c:v>45379</c:v>
                </c:pt>
                <c:pt idx="453">
                  <c:v>45380</c:v>
                </c:pt>
                <c:pt idx="454">
                  <c:v>45381</c:v>
                </c:pt>
                <c:pt idx="455">
                  <c:v>45382</c:v>
                </c:pt>
                <c:pt idx="456">
                  <c:v>45383</c:v>
                </c:pt>
                <c:pt idx="457">
                  <c:v>45384</c:v>
                </c:pt>
                <c:pt idx="458">
                  <c:v>45385</c:v>
                </c:pt>
                <c:pt idx="459">
                  <c:v>45386</c:v>
                </c:pt>
                <c:pt idx="460">
                  <c:v>45387</c:v>
                </c:pt>
                <c:pt idx="461">
                  <c:v>45388</c:v>
                </c:pt>
                <c:pt idx="462">
                  <c:v>45389</c:v>
                </c:pt>
                <c:pt idx="463">
                  <c:v>45390</c:v>
                </c:pt>
                <c:pt idx="464">
                  <c:v>45391</c:v>
                </c:pt>
                <c:pt idx="465">
                  <c:v>45392</c:v>
                </c:pt>
                <c:pt idx="466">
                  <c:v>45393</c:v>
                </c:pt>
                <c:pt idx="467">
                  <c:v>45394</c:v>
                </c:pt>
                <c:pt idx="468">
                  <c:v>45395</c:v>
                </c:pt>
                <c:pt idx="469">
                  <c:v>45396</c:v>
                </c:pt>
                <c:pt idx="470">
                  <c:v>45397</c:v>
                </c:pt>
                <c:pt idx="471">
                  <c:v>45398</c:v>
                </c:pt>
                <c:pt idx="472">
                  <c:v>45399</c:v>
                </c:pt>
                <c:pt idx="473">
                  <c:v>45400</c:v>
                </c:pt>
                <c:pt idx="474">
                  <c:v>45401</c:v>
                </c:pt>
                <c:pt idx="475">
                  <c:v>45402</c:v>
                </c:pt>
                <c:pt idx="476">
                  <c:v>45403</c:v>
                </c:pt>
                <c:pt idx="477">
                  <c:v>45404</c:v>
                </c:pt>
                <c:pt idx="478">
                  <c:v>45405</c:v>
                </c:pt>
                <c:pt idx="479">
                  <c:v>45406</c:v>
                </c:pt>
                <c:pt idx="480">
                  <c:v>45407</c:v>
                </c:pt>
                <c:pt idx="481">
                  <c:v>45408</c:v>
                </c:pt>
                <c:pt idx="482">
                  <c:v>45409</c:v>
                </c:pt>
                <c:pt idx="483">
                  <c:v>45410</c:v>
                </c:pt>
                <c:pt idx="484">
                  <c:v>45411</c:v>
                </c:pt>
                <c:pt idx="485">
                  <c:v>45412</c:v>
                </c:pt>
                <c:pt idx="486">
                  <c:v>45413</c:v>
                </c:pt>
                <c:pt idx="487">
                  <c:v>45414</c:v>
                </c:pt>
                <c:pt idx="488">
                  <c:v>45415</c:v>
                </c:pt>
                <c:pt idx="489">
                  <c:v>45416</c:v>
                </c:pt>
                <c:pt idx="490">
                  <c:v>45417</c:v>
                </c:pt>
                <c:pt idx="491">
                  <c:v>45418</c:v>
                </c:pt>
                <c:pt idx="492">
                  <c:v>45419</c:v>
                </c:pt>
                <c:pt idx="493">
                  <c:v>45420</c:v>
                </c:pt>
                <c:pt idx="494">
                  <c:v>45421</c:v>
                </c:pt>
                <c:pt idx="495">
                  <c:v>45422</c:v>
                </c:pt>
                <c:pt idx="496">
                  <c:v>45423</c:v>
                </c:pt>
                <c:pt idx="497">
                  <c:v>45424</c:v>
                </c:pt>
                <c:pt idx="498">
                  <c:v>45425</c:v>
                </c:pt>
                <c:pt idx="499">
                  <c:v>45426</c:v>
                </c:pt>
                <c:pt idx="500">
                  <c:v>45427</c:v>
                </c:pt>
                <c:pt idx="501">
                  <c:v>45428</c:v>
                </c:pt>
                <c:pt idx="502">
                  <c:v>45429</c:v>
                </c:pt>
                <c:pt idx="503">
                  <c:v>45430</c:v>
                </c:pt>
                <c:pt idx="504">
                  <c:v>45431</c:v>
                </c:pt>
                <c:pt idx="505">
                  <c:v>45432</c:v>
                </c:pt>
                <c:pt idx="506">
                  <c:v>45433</c:v>
                </c:pt>
                <c:pt idx="507">
                  <c:v>45434</c:v>
                </c:pt>
                <c:pt idx="508">
                  <c:v>45435</c:v>
                </c:pt>
                <c:pt idx="509">
                  <c:v>45436</c:v>
                </c:pt>
                <c:pt idx="510">
                  <c:v>45437</c:v>
                </c:pt>
                <c:pt idx="511">
                  <c:v>45438</c:v>
                </c:pt>
                <c:pt idx="512">
                  <c:v>45439</c:v>
                </c:pt>
                <c:pt idx="513">
                  <c:v>45440</c:v>
                </c:pt>
                <c:pt idx="514">
                  <c:v>45441</c:v>
                </c:pt>
                <c:pt idx="515">
                  <c:v>45442</c:v>
                </c:pt>
                <c:pt idx="516">
                  <c:v>45443</c:v>
                </c:pt>
                <c:pt idx="517">
                  <c:v>45444</c:v>
                </c:pt>
                <c:pt idx="518">
                  <c:v>45445</c:v>
                </c:pt>
                <c:pt idx="519">
                  <c:v>45446</c:v>
                </c:pt>
                <c:pt idx="520">
                  <c:v>45447</c:v>
                </c:pt>
                <c:pt idx="521">
                  <c:v>45448</c:v>
                </c:pt>
                <c:pt idx="522">
                  <c:v>45449</c:v>
                </c:pt>
                <c:pt idx="523">
                  <c:v>45450</c:v>
                </c:pt>
                <c:pt idx="524">
                  <c:v>45451</c:v>
                </c:pt>
                <c:pt idx="525">
                  <c:v>45452</c:v>
                </c:pt>
                <c:pt idx="526">
                  <c:v>45453</c:v>
                </c:pt>
                <c:pt idx="527">
                  <c:v>45454</c:v>
                </c:pt>
                <c:pt idx="528">
                  <c:v>45455</c:v>
                </c:pt>
                <c:pt idx="529">
                  <c:v>45456</c:v>
                </c:pt>
                <c:pt idx="530">
                  <c:v>45457</c:v>
                </c:pt>
                <c:pt idx="531">
                  <c:v>45458</c:v>
                </c:pt>
                <c:pt idx="532">
                  <c:v>45459</c:v>
                </c:pt>
                <c:pt idx="533">
                  <c:v>45460</c:v>
                </c:pt>
                <c:pt idx="534">
                  <c:v>45461</c:v>
                </c:pt>
                <c:pt idx="535">
                  <c:v>45462</c:v>
                </c:pt>
                <c:pt idx="536">
                  <c:v>45463</c:v>
                </c:pt>
                <c:pt idx="537">
                  <c:v>45464</c:v>
                </c:pt>
                <c:pt idx="538">
                  <c:v>45465</c:v>
                </c:pt>
                <c:pt idx="539">
                  <c:v>45466</c:v>
                </c:pt>
                <c:pt idx="540">
                  <c:v>45467</c:v>
                </c:pt>
                <c:pt idx="541">
                  <c:v>45468</c:v>
                </c:pt>
                <c:pt idx="542">
                  <c:v>45469</c:v>
                </c:pt>
                <c:pt idx="543">
                  <c:v>45470</c:v>
                </c:pt>
                <c:pt idx="544">
                  <c:v>45471</c:v>
                </c:pt>
                <c:pt idx="545">
                  <c:v>45472</c:v>
                </c:pt>
                <c:pt idx="546">
                  <c:v>45473</c:v>
                </c:pt>
                <c:pt idx="547">
                  <c:v>45474</c:v>
                </c:pt>
                <c:pt idx="548">
                  <c:v>45475</c:v>
                </c:pt>
                <c:pt idx="549">
                  <c:v>45476</c:v>
                </c:pt>
                <c:pt idx="550">
                  <c:v>45477</c:v>
                </c:pt>
                <c:pt idx="551">
                  <c:v>45478</c:v>
                </c:pt>
                <c:pt idx="552">
                  <c:v>45479</c:v>
                </c:pt>
                <c:pt idx="553">
                  <c:v>45480</c:v>
                </c:pt>
                <c:pt idx="554">
                  <c:v>45481</c:v>
                </c:pt>
                <c:pt idx="555">
                  <c:v>45482</c:v>
                </c:pt>
                <c:pt idx="556">
                  <c:v>45483</c:v>
                </c:pt>
                <c:pt idx="557">
                  <c:v>45484</c:v>
                </c:pt>
                <c:pt idx="558">
                  <c:v>45485</c:v>
                </c:pt>
                <c:pt idx="559">
                  <c:v>45486</c:v>
                </c:pt>
                <c:pt idx="560">
                  <c:v>45487</c:v>
                </c:pt>
                <c:pt idx="561">
                  <c:v>45488</c:v>
                </c:pt>
                <c:pt idx="562">
                  <c:v>45489</c:v>
                </c:pt>
                <c:pt idx="563">
                  <c:v>45490</c:v>
                </c:pt>
                <c:pt idx="564">
                  <c:v>45491</c:v>
                </c:pt>
                <c:pt idx="565">
                  <c:v>45492</c:v>
                </c:pt>
                <c:pt idx="566">
                  <c:v>45493</c:v>
                </c:pt>
                <c:pt idx="567">
                  <c:v>45494</c:v>
                </c:pt>
                <c:pt idx="568">
                  <c:v>45495</c:v>
                </c:pt>
                <c:pt idx="569">
                  <c:v>45496</c:v>
                </c:pt>
                <c:pt idx="570">
                  <c:v>45497</c:v>
                </c:pt>
                <c:pt idx="571">
                  <c:v>45498</c:v>
                </c:pt>
                <c:pt idx="572">
                  <c:v>45499</c:v>
                </c:pt>
                <c:pt idx="573">
                  <c:v>45500</c:v>
                </c:pt>
                <c:pt idx="574">
                  <c:v>45501</c:v>
                </c:pt>
                <c:pt idx="575">
                  <c:v>45502</c:v>
                </c:pt>
                <c:pt idx="576">
                  <c:v>45503</c:v>
                </c:pt>
                <c:pt idx="577">
                  <c:v>45504</c:v>
                </c:pt>
                <c:pt idx="578">
                  <c:v>45505</c:v>
                </c:pt>
                <c:pt idx="579">
                  <c:v>45506</c:v>
                </c:pt>
                <c:pt idx="580">
                  <c:v>45507</c:v>
                </c:pt>
                <c:pt idx="581">
                  <c:v>45508</c:v>
                </c:pt>
                <c:pt idx="582">
                  <c:v>45509</c:v>
                </c:pt>
                <c:pt idx="583">
                  <c:v>45510</c:v>
                </c:pt>
                <c:pt idx="584">
                  <c:v>45511</c:v>
                </c:pt>
                <c:pt idx="585">
                  <c:v>45512</c:v>
                </c:pt>
                <c:pt idx="586">
                  <c:v>45513</c:v>
                </c:pt>
                <c:pt idx="587">
                  <c:v>45514</c:v>
                </c:pt>
                <c:pt idx="588">
                  <c:v>45515</c:v>
                </c:pt>
                <c:pt idx="589">
                  <c:v>45516</c:v>
                </c:pt>
                <c:pt idx="590">
                  <c:v>45517</c:v>
                </c:pt>
                <c:pt idx="591">
                  <c:v>45518</c:v>
                </c:pt>
                <c:pt idx="592">
                  <c:v>45519</c:v>
                </c:pt>
                <c:pt idx="593">
                  <c:v>45520</c:v>
                </c:pt>
                <c:pt idx="594">
                  <c:v>45521</c:v>
                </c:pt>
                <c:pt idx="595">
                  <c:v>45522</c:v>
                </c:pt>
                <c:pt idx="596">
                  <c:v>45523</c:v>
                </c:pt>
                <c:pt idx="597">
                  <c:v>45524</c:v>
                </c:pt>
                <c:pt idx="598">
                  <c:v>45525</c:v>
                </c:pt>
                <c:pt idx="599">
                  <c:v>45526</c:v>
                </c:pt>
                <c:pt idx="600">
                  <c:v>45527</c:v>
                </c:pt>
                <c:pt idx="601">
                  <c:v>45528</c:v>
                </c:pt>
                <c:pt idx="602">
                  <c:v>45529</c:v>
                </c:pt>
                <c:pt idx="603">
                  <c:v>45530</c:v>
                </c:pt>
                <c:pt idx="604">
                  <c:v>45531</c:v>
                </c:pt>
                <c:pt idx="605">
                  <c:v>45532</c:v>
                </c:pt>
                <c:pt idx="606">
                  <c:v>45533</c:v>
                </c:pt>
                <c:pt idx="607">
                  <c:v>45534</c:v>
                </c:pt>
                <c:pt idx="608">
                  <c:v>45535</c:v>
                </c:pt>
                <c:pt idx="609">
                  <c:v>45536</c:v>
                </c:pt>
                <c:pt idx="610">
                  <c:v>45537</c:v>
                </c:pt>
                <c:pt idx="611">
                  <c:v>45538</c:v>
                </c:pt>
                <c:pt idx="612">
                  <c:v>45539</c:v>
                </c:pt>
                <c:pt idx="613">
                  <c:v>45540</c:v>
                </c:pt>
                <c:pt idx="614">
                  <c:v>45541</c:v>
                </c:pt>
                <c:pt idx="615">
                  <c:v>45542</c:v>
                </c:pt>
                <c:pt idx="616">
                  <c:v>45543</c:v>
                </c:pt>
                <c:pt idx="617">
                  <c:v>45544</c:v>
                </c:pt>
                <c:pt idx="618">
                  <c:v>45545</c:v>
                </c:pt>
                <c:pt idx="619">
                  <c:v>45546</c:v>
                </c:pt>
                <c:pt idx="620">
                  <c:v>45547</c:v>
                </c:pt>
                <c:pt idx="621">
                  <c:v>45548</c:v>
                </c:pt>
                <c:pt idx="622">
                  <c:v>45549</c:v>
                </c:pt>
                <c:pt idx="623">
                  <c:v>45550</c:v>
                </c:pt>
                <c:pt idx="624">
                  <c:v>45551</c:v>
                </c:pt>
                <c:pt idx="625">
                  <c:v>45552</c:v>
                </c:pt>
                <c:pt idx="626">
                  <c:v>45553</c:v>
                </c:pt>
                <c:pt idx="627">
                  <c:v>45554</c:v>
                </c:pt>
                <c:pt idx="628">
                  <c:v>45555</c:v>
                </c:pt>
                <c:pt idx="629">
                  <c:v>45556</c:v>
                </c:pt>
                <c:pt idx="630">
                  <c:v>45557</c:v>
                </c:pt>
                <c:pt idx="631">
                  <c:v>45558</c:v>
                </c:pt>
                <c:pt idx="632">
                  <c:v>45559</c:v>
                </c:pt>
                <c:pt idx="633">
                  <c:v>45560</c:v>
                </c:pt>
                <c:pt idx="634">
                  <c:v>45561</c:v>
                </c:pt>
                <c:pt idx="635">
                  <c:v>45562</c:v>
                </c:pt>
                <c:pt idx="636">
                  <c:v>45563</c:v>
                </c:pt>
                <c:pt idx="637">
                  <c:v>45564</c:v>
                </c:pt>
                <c:pt idx="638">
                  <c:v>45565</c:v>
                </c:pt>
                <c:pt idx="639">
                  <c:v>45566</c:v>
                </c:pt>
                <c:pt idx="640">
                  <c:v>45567</c:v>
                </c:pt>
                <c:pt idx="641">
                  <c:v>45568</c:v>
                </c:pt>
                <c:pt idx="642">
                  <c:v>45569</c:v>
                </c:pt>
                <c:pt idx="643">
                  <c:v>45570</c:v>
                </c:pt>
                <c:pt idx="644">
                  <c:v>45571</c:v>
                </c:pt>
                <c:pt idx="645">
                  <c:v>45572</c:v>
                </c:pt>
                <c:pt idx="646">
                  <c:v>45573</c:v>
                </c:pt>
                <c:pt idx="647">
                  <c:v>45574</c:v>
                </c:pt>
                <c:pt idx="648">
                  <c:v>45575</c:v>
                </c:pt>
                <c:pt idx="649">
                  <c:v>45576</c:v>
                </c:pt>
                <c:pt idx="650">
                  <c:v>45577</c:v>
                </c:pt>
                <c:pt idx="651">
                  <c:v>45578</c:v>
                </c:pt>
                <c:pt idx="652">
                  <c:v>45579</c:v>
                </c:pt>
                <c:pt idx="653">
                  <c:v>45580</c:v>
                </c:pt>
                <c:pt idx="654">
                  <c:v>45581</c:v>
                </c:pt>
                <c:pt idx="655">
                  <c:v>45582</c:v>
                </c:pt>
                <c:pt idx="656">
                  <c:v>45583</c:v>
                </c:pt>
                <c:pt idx="657">
                  <c:v>45584</c:v>
                </c:pt>
                <c:pt idx="658">
                  <c:v>45585</c:v>
                </c:pt>
                <c:pt idx="659">
                  <c:v>45586</c:v>
                </c:pt>
                <c:pt idx="660">
                  <c:v>45587</c:v>
                </c:pt>
                <c:pt idx="661">
                  <c:v>45588</c:v>
                </c:pt>
                <c:pt idx="662">
                  <c:v>45589</c:v>
                </c:pt>
                <c:pt idx="663">
                  <c:v>45590</c:v>
                </c:pt>
                <c:pt idx="664">
                  <c:v>45591</c:v>
                </c:pt>
                <c:pt idx="665">
                  <c:v>45592</c:v>
                </c:pt>
                <c:pt idx="666">
                  <c:v>45593</c:v>
                </c:pt>
                <c:pt idx="667">
                  <c:v>45594</c:v>
                </c:pt>
                <c:pt idx="668">
                  <c:v>45595</c:v>
                </c:pt>
                <c:pt idx="669">
                  <c:v>45596</c:v>
                </c:pt>
                <c:pt idx="670">
                  <c:v>45597</c:v>
                </c:pt>
                <c:pt idx="671">
                  <c:v>45598</c:v>
                </c:pt>
                <c:pt idx="672">
                  <c:v>45599</c:v>
                </c:pt>
                <c:pt idx="673">
                  <c:v>45600</c:v>
                </c:pt>
                <c:pt idx="674">
                  <c:v>45601</c:v>
                </c:pt>
                <c:pt idx="675">
                  <c:v>45602</c:v>
                </c:pt>
                <c:pt idx="676">
                  <c:v>45603</c:v>
                </c:pt>
                <c:pt idx="677">
                  <c:v>45604</c:v>
                </c:pt>
                <c:pt idx="678">
                  <c:v>45605</c:v>
                </c:pt>
                <c:pt idx="679">
                  <c:v>45606</c:v>
                </c:pt>
                <c:pt idx="680">
                  <c:v>45607</c:v>
                </c:pt>
                <c:pt idx="681">
                  <c:v>45608</c:v>
                </c:pt>
                <c:pt idx="682">
                  <c:v>45609</c:v>
                </c:pt>
                <c:pt idx="683">
                  <c:v>45610</c:v>
                </c:pt>
                <c:pt idx="684">
                  <c:v>45611</c:v>
                </c:pt>
                <c:pt idx="685">
                  <c:v>45612</c:v>
                </c:pt>
                <c:pt idx="686">
                  <c:v>45613</c:v>
                </c:pt>
                <c:pt idx="687">
                  <c:v>45614</c:v>
                </c:pt>
                <c:pt idx="688">
                  <c:v>45615</c:v>
                </c:pt>
                <c:pt idx="689">
                  <c:v>45616</c:v>
                </c:pt>
                <c:pt idx="690">
                  <c:v>45617</c:v>
                </c:pt>
                <c:pt idx="691">
                  <c:v>45618</c:v>
                </c:pt>
                <c:pt idx="692">
                  <c:v>45619</c:v>
                </c:pt>
                <c:pt idx="693">
                  <c:v>45620</c:v>
                </c:pt>
                <c:pt idx="694">
                  <c:v>45621</c:v>
                </c:pt>
                <c:pt idx="695">
                  <c:v>45622</c:v>
                </c:pt>
                <c:pt idx="696">
                  <c:v>45623</c:v>
                </c:pt>
                <c:pt idx="697">
                  <c:v>45624</c:v>
                </c:pt>
                <c:pt idx="698">
                  <c:v>45625</c:v>
                </c:pt>
                <c:pt idx="699">
                  <c:v>45626</c:v>
                </c:pt>
                <c:pt idx="700">
                  <c:v>45627</c:v>
                </c:pt>
                <c:pt idx="701">
                  <c:v>45628</c:v>
                </c:pt>
                <c:pt idx="702">
                  <c:v>45629</c:v>
                </c:pt>
                <c:pt idx="703">
                  <c:v>45630</c:v>
                </c:pt>
                <c:pt idx="704">
                  <c:v>45631</c:v>
                </c:pt>
                <c:pt idx="705">
                  <c:v>45632</c:v>
                </c:pt>
                <c:pt idx="706">
                  <c:v>45633</c:v>
                </c:pt>
                <c:pt idx="707">
                  <c:v>45634</c:v>
                </c:pt>
                <c:pt idx="708">
                  <c:v>45635</c:v>
                </c:pt>
                <c:pt idx="709">
                  <c:v>45636</c:v>
                </c:pt>
                <c:pt idx="710">
                  <c:v>45637</c:v>
                </c:pt>
                <c:pt idx="711">
                  <c:v>45638</c:v>
                </c:pt>
                <c:pt idx="712">
                  <c:v>45639</c:v>
                </c:pt>
                <c:pt idx="713">
                  <c:v>45640</c:v>
                </c:pt>
                <c:pt idx="714">
                  <c:v>45641</c:v>
                </c:pt>
                <c:pt idx="715">
                  <c:v>45642</c:v>
                </c:pt>
                <c:pt idx="716">
                  <c:v>45643</c:v>
                </c:pt>
                <c:pt idx="717">
                  <c:v>45644</c:v>
                </c:pt>
                <c:pt idx="718">
                  <c:v>45645</c:v>
                </c:pt>
                <c:pt idx="719">
                  <c:v>45646</c:v>
                </c:pt>
                <c:pt idx="720">
                  <c:v>45647</c:v>
                </c:pt>
                <c:pt idx="721">
                  <c:v>45648</c:v>
                </c:pt>
                <c:pt idx="722">
                  <c:v>45649</c:v>
                </c:pt>
                <c:pt idx="723">
                  <c:v>45650</c:v>
                </c:pt>
                <c:pt idx="724">
                  <c:v>45651</c:v>
                </c:pt>
                <c:pt idx="725">
                  <c:v>45652</c:v>
                </c:pt>
                <c:pt idx="726">
                  <c:v>45653</c:v>
                </c:pt>
                <c:pt idx="727">
                  <c:v>45654</c:v>
                </c:pt>
                <c:pt idx="728">
                  <c:v>45655</c:v>
                </c:pt>
                <c:pt idx="729">
                  <c:v>45656</c:v>
                </c:pt>
                <c:pt idx="730">
                  <c:v>45657</c:v>
                </c:pt>
                <c:pt idx="731">
                  <c:v>45658</c:v>
                </c:pt>
                <c:pt idx="732">
                  <c:v>45659</c:v>
                </c:pt>
                <c:pt idx="733">
                  <c:v>45660</c:v>
                </c:pt>
                <c:pt idx="734">
                  <c:v>45661</c:v>
                </c:pt>
                <c:pt idx="735">
                  <c:v>45662</c:v>
                </c:pt>
                <c:pt idx="736">
                  <c:v>45663</c:v>
                </c:pt>
                <c:pt idx="737">
                  <c:v>45664</c:v>
                </c:pt>
                <c:pt idx="738">
                  <c:v>45665</c:v>
                </c:pt>
                <c:pt idx="739">
                  <c:v>45666</c:v>
                </c:pt>
                <c:pt idx="740">
                  <c:v>45667</c:v>
                </c:pt>
                <c:pt idx="741">
                  <c:v>45668</c:v>
                </c:pt>
                <c:pt idx="742">
                  <c:v>45669</c:v>
                </c:pt>
                <c:pt idx="743">
                  <c:v>45670</c:v>
                </c:pt>
                <c:pt idx="744">
                  <c:v>45671</c:v>
                </c:pt>
                <c:pt idx="745">
                  <c:v>45672</c:v>
                </c:pt>
                <c:pt idx="746">
                  <c:v>45673</c:v>
                </c:pt>
                <c:pt idx="747">
                  <c:v>45674</c:v>
                </c:pt>
                <c:pt idx="748">
                  <c:v>45675</c:v>
                </c:pt>
                <c:pt idx="749">
                  <c:v>45676</c:v>
                </c:pt>
                <c:pt idx="750">
                  <c:v>45677</c:v>
                </c:pt>
                <c:pt idx="751">
                  <c:v>45678</c:v>
                </c:pt>
                <c:pt idx="752">
                  <c:v>45679</c:v>
                </c:pt>
                <c:pt idx="753">
                  <c:v>45680</c:v>
                </c:pt>
                <c:pt idx="754">
                  <c:v>45681</c:v>
                </c:pt>
                <c:pt idx="755">
                  <c:v>45682</c:v>
                </c:pt>
                <c:pt idx="756">
                  <c:v>45683</c:v>
                </c:pt>
                <c:pt idx="757">
                  <c:v>45684</c:v>
                </c:pt>
                <c:pt idx="758">
                  <c:v>45685</c:v>
                </c:pt>
                <c:pt idx="759">
                  <c:v>45686</c:v>
                </c:pt>
                <c:pt idx="760">
                  <c:v>45687</c:v>
                </c:pt>
                <c:pt idx="761">
                  <c:v>45688</c:v>
                </c:pt>
                <c:pt idx="762">
                  <c:v>45689</c:v>
                </c:pt>
                <c:pt idx="763">
                  <c:v>45690</c:v>
                </c:pt>
                <c:pt idx="764">
                  <c:v>45691</c:v>
                </c:pt>
                <c:pt idx="765">
                  <c:v>45692</c:v>
                </c:pt>
                <c:pt idx="766">
                  <c:v>45693</c:v>
                </c:pt>
                <c:pt idx="767">
                  <c:v>45694</c:v>
                </c:pt>
                <c:pt idx="768">
                  <c:v>45695</c:v>
                </c:pt>
                <c:pt idx="769">
                  <c:v>45696</c:v>
                </c:pt>
                <c:pt idx="770">
                  <c:v>45697</c:v>
                </c:pt>
                <c:pt idx="771">
                  <c:v>45698</c:v>
                </c:pt>
                <c:pt idx="772">
                  <c:v>45699</c:v>
                </c:pt>
                <c:pt idx="773">
                  <c:v>45700</c:v>
                </c:pt>
                <c:pt idx="774">
                  <c:v>45701</c:v>
                </c:pt>
                <c:pt idx="775">
                  <c:v>45702</c:v>
                </c:pt>
                <c:pt idx="776">
                  <c:v>45703</c:v>
                </c:pt>
                <c:pt idx="777">
                  <c:v>45704</c:v>
                </c:pt>
                <c:pt idx="778">
                  <c:v>45705</c:v>
                </c:pt>
                <c:pt idx="779">
                  <c:v>45706</c:v>
                </c:pt>
                <c:pt idx="780">
                  <c:v>45707</c:v>
                </c:pt>
                <c:pt idx="781">
                  <c:v>45708</c:v>
                </c:pt>
                <c:pt idx="782">
                  <c:v>45709</c:v>
                </c:pt>
                <c:pt idx="783">
                  <c:v>45710</c:v>
                </c:pt>
                <c:pt idx="784">
                  <c:v>45711</c:v>
                </c:pt>
                <c:pt idx="785">
                  <c:v>45712</c:v>
                </c:pt>
                <c:pt idx="786">
                  <c:v>45713</c:v>
                </c:pt>
                <c:pt idx="787">
                  <c:v>45714</c:v>
                </c:pt>
                <c:pt idx="788">
                  <c:v>45715</c:v>
                </c:pt>
                <c:pt idx="789">
                  <c:v>45716</c:v>
                </c:pt>
                <c:pt idx="790">
                  <c:v>45717</c:v>
                </c:pt>
                <c:pt idx="791">
                  <c:v>45718</c:v>
                </c:pt>
                <c:pt idx="792">
                  <c:v>45719</c:v>
                </c:pt>
                <c:pt idx="793">
                  <c:v>45720</c:v>
                </c:pt>
                <c:pt idx="794">
                  <c:v>45721</c:v>
                </c:pt>
                <c:pt idx="795">
                  <c:v>45722</c:v>
                </c:pt>
                <c:pt idx="796">
                  <c:v>45723</c:v>
                </c:pt>
                <c:pt idx="797">
                  <c:v>45724</c:v>
                </c:pt>
                <c:pt idx="798">
                  <c:v>45725</c:v>
                </c:pt>
                <c:pt idx="799">
                  <c:v>45726</c:v>
                </c:pt>
                <c:pt idx="800">
                  <c:v>45727</c:v>
                </c:pt>
                <c:pt idx="801">
                  <c:v>45728</c:v>
                </c:pt>
                <c:pt idx="802">
                  <c:v>45729</c:v>
                </c:pt>
                <c:pt idx="803">
                  <c:v>45730</c:v>
                </c:pt>
                <c:pt idx="804">
                  <c:v>45731</c:v>
                </c:pt>
                <c:pt idx="805">
                  <c:v>45732</c:v>
                </c:pt>
                <c:pt idx="806">
                  <c:v>45733</c:v>
                </c:pt>
                <c:pt idx="807">
                  <c:v>45734</c:v>
                </c:pt>
                <c:pt idx="808">
                  <c:v>45735</c:v>
                </c:pt>
                <c:pt idx="809">
                  <c:v>45736</c:v>
                </c:pt>
                <c:pt idx="810">
                  <c:v>45737</c:v>
                </c:pt>
                <c:pt idx="811">
                  <c:v>45738</c:v>
                </c:pt>
                <c:pt idx="812">
                  <c:v>45739</c:v>
                </c:pt>
                <c:pt idx="813">
                  <c:v>45740</c:v>
                </c:pt>
                <c:pt idx="814">
                  <c:v>45741</c:v>
                </c:pt>
                <c:pt idx="815">
                  <c:v>45742</c:v>
                </c:pt>
                <c:pt idx="816">
                  <c:v>45743</c:v>
                </c:pt>
                <c:pt idx="817">
                  <c:v>45744</c:v>
                </c:pt>
                <c:pt idx="818">
                  <c:v>45745</c:v>
                </c:pt>
                <c:pt idx="819">
                  <c:v>45746</c:v>
                </c:pt>
                <c:pt idx="820">
                  <c:v>45747</c:v>
                </c:pt>
                <c:pt idx="821">
                  <c:v>45748</c:v>
                </c:pt>
                <c:pt idx="822">
                  <c:v>45749</c:v>
                </c:pt>
                <c:pt idx="823">
                  <c:v>45750</c:v>
                </c:pt>
                <c:pt idx="824">
                  <c:v>45751</c:v>
                </c:pt>
                <c:pt idx="825">
                  <c:v>45752</c:v>
                </c:pt>
                <c:pt idx="826">
                  <c:v>45753</c:v>
                </c:pt>
                <c:pt idx="827">
                  <c:v>45754</c:v>
                </c:pt>
                <c:pt idx="828">
                  <c:v>45755</c:v>
                </c:pt>
                <c:pt idx="829">
                  <c:v>45756</c:v>
                </c:pt>
                <c:pt idx="830">
                  <c:v>45757</c:v>
                </c:pt>
                <c:pt idx="831">
                  <c:v>45758</c:v>
                </c:pt>
                <c:pt idx="832">
                  <c:v>45759</c:v>
                </c:pt>
                <c:pt idx="833">
                  <c:v>45760</c:v>
                </c:pt>
                <c:pt idx="834">
                  <c:v>45761</c:v>
                </c:pt>
                <c:pt idx="835">
                  <c:v>45762</c:v>
                </c:pt>
                <c:pt idx="836">
                  <c:v>45763</c:v>
                </c:pt>
                <c:pt idx="837">
                  <c:v>45764</c:v>
                </c:pt>
                <c:pt idx="838">
                  <c:v>45765</c:v>
                </c:pt>
                <c:pt idx="839">
                  <c:v>45766</c:v>
                </c:pt>
                <c:pt idx="840">
                  <c:v>45767</c:v>
                </c:pt>
                <c:pt idx="841">
                  <c:v>45768</c:v>
                </c:pt>
                <c:pt idx="842">
                  <c:v>45769</c:v>
                </c:pt>
                <c:pt idx="843">
                  <c:v>45770</c:v>
                </c:pt>
                <c:pt idx="844">
                  <c:v>45771</c:v>
                </c:pt>
                <c:pt idx="845">
                  <c:v>45772</c:v>
                </c:pt>
                <c:pt idx="846">
                  <c:v>45773</c:v>
                </c:pt>
                <c:pt idx="847">
                  <c:v>45774</c:v>
                </c:pt>
                <c:pt idx="848">
                  <c:v>45775</c:v>
                </c:pt>
                <c:pt idx="849">
                  <c:v>45776</c:v>
                </c:pt>
                <c:pt idx="850">
                  <c:v>45777</c:v>
                </c:pt>
                <c:pt idx="851">
                  <c:v>45778</c:v>
                </c:pt>
                <c:pt idx="852">
                  <c:v>45779</c:v>
                </c:pt>
                <c:pt idx="853">
                  <c:v>45780</c:v>
                </c:pt>
                <c:pt idx="854">
                  <c:v>45781</c:v>
                </c:pt>
                <c:pt idx="855">
                  <c:v>45782</c:v>
                </c:pt>
                <c:pt idx="856">
                  <c:v>45783</c:v>
                </c:pt>
                <c:pt idx="857">
                  <c:v>45784</c:v>
                </c:pt>
                <c:pt idx="858">
                  <c:v>45785</c:v>
                </c:pt>
                <c:pt idx="859">
                  <c:v>45786</c:v>
                </c:pt>
                <c:pt idx="860">
                  <c:v>45787</c:v>
                </c:pt>
                <c:pt idx="861">
                  <c:v>45788</c:v>
                </c:pt>
                <c:pt idx="862">
                  <c:v>45789</c:v>
                </c:pt>
                <c:pt idx="863">
                  <c:v>45790</c:v>
                </c:pt>
                <c:pt idx="864">
                  <c:v>45791</c:v>
                </c:pt>
                <c:pt idx="865">
                  <c:v>45792</c:v>
                </c:pt>
                <c:pt idx="866">
                  <c:v>45793</c:v>
                </c:pt>
                <c:pt idx="867">
                  <c:v>45794</c:v>
                </c:pt>
                <c:pt idx="868">
                  <c:v>45795</c:v>
                </c:pt>
                <c:pt idx="869">
                  <c:v>45796</c:v>
                </c:pt>
                <c:pt idx="870">
                  <c:v>45797</c:v>
                </c:pt>
                <c:pt idx="871">
                  <c:v>45798</c:v>
                </c:pt>
                <c:pt idx="872">
                  <c:v>45799</c:v>
                </c:pt>
                <c:pt idx="873">
                  <c:v>45800</c:v>
                </c:pt>
                <c:pt idx="874">
                  <c:v>45801</c:v>
                </c:pt>
                <c:pt idx="875">
                  <c:v>45802</c:v>
                </c:pt>
                <c:pt idx="876">
                  <c:v>45803</c:v>
                </c:pt>
                <c:pt idx="877">
                  <c:v>45804</c:v>
                </c:pt>
                <c:pt idx="878">
                  <c:v>45805</c:v>
                </c:pt>
                <c:pt idx="879">
                  <c:v>45806</c:v>
                </c:pt>
                <c:pt idx="880">
                  <c:v>45807</c:v>
                </c:pt>
                <c:pt idx="881">
                  <c:v>45808</c:v>
                </c:pt>
                <c:pt idx="882">
                  <c:v>45809</c:v>
                </c:pt>
                <c:pt idx="883">
                  <c:v>45810</c:v>
                </c:pt>
                <c:pt idx="884">
                  <c:v>45811</c:v>
                </c:pt>
                <c:pt idx="885">
                  <c:v>45812</c:v>
                </c:pt>
                <c:pt idx="886">
                  <c:v>45813</c:v>
                </c:pt>
                <c:pt idx="887">
                  <c:v>45814</c:v>
                </c:pt>
                <c:pt idx="888">
                  <c:v>45815</c:v>
                </c:pt>
                <c:pt idx="889">
                  <c:v>45816</c:v>
                </c:pt>
                <c:pt idx="890">
                  <c:v>45817</c:v>
                </c:pt>
                <c:pt idx="891">
                  <c:v>45818</c:v>
                </c:pt>
                <c:pt idx="892">
                  <c:v>45819</c:v>
                </c:pt>
                <c:pt idx="893">
                  <c:v>45820</c:v>
                </c:pt>
                <c:pt idx="894">
                  <c:v>45821</c:v>
                </c:pt>
                <c:pt idx="895">
                  <c:v>45822</c:v>
                </c:pt>
                <c:pt idx="896">
                  <c:v>45823</c:v>
                </c:pt>
                <c:pt idx="897">
                  <c:v>45824</c:v>
                </c:pt>
                <c:pt idx="898">
                  <c:v>45825</c:v>
                </c:pt>
                <c:pt idx="899">
                  <c:v>45826</c:v>
                </c:pt>
                <c:pt idx="900">
                  <c:v>45827</c:v>
                </c:pt>
                <c:pt idx="901">
                  <c:v>45828</c:v>
                </c:pt>
                <c:pt idx="902">
                  <c:v>45829</c:v>
                </c:pt>
                <c:pt idx="903">
                  <c:v>45830</c:v>
                </c:pt>
                <c:pt idx="904">
                  <c:v>45831</c:v>
                </c:pt>
                <c:pt idx="905">
                  <c:v>45832</c:v>
                </c:pt>
                <c:pt idx="906">
                  <c:v>45833</c:v>
                </c:pt>
                <c:pt idx="907">
                  <c:v>45834</c:v>
                </c:pt>
                <c:pt idx="908">
                  <c:v>45835</c:v>
                </c:pt>
                <c:pt idx="909">
                  <c:v>45836</c:v>
                </c:pt>
                <c:pt idx="910">
                  <c:v>45837</c:v>
                </c:pt>
                <c:pt idx="911">
                  <c:v>45838</c:v>
                </c:pt>
                <c:pt idx="912">
                  <c:v>45839</c:v>
                </c:pt>
                <c:pt idx="913">
                  <c:v>45840</c:v>
                </c:pt>
                <c:pt idx="914">
                  <c:v>45841</c:v>
                </c:pt>
                <c:pt idx="915">
                  <c:v>45842</c:v>
                </c:pt>
                <c:pt idx="916">
                  <c:v>45843</c:v>
                </c:pt>
                <c:pt idx="917">
                  <c:v>45844</c:v>
                </c:pt>
                <c:pt idx="918">
                  <c:v>45845</c:v>
                </c:pt>
                <c:pt idx="919">
                  <c:v>45846</c:v>
                </c:pt>
                <c:pt idx="920">
                  <c:v>45847</c:v>
                </c:pt>
                <c:pt idx="921">
                  <c:v>45848</c:v>
                </c:pt>
                <c:pt idx="922">
                  <c:v>45849</c:v>
                </c:pt>
                <c:pt idx="923">
                  <c:v>45850</c:v>
                </c:pt>
                <c:pt idx="924">
                  <c:v>45851</c:v>
                </c:pt>
                <c:pt idx="925">
                  <c:v>45852</c:v>
                </c:pt>
                <c:pt idx="926">
                  <c:v>45853</c:v>
                </c:pt>
                <c:pt idx="927">
                  <c:v>45854</c:v>
                </c:pt>
                <c:pt idx="928">
                  <c:v>45855</c:v>
                </c:pt>
                <c:pt idx="929">
                  <c:v>45856</c:v>
                </c:pt>
                <c:pt idx="930">
                  <c:v>45857</c:v>
                </c:pt>
                <c:pt idx="931">
                  <c:v>45858</c:v>
                </c:pt>
                <c:pt idx="932">
                  <c:v>45859</c:v>
                </c:pt>
                <c:pt idx="933">
                  <c:v>45860</c:v>
                </c:pt>
                <c:pt idx="934">
                  <c:v>45861</c:v>
                </c:pt>
                <c:pt idx="935">
                  <c:v>45862</c:v>
                </c:pt>
                <c:pt idx="936">
                  <c:v>45863</c:v>
                </c:pt>
                <c:pt idx="937">
                  <c:v>45864</c:v>
                </c:pt>
                <c:pt idx="938">
                  <c:v>45865</c:v>
                </c:pt>
                <c:pt idx="939">
                  <c:v>45866</c:v>
                </c:pt>
                <c:pt idx="940">
                  <c:v>45867</c:v>
                </c:pt>
                <c:pt idx="941">
                  <c:v>45868</c:v>
                </c:pt>
                <c:pt idx="942">
                  <c:v>45869</c:v>
                </c:pt>
                <c:pt idx="943">
                  <c:v>45870</c:v>
                </c:pt>
                <c:pt idx="944">
                  <c:v>45873</c:v>
                </c:pt>
                <c:pt idx="945">
                  <c:v>45874</c:v>
                </c:pt>
                <c:pt idx="946">
                  <c:v>45875</c:v>
                </c:pt>
                <c:pt idx="947">
                  <c:v>45876</c:v>
                </c:pt>
                <c:pt idx="948">
                  <c:v>45877</c:v>
                </c:pt>
                <c:pt idx="949">
                  <c:v>45880</c:v>
                </c:pt>
                <c:pt idx="950">
                  <c:v>45881</c:v>
                </c:pt>
                <c:pt idx="951">
                  <c:v>45882</c:v>
                </c:pt>
                <c:pt idx="952">
                  <c:v>45883</c:v>
                </c:pt>
                <c:pt idx="953">
                  <c:v>45884</c:v>
                </c:pt>
                <c:pt idx="954">
                  <c:v>45887</c:v>
                </c:pt>
                <c:pt idx="955">
                  <c:v>45888</c:v>
                </c:pt>
                <c:pt idx="956">
                  <c:v>45889</c:v>
                </c:pt>
                <c:pt idx="957">
                  <c:v>45890</c:v>
                </c:pt>
                <c:pt idx="958">
                  <c:v>45891</c:v>
                </c:pt>
                <c:pt idx="959">
                  <c:v>45894</c:v>
                </c:pt>
                <c:pt idx="960">
                  <c:v>45895</c:v>
                </c:pt>
                <c:pt idx="961">
                  <c:v>45896</c:v>
                </c:pt>
                <c:pt idx="962">
                  <c:v>45897</c:v>
                </c:pt>
                <c:pt idx="963">
                  <c:v>45898</c:v>
                </c:pt>
                <c:pt idx="964">
                  <c:v>45901</c:v>
                </c:pt>
                <c:pt idx="965">
                  <c:v>45902</c:v>
                </c:pt>
                <c:pt idx="966">
                  <c:v>45903</c:v>
                </c:pt>
                <c:pt idx="967">
                  <c:v>45904</c:v>
                </c:pt>
                <c:pt idx="968">
                  <c:v>45905</c:v>
                </c:pt>
                <c:pt idx="969">
                  <c:v>45908</c:v>
                </c:pt>
                <c:pt idx="970">
                  <c:v>45909</c:v>
                </c:pt>
                <c:pt idx="971">
                  <c:v>45910</c:v>
                </c:pt>
                <c:pt idx="972">
                  <c:v>45911</c:v>
                </c:pt>
                <c:pt idx="973">
                  <c:v>45912</c:v>
                </c:pt>
                <c:pt idx="974">
                  <c:v>45915</c:v>
                </c:pt>
                <c:pt idx="975">
                  <c:v>45916</c:v>
                </c:pt>
                <c:pt idx="976">
                  <c:v>45917</c:v>
                </c:pt>
                <c:pt idx="977">
                  <c:v>45918</c:v>
                </c:pt>
                <c:pt idx="978">
                  <c:v>45919</c:v>
                </c:pt>
                <c:pt idx="979">
                  <c:v>45922</c:v>
                </c:pt>
                <c:pt idx="980">
                  <c:v>45923</c:v>
                </c:pt>
                <c:pt idx="981">
                  <c:v>45924</c:v>
                </c:pt>
                <c:pt idx="982">
                  <c:v>45925</c:v>
                </c:pt>
                <c:pt idx="983">
                  <c:v>45926</c:v>
                </c:pt>
                <c:pt idx="984">
                  <c:v>45929</c:v>
                </c:pt>
                <c:pt idx="985">
                  <c:v>45930</c:v>
                </c:pt>
                <c:pt idx="986">
                  <c:v>45931</c:v>
                </c:pt>
                <c:pt idx="987">
                  <c:v>45932</c:v>
                </c:pt>
                <c:pt idx="988">
                  <c:v>45933</c:v>
                </c:pt>
                <c:pt idx="989">
                  <c:v>45936</c:v>
                </c:pt>
                <c:pt idx="990">
                  <c:v>45937</c:v>
                </c:pt>
                <c:pt idx="991">
                  <c:v>45938</c:v>
                </c:pt>
                <c:pt idx="992">
                  <c:v>45939</c:v>
                </c:pt>
                <c:pt idx="993">
                  <c:v>45940</c:v>
                </c:pt>
                <c:pt idx="994">
                  <c:v>45943</c:v>
                </c:pt>
                <c:pt idx="995">
                  <c:v>45944</c:v>
                </c:pt>
                <c:pt idx="996">
                  <c:v>45945</c:v>
                </c:pt>
                <c:pt idx="997">
                  <c:v>45946</c:v>
                </c:pt>
                <c:pt idx="998">
                  <c:v>45947</c:v>
                </c:pt>
                <c:pt idx="999">
                  <c:v>45950</c:v>
                </c:pt>
                <c:pt idx="1000">
                  <c:v>45951</c:v>
                </c:pt>
                <c:pt idx="1001">
                  <c:v>45952</c:v>
                </c:pt>
                <c:pt idx="1002">
                  <c:v>45953</c:v>
                </c:pt>
                <c:pt idx="1003">
                  <c:v>45954</c:v>
                </c:pt>
                <c:pt idx="1004">
                  <c:v>45957</c:v>
                </c:pt>
                <c:pt idx="1005">
                  <c:v>45958</c:v>
                </c:pt>
                <c:pt idx="1006">
                  <c:v>45959</c:v>
                </c:pt>
                <c:pt idx="1007">
                  <c:v>45960</c:v>
                </c:pt>
                <c:pt idx="1008">
                  <c:v>45961</c:v>
                </c:pt>
                <c:pt idx="1009">
                  <c:v>45964</c:v>
                </c:pt>
                <c:pt idx="1010">
                  <c:v>45965</c:v>
                </c:pt>
                <c:pt idx="1011">
                  <c:v>45966</c:v>
                </c:pt>
                <c:pt idx="1012">
                  <c:v>45967</c:v>
                </c:pt>
                <c:pt idx="1013">
                  <c:v>45968</c:v>
                </c:pt>
                <c:pt idx="1014">
                  <c:v>45971</c:v>
                </c:pt>
                <c:pt idx="1015">
                  <c:v>45972</c:v>
                </c:pt>
                <c:pt idx="1016">
                  <c:v>45973</c:v>
                </c:pt>
                <c:pt idx="1017">
                  <c:v>45974</c:v>
                </c:pt>
                <c:pt idx="1018">
                  <c:v>45975</c:v>
                </c:pt>
                <c:pt idx="1019">
                  <c:v>45978</c:v>
                </c:pt>
                <c:pt idx="1020">
                  <c:v>45979</c:v>
                </c:pt>
                <c:pt idx="1021">
                  <c:v>45980</c:v>
                </c:pt>
                <c:pt idx="1022">
                  <c:v>45981</c:v>
                </c:pt>
                <c:pt idx="1023">
                  <c:v>45982</c:v>
                </c:pt>
                <c:pt idx="1024">
                  <c:v>45985</c:v>
                </c:pt>
                <c:pt idx="1025">
                  <c:v>45986</c:v>
                </c:pt>
                <c:pt idx="1026">
                  <c:v>45987</c:v>
                </c:pt>
                <c:pt idx="1027">
                  <c:v>45988</c:v>
                </c:pt>
                <c:pt idx="1028">
                  <c:v>45989</c:v>
                </c:pt>
                <c:pt idx="1029">
                  <c:v>45992</c:v>
                </c:pt>
                <c:pt idx="1030">
                  <c:v>45993</c:v>
                </c:pt>
                <c:pt idx="1031">
                  <c:v>45994</c:v>
                </c:pt>
                <c:pt idx="1032">
                  <c:v>45995</c:v>
                </c:pt>
                <c:pt idx="1033">
                  <c:v>45996</c:v>
                </c:pt>
                <c:pt idx="1034">
                  <c:v>45999</c:v>
                </c:pt>
                <c:pt idx="1035">
                  <c:v>46000</c:v>
                </c:pt>
                <c:pt idx="1036">
                  <c:v>46001</c:v>
                </c:pt>
                <c:pt idx="1037">
                  <c:v>46002</c:v>
                </c:pt>
                <c:pt idx="1038">
                  <c:v>46003</c:v>
                </c:pt>
                <c:pt idx="1039">
                  <c:v>46006</c:v>
                </c:pt>
                <c:pt idx="1040">
                  <c:v>46007</c:v>
                </c:pt>
                <c:pt idx="1041">
                  <c:v>46008</c:v>
                </c:pt>
                <c:pt idx="1042">
                  <c:v>46009</c:v>
                </c:pt>
                <c:pt idx="1043">
                  <c:v>46010</c:v>
                </c:pt>
                <c:pt idx="1044">
                  <c:v>46013</c:v>
                </c:pt>
                <c:pt idx="1045">
                  <c:v>46014</c:v>
                </c:pt>
                <c:pt idx="1046">
                  <c:v>46015</c:v>
                </c:pt>
                <c:pt idx="1047">
                  <c:v>46016</c:v>
                </c:pt>
                <c:pt idx="1048">
                  <c:v>46017</c:v>
                </c:pt>
                <c:pt idx="1049">
                  <c:v>46020</c:v>
                </c:pt>
                <c:pt idx="1050">
                  <c:v>46021</c:v>
                </c:pt>
                <c:pt idx="1051">
                  <c:v>46022</c:v>
                </c:pt>
              </c:numCache>
            </c:numRef>
          </c:cat>
          <c:val>
            <c:numRef>
              <c:f>'Trái phiếu'!$K$365:$K$1416</c:f>
              <c:numCache>
                <c:formatCode>General</c:formatCode>
                <c:ptCount val="1052"/>
                <c:pt idx="0">
                  <c:v>5.0369999999999999</c:v>
                </c:pt>
                <c:pt idx="1">
                  <c:v>4.9870000000000001</c:v>
                </c:pt>
                <c:pt idx="2">
                  <c:v>5.0279999999999996</c:v>
                </c:pt>
                <c:pt idx="3">
                  <c:v>5.032</c:v>
                </c:pt>
                <c:pt idx="4">
                  <c:v>5</c:v>
                </c:pt>
                <c:pt idx="5">
                  <c:v>4.9820000000000002</c:v>
                </c:pt>
                <c:pt idx="6">
                  <c:v>4.9820000000000002</c:v>
                </c:pt>
                <c:pt idx="7">
                  <c:v>4.9820000000000002</c:v>
                </c:pt>
                <c:pt idx="8">
                  <c:v>4.9409999999999998</c:v>
                </c:pt>
                <c:pt idx="9">
                  <c:v>4.9189999999999996</c:v>
                </c:pt>
                <c:pt idx="10">
                  <c:v>4.91</c:v>
                </c:pt>
                <c:pt idx="11">
                  <c:v>4.84</c:v>
                </c:pt>
                <c:pt idx="12">
                  <c:v>4.8220000000000001</c:v>
                </c:pt>
                <c:pt idx="13">
                  <c:v>4.8220000000000001</c:v>
                </c:pt>
                <c:pt idx="14">
                  <c:v>4.8220000000000001</c:v>
                </c:pt>
                <c:pt idx="15">
                  <c:v>4.8179999999999996</c:v>
                </c:pt>
                <c:pt idx="16">
                  <c:v>4.8179999999999996</c:v>
                </c:pt>
                <c:pt idx="17">
                  <c:v>4.7990000000000004</c:v>
                </c:pt>
                <c:pt idx="18">
                  <c:v>4.79</c:v>
                </c:pt>
                <c:pt idx="19">
                  <c:v>4.7389999999999999</c:v>
                </c:pt>
                <c:pt idx="20">
                  <c:v>4.7389999999999999</c:v>
                </c:pt>
                <c:pt idx="21">
                  <c:v>4.7389999999999999</c:v>
                </c:pt>
                <c:pt idx="22">
                  <c:v>4.7389999999999999</c:v>
                </c:pt>
                <c:pt idx="23">
                  <c:v>4.7389999999999999</c:v>
                </c:pt>
                <c:pt idx="24">
                  <c:v>4.7389999999999999</c:v>
                </c:pt>
                <c:pt idx="25">
                  <c:v>4.7389999999999999</c:v>
                </c:pt>
                <c:pt idx="26">
                  <c:v>4.7619999999999996</c:v>
                </c:pt>
                <c:pt idx="27">
                  <c:v>4.7619999999999996</c:v>
                </c:pt>
                <c:pt idx="28">
                  <c:v>4.7619999999999996</c:v>
                </c:pt>
                <c:pt idx="29">
                  <c:v>4.7210000000000001</c:v>
                </c:pt>
                <c:pt idx="30">
                  <c:v>4.6390000000000002</c:v>
                </c:pt>
                <c:pt idx="31">
                  <c:v>4.4749999999999996</c:v>
                </c:pt>
                <c:pt idx="32">
                  <c:v>4.3579999999999997</c:v>
                </c:pt>
                <c:pt idx="33">
                  <c:v>4.3259999999999996</c:v>
                </c:pt>
                <c:pt idx="34">
                  <c:v>4.3259999999999996</c:v>
                </c:pt>
                <c:pt idx="35">
                  <c:v>4.3259999999999996</c:v>
                </c:pt>
                <c:pt idx="36">
                  <c:v>4.3220000000000001</c:v>
                </c:pt>
                <c:pt idx="37">
                  <c:v>4.3010000000000002</c:v>
                </c:pt>
                <c:pt idx="38">
                  <c:v>4.3230000000000004</c:v>
                </c:pt>
                <c:pt idx="39">
                  <c:v>4.2569999999999997</c:v>
                </c:pt>
                <c:pt idx="40">
                  <c:v>4.2539999999999996</c:v>
                </c:pt>
                <c:pt idx="41">
                  <c:v>4.2539999999999996</c:v>
                </c:pt>
                <c:pt idx="42">
                  <c:v>4.2539999999999996</c:v>
                </c:pt>
                <c:pt idx="43">
                  <c:v>4.2510000000000003</c:v>
                </c:pt>
                <c:pt idx="44">
                  <c:v>4.2050000000000001</c:v>
                </c:pt>
                <c:pt idx="45">
                  <c:v>4.2510000000000003</c:v>
                </c:pt>
                <c:pt idx="46">
                  <c:v>4.3109999999999999</c:v>
                </c:pt>
                <c:pt idx="47">
                  <c:v>4.3470000000000004</c:v>
                </c:pt>
                <c:pt idx="48">
                  <c:v>4.3470000000000004</c:v>
                </c:pt>
                <c:pt idx="49">
                  <c:v>4.3470000000000004</c:v>
                </c:pt>
                <c:pt idx="50">
                  <c:v>4.375</c:v>
                </c:pt>
                <c:pt idx="51">
                  <c:v>4.4459999999999997</c:v>
                </c:pt>
                <c:pt idx="52">
                  <c:v>4.5289999999999999</c:v>
                </c:pt>
                <c:pt idx="53">
                  <c:v>4.556</c:v>
                </c:pt>
                <c:pt idx="54">
                  <c:v>4.577</c:v>
                </c:pt>
                <c:pt idx="55">
                  <c:v>4.577</c:v>
                </c:pt>
                <c:pt idx="56">
                  <c:v>4.577</c:v>
                </c:pt>
                <c:pt idx="57">
                  <c:v>4.5449999999999999</c:v>
                </c:pt>
                <c:pt idx="58">
                  <c:v>4.532</c:v>
                </c:pt>
                <c:pt idx="59">
                  <c:v>4.5369999999999999</c:v>
                </c:pt>
                <c:pt idx="60">
                  <c:v>4.59</c:v>
                </c:pt>
                <c:pt idx="61">
                  <c:v>4.5949999999999998</c:v>
                </c:pt>
                <c:pt idx="62">
                  <c:v>4.5949999999999998</c:v>
                </c:pt>
                <c:pt idx="63">
                  <c:v>4.5949999999999998</c:v>
                </c:pt>
                <c:pt idx="64">
                  <c:v>4.585</c:v>
                </c:pt>
                <c:pt idx="65">
                  <c:v>4.5510000000000002</c:v>
                </c:pt>
                <c:pt idx="66">
                  <c:v>4.5780000000000003</c:v>
                </c:pt>
                <c:pt idx="67">
                  <c:v>4.5190000000000001</c:v>
                </c:pt>
                <c:pt idx="68">
                  <c:v>4.4649999999999999</c:v>
                </c:pt>
                <c:pt idx="69">
                  <c:v>4.4649999999999999</c:v>
                </c:pt>
                <c:pt idx="70">
                  <c:v>4.4649999999999999</c:v>
                </c:pt>
                <c:pt idx="71">
                  <c:v>4.3600000000000003</c:v>
                </c:pt>
                <c:pt idx="72">
                  <c:v>4.3040000000000003</c:v>
                </c:pt>
                <c:pt idx="73">
                  <c:v>4.2729999999999997</c:v>
                </c:pt>
                <c:pt idx="74">
                  <c:v>4.1029999999999998</c:v>
                </c:pt>
                <c:pt idx="75">
                  <c:v>4.0979999999999999</c:v>
                </c:pt>
                <c:pt idx="76">
                  <c:v>4.0979999999999999</c:v>
                </c:pt>
                <c:pt idx="77">
                  <c:v>4.0979999999999999</c:v>
                </c:pt>
                <c:pt idx="78">
                  <c:v>4.03</c:v>
                </c:pt>
                <c:pt idx="79">
                  <c:v>3.988</c:v>
                </c:pt>
                <c:pt idx="80">
                  <c:v>3.9140000000000001</c:v>
                </c:pt>
                <c:pt idx="81">
                  <c:v>3.8730000000000002</c:v>
                </c:pt>
                <c:pt idx="82">
                  <c:v>3.7050000000000001</c:v>
                </c:pt>
                <c:pt idx="83">
                  <c:v>3.7050000000000001</c:v>
                </c:pt>
                <c:pt idx="84">
                  <c:v>3.7050000000000001</c:v>
                </c:pt>
                <c:pt idx="85">
                  <c:v>3.7810000000000001</c:v>
                </c:pt>
                <c:pt idx="86">
                  <c:v>3.758</c:v>
                </c:pt>
                <c:pt idx="87">
                  <c:v>3.746</c:v>
                </c:pt>
                <c:pt idx="88">
                  <c:v>3.714</c:v>
                </c:pt>
                <c:pt idx="89">
                  <c:v>3.4689999999999999</c:v>
                </c:pt>
                <c:pt idx="90">
                  <c:v>3.4689999999999999</c:v>
                </c:pt>
                <c:pt idx="91">
                  <c:v>3.4689999999999999</c:v>
                </c:pt>
                <c:pt idx="92">
                  <c:v>3.5920000000000001</c:v>
                </c:pt>
                <c:pt idx="93">
                  <c:v>3.5640000000000001</c:v>
                </c:pt>
                <c:pt idx="94">
                  <c:v>3.5739999999999998</c:v>
                </c:pt>
                <c:pt idx="95">
                  <c:v>3.6</c:v>
                </c:pt>
                <c:pt idx="96">
                  <c:v>3.5470000000000002</c:v>
                </c:pt>
                <c:pt idx="97">
                  <c:v>3.5470000000000002</c:v>
                </c:pt>
                <c:pt idx="98">
                  <c:v>3.5470000000000002</c:v>
                </c:pt>
                <c:pt idx="99">
                  <c:v>3.452</c:v>
                </c:pt>
                <c:pt idx="100">
                  <c:v>3.4449999999999998</c:v>
                </c:pt>
                <c:pt idx="101">
                  <c:v>3.4289999999999998</c:v>
                </c:pt>
                <c:pt idx="102">
                  <c:v>3.4889999999999999</c:v>
                </c:pt>
                <c:pt idx="103">
                  <c:v>3.47</c:v>
                </c:pt>
                <c:pt idx="104">
                  <c:v>3.47</c:v>
                </c:pt>
                <c:pt idx="105">
                  <c:v>3.47</c:v>
                </c:pt>
                <c:pt idx="106">
                  <c:v>3.4119999999999999</c:v>
                </c:pt>
                <c:pt idx="107">
                  <c:v>3.4769999999999999</c:v>
                </c:pt>
                <c:pt idx="108">
                  <c:v>3.4430000000000001</c:v>
                </c:pt>
                <c:pt idx="109">
                  <c:v>3.4489999999999998</c:v>
                </c:pt>
                <c:pt idx="110">
                  <c:v>3.419</c:v>
                </c:pt>
                <c:pt idx="111">
                  <c:v>3.419</c:v>
                </c:pt>
                <c:pt idx="112">
                  <c:v>3.419</c:v>
                </c:pt>
                <c:pt idx="113">
                  <c:v>3.4910000000000001</c:v>
                </c:pt>
                <c:pt idx="114">
                  <c:v>3.3919999999999999</c:v>
                </c:pt>
                <c:pt idx="115">
                  <c:v>3.375</c:v>
                </c:pt>
                <c:pt idx="116">
                  <c:v>3.3359999999999999</c:v>
                </c:pt>
                <c:pt idx="117">
                  <c:v>3.363</c:v>
                </c:pt>
                <c:pt idx="118">
                  <c:v>3.363</c:v>
                </c:pt>
                <c:pt idx="119">
                  <c:v>3.363</c:v>
                </c:pt>
                <c:pt idx="120">
                  <c:v>3.3130000000000002</c:v>
                </c:pt>
                <c:pt idx="121">
                  <c:v>3.3130000000000002</c:v>
                </c:pt>
                <c:pt idx="122">
                  <c:v>3.3130000000000002</c:v>
                </c:pt>
                <c:pt idx="123">
                  <c:v>3.331</c:v>
                </c:pt>
                <c:pt idx="124">
                  <c:v>3.266</c:v>
                </c:pt>
                <c:pt idx="125">
                  <c:v>3.266</c:v>
                </c:pt>
                <c:pt idx="126">
                  <c:v>3.266</c:v>
                </c:pt>
                <c:pt idx="127">
                  <c:v>3.194</c:v>
                </c:pt>
                <c:pt idx="128">
                  <c:v>3.165</c:v>
                </c:pt>
                <c:pt idx="129">
                  <c:v>3.2029999999999998</c:v>
                </c:pt>
                <c:pt idx="130">
                  <c:v>3.1309999999999998</c:v>
                </c:pt>
                <c:pt idx="131">
                  <c:v>3.1179999999999999</c:v>
                </c:pt>
                <c:pt idx="132">
                  <c:v>3.1179999999999999</c:v>
                </c:pt>
                <c:pt idx="133">
                  <c:v>3.1179999999999999</c:v>
                </c:pt>
                <c:pt idx="134">
                  <c:v>3.1179999999999999</c:v>
                </c:pt>
                <c:pt idx="135">
                  <c:v>3.1040000000000001</c:v>
                </c:pt>
                <c:pt idx="136">
                  <c:v>3.1179999999999999</c:v>
                </c:pt>
                <c:pt idx="137">
                  <c:v>3.093</c:v>
                </c:pt>
                <c:pt idx="138">
                  <c:v>3.0960000000000001</c:v>
                </c:pt>
                <c:pt idx="139">
                  <c:v>3.0960000000000001</c:v>
                </c:pt>
                <c:pt idx="140">
                  <c:v>3.0960000000000001</c:v>
                </c:pt>
                <c:pt idx="141">
                  <c:v>3.1429999999999998</c:v>
                </c:pt>
                <c:pt idx="142">
                  <c:v>3.1309999999999998</c:v>
                </c:pt>
                <c:pt idx="143">
                  <c:v>3.1459999999999999</c:v>
                </c:pt>
                <c:pt idx="144">
                  <c:v>3.238</c:v>
                </c:pt>
                <c:pt idx="145">
                  <c:v>3.3079999999999998</c:v>
                </c:pt>
                <c:pt idx="146">
                  <c:v>3.3079999999999998</c:v>
                </c:pt>
                <c:pt idx="147">
                  <c:v>3.3079999999999998</c:v>
                </c:pt>
                <c:pt idx="148">
                  <c:v>3.3610000000000002</c:v>
                </c:pt>
                <c:pt idx="149">
                  <c:v>3.282</c:v>
                </c:pt>
                <c:pt idx="150">
                  <c:v>3.27</c:v>
                </c:pt>
                <c:pt idx="151">
                  <c:v>3.2320000000000002</c:v>
                </c:pt>
                <c:pt idx="152">
                  <c:v>3.181</c:v>
                </c:pt>
                <c:pt idx="153">
                  <c:v>3.181</c:v>
                </c:pt>
                <c:pt idx="154">
                  <c:v>3.181</c:v>
                </c:pt>
                <c:pt idx="155">
                  <c:v>3.2040000000000002</c:v>
                </c:pt>
                <c:pt idx="156">
                  <c:v>3.1960000000000002</c:v>
                </c:pt>
                <c:pt idx="157">
                  <c:v>3.1880000000000002</c:v>
                </c:pt>
                <c:pt idx="158">
                  <c:v>3.2050000000000001</c:v>
                </c:pt>
                <c:pt idx="159">
                  <c:v>3.1629999999999998</c:v>
                </c:pt>
                <c:pt idx="160">
                  <c:v>3.1629999999999998</c:v>
                </c:pt>
                <c:pt idx="161">
                  <c:v>3.1629999999999998</c:v>
                </c:pt>
                <c:pt idx="162">
                  <c:v>3.1640000000000001</c:v>
                </c:pt>
                <c:pt idx="163">
                  <c:v>3.1030000000000002</c:v>
                </c:pt>
                <c:pt idx="164">
                  <c:v>3.0579999999999998</c:v>
                </c:pt>
                <c:pt idx="165">
                  <c:v>3.0649999999999999</c:v>
                </c:pt>
                <c:pt idx="166">
                  <c:v>2.9359999999999999</c:v>
                </c:pt>
                <c:pt idx="167">
                  <c:v>2.9359999999999999</c:v>
                </c:pt>
                <c:pt idx="168">
                  <c:v>2.9359999999999999</c:v>
                </c:pt>
                <c:pt idx="169">
                  <c:v>2.8980000000000001</c:v>
                </c:pt>
                <c:pt idx="170">
                  <c:v>2.8570000000000002</c:v>
                </c:pt>
                <c:pt idx="171">
                  <c:v>2.8450000000000002</c:v>
                </c:pt>
                <c:pt idx="172">
                  <c:v>2.6840000000000002</c:v>
                </c:pt>
                <c:pt idx="173">
                  <c:v>2.7429999999999999</c:v>
                </c:pt>
                <c:pt idx="174">
                  <c:v>2.7429999999999999</c:v>
                </c:pt>
                <c:pt idx="175">
                  <c:v>2.7429999999999999</c:v>
                </c:pt>
                <c:pt idx="176">
                  <c:v>2.6909999999999998</c:v>
                </c:pt>
                <c:pt idx="177">
                  <c:v>2.69</c:v>
                </c:pt>
                <c:pt idx="178">
                  <c:v>2.6619999999999999</c:v>
                </c:pt>
                <c:pt idx="179">
                  <c:v>2.6989999999999998</c:v>
                </c:pt>
                <c:pt idx="180">
                  <c:v>2.7469999999999999</c:v>
                </c:pt>
                <c:pt idx="181">
                  <c:v>2.7469999999999999</c:v>
                </c:pt>
                <c:pt idx="182">
                  <c:v>2.7469999999999999</c:v>
                </c:pt>
                <c:pt idx="183">
                  <c:v>2.863</c:v>
                </c:pt>
                <c:pt idx="184">
                  <c:v>2.8759999999999999</c:v>
                </c:pt>
                <c:pt idx="185">
                  <c:v>2.839</c:v>
                </c:pt>
                <c:pt idx="186">
                  <c:v>2.8639999999999999</c:v>
                </c:pt>
                <c:pt idx="187">
                  <c:v>2.9140000000000001</c:v>
                </c:pt>
                <c:pt idx="188">
                  <c:v>2.9140000000000001</c:v>
                </c:pt>
                <c:pt idx="189">
                  <c:v>2.9140000000000001</c:v>
                </c:pt>
                <c:pt idx="190">
                  <c:v>2.8420000000000001</c:v>
                </c:pt>
                <c:pt idx="191">
                  <c:v>2.7869999999999999</c:v>
                </c:pt>
                <c:pt idx="192">
                  <c:v>2.8340000000000001</c:v>
                </c:pt>
                <c:pt idx="193">
                  <c:v>2.778</c:v>
                </c:pt>
                <c:pt idx="194">
                  <c:v>2.7930000000000001</c:v>
                </c:pt>
                <c:pt idx="195">
                  <c:v>2.7930000000000001</c:v>
                </c:pt>
                <c:pt idx="196">
                  <c:v>2.7930000000000001</c:v>
                </c:pt>
                <c:pt idx="197">
                  <c:v>2.673</c:v>
                </c:pt>
                <c:pt idx="198">
                  <c:v>2.6579999999999999</c:v>
                </c:pt>
                <c:pt idx="199">
                  <c:v>2.6030000000000002</c:v>
                </c:pt>
                <c:pt idx="200">
                  <c:v>2.5779999999999998</c:v>
                </c:pt>
                <c:pt idx="201">
                  <c:v>2.5609999999999999</c:v>
                </c:pt>
                <c:pt idx="202">
                  <c:v>2.5609999999999999</c:v>
                </c:pt>
                <c:pt idx="203">
                  <c:v>2.5609999999999999</c:v>
                </c:pt>
                <c:pt idx="204">
                  <c:v>2.5990000000000002</c:v>
                </c:pt>
                <c:pt idx="205">
                  <c:v>2.5640000000000001</c:v>
                </c:pt>
                <c:pt idx="206">
                  <c:v>2.5950000000000002</c:v>
                </c:pt>
                <c:pt idx="207">
                  <c:v>2.5369999999999999</c:v>
                </c:pt>
                <c:pt idx="208">
                  <c:v>2.5510000000000002</c:v>
                </c:pt>
                <c:pt idx="209">
                  <c:v>2.5510000000000002</c:v>
                </c:pt>
                <c:pt idx="210">
                  <c:v>2.5510000000000002</c:v>
                </c:pt>
                <c:pt idx="211">
                  <c:v>2.5609999999999999</c:v>
                </c:pt>
                <c:pt idx="212">
                  <c:v>2.4969999999999999</c:v>
                </c:pt>
                <c:pt idx="213">
                  <c:v>2.5270000000000001</c:v>
                </c:pt>
                <c:pt idx="214">
                  <c:v>2.5270000000000001</c:v>
                </c:pt>
                <c:pt idx="215">
                  <c:v>2.4980000000000002</c:v>
                </c:pt>
                <c:pt idx="216">
                  <c:v>2.4980000000000002</c:v>
                </c:pt>
                <c:pt idx="217">
                  <c:v>2.4980000000000002</c:v>
                </c:pt>
                <c:pt idx="218">
                  <c:v>2.5739999999999998</c:v>
                </c:pt>
                <c:pt idx="219">
                  <c:v>2.5739999999999998</c:v>
                </c:pt>
                <c:pt idx="220">
                  <c:v>2.5979999999999999</c:v>
                </c:pt>
                <c:pt idx="221">
                  <c:v>2.5390000000000001</c:v>
                </c:pt>
                <c:pt idx="222">
                  <c:v>2.5550000000000002</c:v>
                </c:pt>
                <c:pt idx="223">
                  <c:v>2.5550000000000002</c:v>
                </c:pt>
                <c:pt idx="224">
                  <c:v>2.5550000000000002</c:v>
                </c:pt>
                <c:pt idx="225">
                  <c:v>2.5910000000000002</c:v>
                </c:pt>
                <c:pt idx="226">
                  <c:v>2.6160000000000001</c:v>
                </c:pt>
                <c:pt idx="227">
                  <c:v>2.6720000000000002</c:v>
                </c:pt>
                <c:pt idx="228">
                  <c:v>2.6360000000000001</c:v>
                </c:pt>
                <c:pt idx="229">
                  <c:v>2.5790000000000002</c:v>
                </c:pt>
                <c:pt idx="230">
                  <c:v>2.5790000000000002</c:v>
                </c:pt>
                <c:pt idx="231">
                  <c:v>2.5790000000000002</c:v>
                </c:pt>
                <c:pt idx="232">
                  <c:v>2.6509999999999998</c:v>
                </c:pt>
                <c:pt idx="233">
                  <c:v>2.6840000000000002</c:v>
                </c:pt>
                <c:pt idx="234">
                  <c:v>2.694</c:v>
                </c:pt>
                <c:pt idx="235">
                  <c:v>2.6850000000000001</c:v>
                </c:pt>
                <c:pt idx="236">
                  <c:v>2.6619999999999999</c:v>
                </c:pt>
                <c:pt idx="237">
                  <c:v>2.6619999999999999</c:v>
                </c:pt>
                <c:pt idx="238">
                  <c:v>2.6619999999999999</c:v>
                </c:pt>
                <c:pt idx="239">
                  <c:v>2.7080000000000002</c:v>
                </c:pt>
                <c:pt idx="240">
                  <c:v>2.7349999999999999</c:v>
                </c:pt>
                <c:pt idx="241">
                  <c:v>2.7509999999999999</c:v>
                </c:pt>
                <c:pt idx="242">
                  <c:v>2.7170000000000001</c:v>
                </c:pt>
                <c:pt idx="243">
                  <c:v>2.6669999999999998</c:v>
                </c:pt>
                <c:pt idx="244">
                  <c:v>2.6669999999999998</c:v>
                </c:pt>
                <c:pt idx="245">
                  <c:v>2.6669999999999998</c:v>
                </c:pt>
                <c:pt idx="246">
                  <c:v>2.6669999999999998</c:v>
                </c:pt>
                <c:pt idx="247">
                  <c:v>2.7429999999999999</c:v>
                </c:pt>
                <c:pt idx="248">
                  <c:v>2.7519999999999998</c:v>
                </c:pt>
                <c:pt idx="249">
                  <c:v>2.758</c:v>
                </c:pt>
                <c:pt idx="250">
                  <c:v>2.7530000000000001</c:v>
                </c:pt>
                <c:pt idx="251">
                  <c:v>2.7530000000000001</c:v>
                </c:pt>
                <c:pt idx="252">
                  <c:v>2.7530000000000001</c:v>
                </c:pt>
                <c:pt idx="253">
                  <c:v>2.758</c:v>
                </c:pt>
                <c:pt idx="254">
                  <c:v>2.7280000000000002</c:v>
                </c:pt>
                <c:pt idx="255">
                  <c:v>2.7189999999999999</c:v>
                </c:pt>
                <c:pt idx="256">
                  <c:v>2.7189999999999999</c:v>
                </c:pt>
                <c:pt idx="257">
                  <c:v>2.7349999999999999</c:v>
                </c:pt>
                <c:pt idx="258">
                  <c:v>2.7349999999999999</c:v>
                </c:pt>
                <c:pt idx="259">
                  <c:v>2.7349999999999999</c:v>
                </c:pt>
                <c:pt idx="260">
                  <c:v>2.6949999999999998</c:v>
                </c:pt>
                <c:pt idx="261">
                  <c:v>2.7149999999999999</c:v>
                </c:pt>
                <c:pt idx="262">
                  <c:v>2.694</c:v>
                </c:pt>
                <c:pt idx="263">
                  <c:v>2.7109999999999999</c:v>
                </c:pt>
                <c:pt idx="264">
                  <c:v>2.74</c:v>
                </c:pt>
                <c:pt idx="265">
                  <c:v>2.74</c:v>
                </c:pt>
                <c:pt idx="266">
                  <c:v>2.74</c:v>
                </c:pt>
                <c:pt idx="267">
                  <c:v>2.7719999999999998</c:v>
                </c:pt>
                <c:pt idx="268">
                  <c:v>2.7909999999999999</c:v>
                </c:pt>
                <c:pt idx="269">
                  <c:v>2.75</c:v>
                </c:pt>
                <c:pt idx="270">
                  <c:v>2.798</c:v>
                </c:pt>
                <c:pt idx="271">
                  <c:v>2.8380000000000001</c:v>
                </c:pt>
                <c:pt idx="272">
                  <c:v>2.8380000000000001</c:v>
                </c:pt>
                <c:pt idx="273">
                  <c:v>2.8380000000000001</c:v>
                </c:pt>
                <c:pt idx="274">
                  <c:v>2.8580000000000001</c:v>
                </c:pt>
                <c:pt idx="275">
                  <c:v>2.9660000000000002</c:v>
                </c:pt>
                <c:pt idx="276">
                  <c:v>3.028</c:v>
                </c:pt>
                <c:pt idx="277">
                  <c:v>3.0489999999999999</c:v>
                </c:pt>
                <c:pt idx="278">
                  <c:v>3.036</c:v>
                </c:pt>
                <c:pt idx="279">
                  <c:v>3.036</c:v>
                </c:pt>
                <c:pt idx="280">
                  <c:v>3.036</c:v>
                </c:pt>
                <c:pt idx="281">
                  <c:v>3.0409999999999999</c:v>
                </c:pt>
                <c:pt idx="282">
                  <c:v>3.0329999999999999</c:v>
                </c:pt>
                <c:pt idx="283">
                  <c:v>3.0230000000000001</c:v>
                </c:pt>
                <c:pt idx="284">
                  <c:v>2.9950000000000001</c:v>
                </c:pt>
                <c:pt idx="285">
                  <c:v>3.0270000000000001</c:v>
                </c:pt>
                <c:pt idx="286">
                  <c:v>3.0270000000000001</c:v>
                </c:pt>
                <c:pt idx="287">
                  <c:v>3.0270000000000001</c:v>
                </c:pt>
                <c:pt idx="288">
                  <c:v>3.0339999999999998</c:v>
                </c:pt>
                <c:pt idx="289">
                  <c:v>3.0459999999999998</c:v>
                </c:pt>
                <c:pt idx="290">
                  <c:v>3.0579999999999998</c:v>
                </c:pt>
                <c:pt idx="291">
                  <c:v>3.1880000000000002</c:v>
                </c:pt>
                <c:pt idx="292">
                  <c:v>3.2530000000000001</c:v>
                </c:pt>
                <c:pt idx="293">
                  <c:v>3.2530000000000001</c:v>
                </c:pt>
                <c:pt idx="294">
                  <c:v>3.2530000000000001</c:v>
                </c:pt>
                <c:pt idx="295">
                  <c:v>3.2469999999999999</c:v>
                </c:pt>
                <c:pt idx="296">
                  <c:v>3.218</c:v>
                </c:pt>
                <c:pt idx="297">
                  <c:v>3.117</c:v>
                </c:pt>
                <c:pt idx="298">
                  <c:v>3.105</c:v>
                </c:pt>
                <c:pt idx="299">
                  <c:v>3.0819999999999999</c:v>
                </c:pt>
                <c:pt idx="300">
                  <c:v>3.0819999999999999</c:v>
                </c:pt>
                <c:pt idx="301">
                  <c:v>3.0819999999999999</c:v>
                </c:pt>
                <c:pt idx="302">
                  <c:v>3.0670000000000002</c:v>
                </c:pt>
                <c:pt idx="303">
                  <c:v>3.0670000000000002</c:v>
                </c:pt>
                <c:pt idx="304">
                  <c:v>3.028</c:v>
                </c:pt>
                <c:pt idx="305">
                  <c:v>3.0150000000000001</c:v>
                </c:pt>
                <c:pt idx="306">
                  <c:v>2.9910000000000001</c:v>
                </c:pt>
                <c:pt idx="307">
                  <c:v>2.9910000000000001</c:v>
                </c:pt>
                <c:pt idx="308">
                  <c:v>2.9910000000000001</c:v>
                </c:pt>
                <c:pt idx="309">
                  <c:v>2.95</c:v>
                </c:pt>
                <c:pt idx="310">
                  <c:v>2.9060000000000001</c:v>
                </c:pt>
                <c:pt idx="311">
                  <c:v>2.839</c:v>
                </c:pt>
                <c:pt idx="312">
                  <c:v>2.8450000000000002</c:v>
                </c:pt>
                <c:pt idx="313">
                  <c:v>2.8279999999999998</c:v>
                </c:pt>
                <c:pt idx="314">
                  <c:v>2.8279999999999998</c:v>
                </c:pt>
                <c:pt idx="315">
                  <c:v>2.8279999999999998</c:v>
                </c:pt>
                <c:pt idx="316">
                  <c:v>2.806</c:v>
                </c:pt>
                <c:pt idx="317">
                  <c:v>2.8</c:v>
                </c:pt>
                <c:pt idx="318">
                  <c:v>2.7639999999999998</c:v>
                </c:pt>
                <c:pt idx="319">
                  <c:v>2.7269999999999999</c:v>
                </c:pt>
                <c:pt idx="320">
                  <c:v>2.7069999999999999</c:v>
                </c:pt>
                <c:pt idx="321">
                  <c:v>2.7069999999999999</c:v>
                </c:pt>
                <c:pt idx="322">
                  <c:v>2.7069999999999999</c:v>
                </c:pt>
                <c:pt idx="323">
                  <c:v>2.6739999999999999</c:v>
                </c:pt>
                <c:pt idx="324">
                  <c:v>2.6720000000000002</c:v>
                </c:pt>
                <c:pt idx="325">
                  <c:v>2.673</c:v>
                </c:pt>
                <c:pt idx="326">
                  <c:v>2.536</c:v>
                </c:pt>
                <c:pt idx="327">
                  <c:v>2.577</c:v>
                </c:pt>
                <c:pt idx="328">
                  <c:v>2.577</c:v>
                </c:pt>
                <c:pt idx="329">
                  <c:v>2.577</c:v>
                </c:pt>
                <c:pt idx="330">
                  <c:v>2.5819999999999999</c:v>
                </c:pt>
                <c:pt idx="331">
                  <c:v>2.5819999999999999</c:v>
                </c:pt>
                <c:pt idx="332">
                  <c:v>2.552</c:v>
                </c:pt>
                <c:pt idx="333">
                  <c:v>2.4860000000000002</c:v>
                </c:pt>
                <c:pt idx="334">
                  <c:v>2.4860000000000002</c:v>
                </c:pt>
                <c:pt idx="335">
                  <c:v>2.4860000000000002</c:v>
                </c:pt>
                <c:pt idx="336">
                  <c:v>2.4860000000000002</c:v>
                </c:pt>
                <c:pt idx="337">
                  <c:v>2.4820000000000002</c:v>
                </c:pt>
                <c:pt idx="338">
                  <c:v>2.4929999999999999</c:v>
                </c:pt>
                <c:pt idx="339">
                  <c:v>2.4830000000000001</c:v>
                </c:pt>
                <c:pt idx="340">
                  <c:v>2.4950000000000001</c:v>
                </c:pt>
                <c:pt idx="341">
                  <c:v>2.492</c:v>
                </c:pt>
                <c:pt idx="342">
                  <c:v>2.492</c:v>
                </c:pt>
                <c:pt idx="343">
                  <c:v>2.492</c:v>
                </c:pt>
                <c:pt idx="344">
                  <c:v>2.4990000000000001</c:v>
                </c:pt>
                <c:pt idx="345">
                  <c:v>2.4910000000000001</c:v>
                </c:pt>
                <c:pt idx="346">
                  <c:v>2.4790000000000001</c:v>
                </c:pt>
                <c:pt idx="347">
                  <c:v>2.399</c:v>
                </c:pt>
                <c:pt idx="348">
                  <c:v>2.3610000000000002</c:v>
                </c:pt>
                <c:pt idx="349">
                  <c:v>2.3610000000000002</c:v>
                </c:pt>
                <c:pt idx="350">
                  <c:v>2.3610000000000002</c:v>
                </c:pt>
                <c:pt idx="351">
                  <c:v>2.3849999999999998</c:v>
                </c:pt>
                <c:pt idx="352">
                  <c:v>2.3759999999999999</c:v>
                </c:pt>
                <c:pt idx="353">
                  <c:v>2.3559999999999999</c:v>
                </c:pt>
                <c:pt idx="354">
                  <c:v>2.347</c:v>
                </c:pt>
                <c:pt idx="355">
                  <c:v>2.359</c:v>
                </c:pt>
                <c:pt idx="356">
                  <c:v>2.359</c:v>
                </c:pt>
                <c:pt idx="357">
                  <c:v>2.359</c:v>
                </c:pt>
                <c:pt idx="358">
                  <c:v>2.3580000000000001</c:v>
                </c:pt>
                <c:pt idx="359">
                  <c:v>2.359</c:v>
                </c:pt>
                <c:pt idx="360">
                  <c:v>2.36</c:v>
                </c:pt>
                <c:pt idx="361">
                  <c:v>2.3690000000000002</c:v>
                </c:pt>
                <c:pt idx="362">
                  <c:v>2.3929999999999998</c:v>
                </c:pt>
                <c:pt idx="363">
                  <c:v>2.3929999999999998</c:v>
                </c:pt>
                <c:pt idx="364">
                  <c:v>2.3929999999999998</c:v>
                </c:pt>
                <c:pt idx="365">
                  <c:v>2.3180000000000001</c:v>
                </c:pt>
                <c:pt idx="366">
                  <c:v>2.3959999999999999</c:v>
                </c:pt>
                <c:pt idx="367">
                  <c:v>2.4279999999999999</c:v>
                </c:pt>
                <c:pt idx="368">
                  <c:v>2.3849999999999998</c:v>
                </c:pt>
                <c:pt idx="369">
                  <c:v>2.3690000000000002</c:v>
                </c:pt>
                <c:pt idx="370">
                  <c:v>2.3690000000000002</c:v>
                </c:pt>
                <c:pt idx="371">
                  <c:v>2.3690000000000002</c:v>
                </c:pt>
                <c:pt idx="372">
                  <c:v>2.3090000000000002</c:v>
                </c:pt>
                <c:pt idx="373">
                  <c:v>2.3079999999999998</c:v>
                </c:pt>
                <c:pt idx="374">
                  <c:v>2.319</c:v>
                </c:pt>
                <c:pt idx="375">
                  <c:v>2.3210000000000002</c:v>
                </c:pt>
                <c:pt idx="376">
                  <c:v>2.3279999999999998</c:v>
                </c:pt>
                <c:pt idx="377">
                  <c:v>2.3279999999999998</c:v>
                </c:pt>
                <c:pt idx="378">
                  <c:v>2.3279999999999998</c:v>
                </c:pt>
                <c:pt idx="379">
                  <c:v>2.323</c:v>
                </c:pt>
                <c:pt idx="380">
                  <c:v>2.3210000000000002</c:v>
                </c:pt>
                <c:pt idx="381">
                  <c:v>2.3580000000000001</c:v>
                </c:pt>
                <c:pt idx="382">
                  <c:v>2.351</c:v>
                </c:pt>
                <c:pt idx="383">
                  <c:v>2.3759999999999999</c:v>
                </c:pt>
                <c:pt idx="384">
                  <c:v>2.3759999999999999</c:v>
                </c:pt>
                <c:pt idx="385">
                  <c:v>2.3759999999999999</c:v>
                </c:pt>
                <c:pt idx="386">
                  <c:v>2.3580000000000001</c:v>
                </c:pt>
                <c:pt idx="387">
                  <c:v>2.3130000000000002</c:v>
                </c:pt>
                <c:pt idx="388">
                  <c:v>2.2970000000000002</c:v>
                </c:pt>
                <c:pt idx="389">
                  <c:v>2.3690000000000002</c:v>
                </c:pt>
                <c:pt idx="390">
                  <c:v>2.4009999999999998</c:v>
                </c:pt>
                <c:pt idx="391">
                  <c:v>2.4009999999999998</c:v>
                </c:pt>
                <c:pt idx="392">
                  <c:v>2.4009999999999998</c:v>
                </c:pt>
                <c:pt idx="393">
                  <c:v>2.379</c:v>
                </c:pt>
                <c:pt idx="394">
                  <c:v>2.3969999999999998</c:v>
                </c:pt>
                <c:pt idx="395">
                  <c:v>2.4220000000000002</c:v>
                </c:pt>
                <c:pt idx="396">
                  <c:v>2.4129999999999998</c:v>
                </c:pt>
                <c:pt idx="397">
                  <c:v>2.4049999999999998</c:v>
                </c:pt>
                <c:pt idx="398">
                  <c:v>2.4049999999999998</c:v>
                </c:pt>
                <c:pt idx="399">
                  <c:v>2.4049999999999998</c:v>
                </c:pt>
                <c:pt idx="400">
                  <c:v>2.4380000000000002</c:v>
                </c:pt>
                <c:pt idx="401">
                  <c:v>2.4220000000000002</c:v>
                </c:pt>
                <c:pt idx="402">
                  <c:v>2.4049999999999998</c:v>
                </c:pt>
                <c:pt idx="403">
                  <c:v>2.3279999999999998</c:v>
                </c:pt>
                <c:pt idx="404">
                  <c:v>2.3279999999999998</c:v>
                </c:pt>
                <c:pt idx="405">
                  <c:v>2.3279999999999998</c:v>
                </c:pt>
                <c:pt idx="406">
                  <c:v>2.3279999999999998</c:v>
                </c:pt>
                <c:pt idx="407">
                  <c:v>2.3279999999999998</c:v>
                </c:pt>
                <c:pt idx="408">
                  <c:v>2.3279999999999998</c:v>
                </c:pt>
                <c:pt idx="409">
                  <c:v>2.3279999999999998</c:v>
                </c:pt>
                <c:pt idx="410">
                  <c:v>2.3980000000000001</c:v>
                </c:pt>
                <c:pt idx="411">
                  <c:v>2.3820000000000001</c:v>
                </c:pt>
                <c:pt idx="412">
                  <c:v>2.3820000000000001</c:v>
                </c:pt>
                <c:pt idx="413">
                  <c:v>2.3820000000000001</c:v>
                </c:pt>
                <c:pt idx="414">
                  <c:v>2.3929999999999998</c:v>
                </c:pt>
                <c:pt idx="415">
                  <c:v>2.4020000000000001</c:v>
                </c:pt>
                <c:pt idx="416">
                  <c:v>2.3849999999999998</c:v>
                </c:pt>
                <c:pt idx="417">
                  <c:v>2.41</c:v>
                </c:pt>
                <c:pt idx="418">
                  <c:v>2.427</c:v>
                </c:pt>
                <c:pt idx="419">
                  <c:v>2.427</c:v>
                </c:pt>
                <c:pt idx="420">
                  <c:v>2.427</c:v>
                </c:pt>
                <c:pt idx="421">
                  <c:v>2.4620000000000002</c:v>
                </c:pt>
                <c:pt idx="422">
                  <c:v>2.4239999999999999</c:v>
                </c:pt>
                <c:pt idx="423">
                  <c:v>2.3780000000000001</c:v>
                </c:pt>
                <c:pt idx="424">
                  <c:v>2.4620000000000002</c:v>
                </c:pt>
                <c:pt idx="425">
                  <c:v>2.4060000000000001</c:v>
                </c:pt>
                <c:pt idx="426">
                  <c:v>2.4060000000000001</c:v>
                </c:pt>
                <c:pt idx="427">
                  <c:v>2.4060000000000001</c:v>
                </c:pt>
                <c:pt idx="428">
                  <c:v>2.4060000000000001</c:v>
                </c:pt>
                <c:pt idx="429">
                  <c:v>2.403</c:v>
                </c:pt>
                <c:pt idx="430">
                  <c:v>2.427</c:v>
                </c:pt>
                <c:pt idx="431">
                  <c:v>2.4950000000000001</c:v>
                </c:pt>
                <c:pt idx="432">
                  <c:v>2.6160000000000001</c:v>
                </c:pt>
                <c:pt idx="433">
                  <c:v>2.6160000000000001</c:v>
                </c:pt>
                <c:pt idx="434">
                  <c:v>2.6160000000000001</c:v>
                </c:pt>
                <c:pt idx="435">
                  <c:v>2.5859999999999999</c:v>
                </c:pt>
                <c:pt idx="436">
                  <c:v>2.609</c:v>
                </c:pt>
                <c:pt idx="437">
                  <c:v>2.6190000000000002</c:v>
                </c:pt>
                <c:pt idx="438">
                  <c:v>2.6070000000000002</c:v>
                </c:pt>
                <c:pt idx="439">
                  <c:v>2.6230000000000002</c:v>
                </c:pt>
                <c:pt idx="440">
                  <c:v>2.6230000000000002</c:v>
                </c:pt>
                <c:pt idx="441">
                  <c:v>2.6230000000000002</c:v>
                </c:pt>
                <c:pt idx="442">
                  <c:v>2.63</c:v>
                </c:pt>
                <c:pt idx="443">
                  <c:v>2.6219999999999999</c:v>
                </c:pt>
                <c:pt idx="444">
                  <c:v>2.641</c:v>
                </c:pt>
                <c:pt idx="445">
                  <c:v>2.6190000000000002</c:v>
                </c:pt>
                <c:pt idx="446">
                  <c:v>2.6360000000000001</c:v>
                </c:pt>
                <c:pt idx="447">
                  <c:v>2.6360000000000001</c:v>
                </c:pt>
                <c:pt idx="448">
                  <c:v>2.6360000000000001</c:v>
                </c:pt>
                <c:pt idx="449">
                  <c:v>2.6579999999999999</c:v>
                </c:pt>
                <c:pt idx="450">
                  <c:v>2.6629999999999998</c:v>
                </c:pt>
                <c:pt idx="451">
                  <c:v>2.6829999999999998</c:v>
                </c:pt>
                <c:pt idx="452">
                  <c:v>2.6779999999999999</c:v>
                </c:pt>
                <c:pt idx="453">
                  <c:v>2.7469999999999999</c:v>
                </c:pt>
                <c:pt idx="454">
                  <c:v>2.7469999999999999</c:v>
                </c:pt>
                <c:pt idx="455">
                  <c:v>2.7469999999999999</c:v>
                </c:pt>
                <c:pt idx="456">
                  <c:v>2.7570000000000001</c:v>
                </c:pt>
                <c:pt idx="457">
                  <c:v>2.879</c:v>
                </c:pt>
                <c:pt idx="458">
                  <c:v>2.915</c:v>
                </c:pt>
                <c:pt idx="459">
                  <c:v>2.9220000000000002</c:v>
                </c:pt>
                <c:pt idx="460">
                  <c:v>2.883</c:v>
                </c:pt>
                <c:pt idx="461">
                  <c:v>2.883</c:v>
                </c:pt>
                <c:pt idx="462">
                  <c:v>2.883</c:v>
                </c:pt>
                <c:pt idx="463">
                  <c:v>2.871</c:v>
                </c:pt>
                <c:pt idx="464">
                  <c:v>2.8090000000000002</c:v>
                </c:pt>
                <c:pt idx="465">
                  <c:v>2.8090000000000002</c:v>
                </c:pt>
                <c:pt idx="466">
                  <c:v>2.831</c:v>
                </c:pt>
                <c:pt idx="467">
                  <c:v>2.8610000000000002</c:v>
                </c:pt>
                <c:pt idx="468">
                  <c:v>2.8610000000000002</c:v>
                </c:pt>
                <c:pt idx="469">
                  <c:v>2.8610000000000002</c:v>
                </c:pt>
                <c:pt idx="470">
                  <c:v>2.8940000000000001</c:v>
                </c:pt>
                <c:pt idx="471">
                  <c:v>2.94</c:v>
                </c:pt>
                <c:pt idx="472">
                  <c:v>2.923</c:v>
                </c:pt>
                <c:pt idx="473">
                  <c:v>2.8730000000000002</c:v>
                </c:pt>
                <c:pt idx="474">
                  <c:v>2.9220000000000002</c:v>
                </c:pt>
                <c:pt idx="475">
                  <c:v>2.9220000000000002</c:v>
                </c:pt>
                <c:pt idx="476">
                  <c:v>2.9220000000000002</c:v>
                </c:pt>
                <c:pt idx="477">
                  <c:v>2.927</c:v>
                </c:pt>
                <c:pt idx="478">
                  <c:v>2.91</c:v>
                </c:pt>
                <c:pt idx="479">
                  <c:v>2.9209999999999998</c:v>
                </c:pt>
                <c:pt idx="480">
                  <c:v>2.903</c:v>
                </c:pt>
                <c:pt idx="481">
                  <c:v>2.9</c:v>
                </c:pt>
                <c:pt idx="482">
                  <c:v>2.9</c:v>
                </c:pt>
                <c:pt idx="483">
                  <c:v>2.9</c:v>
                </c:pt>
                <c:pt idx="484">
                  <c:v>2.85</c:v>
                </c:pt>
                <c:pt idx="485">
                  <c:v>2.85</c:v>
                </c:pt>
                <c:pt idx="486">
                  <c:v>2.85</c:v>
                </c:pt>
                <c:pt idx="487">
                  <c:v>2.9260000000000002</c:v>
                </c:pt>
                <c:pt idx="488">
                  <c:v>2.9239999999999999</c:v>
                </c:pt>
                <c:pt idx="489">
                  <c:v>2.9239999999999999</c:v>
                </c:pt>
                <c:pt idx="490">
                  <c:v>2.9239999999999999</c:v>
                </c:pt>
                <c:pt idx="491">
                  <c:v>2.8809999999999998</c:v>
                </c:pt>
                <c:pt idx="492">
                  <c:v>2.875</c:v>
                </c:pt>
                <c:pt idx="493">
                  <c:v>2.8839999999999999</c:v>
                </c:pt>
                <c:pt idx="494">
                  <c:v>2.875</c:v>
                </c:pt>
                <c:pt idx="495">
                  <c:v>2.8620000000000001</c:v>
                </c:pt>
                <c:pt idx="496">
                  <c:v>2.8620000000000001</c:v>
                </c:pt>
                <c:pt idx="497">
                  <c:v>2.8620000000000001</c:v>
                </c:pt>
                <c:pt idx="498">
                  <c:v>2.8780000000000001</c:v>
                </c:pt>
                <c:pt idx="499">
                  <c:v>2.8769999999999998</c:v>
                </c:pt>
                <c:pt idx="500">
                  <c:v>2.8780000000000001</c:v>
                </c:pt>
                <c:pt idx="501">
                  <c:v>2.8650000000000002</c:v>
                </c:pt>
                <c:pt idx="502">
                  <c:v>2.8570000000000002</c:v>
                </c:pt>
                <c:pt idx="503">
                  <c:v>2.8570000000000002</c:v>
                </c:pt>
                <c:pt idx="504">
                  <c:v>2.8570000000000002</c:v>
                </c:pt>
                <c:pt idx="505">
                  <c:v>2.8679999999999999</c:v>
                </c:pt>
                <c:pt idx="506">
                  <c:v>2.8519999999999999</c:v>
                </c:pt>
                <c:pt idx="507">
                  <c:v>2.9590000000000001</c:v>
                </c:pt>
                <c:pt idx="508">
                  <c:v>3.0270000000000001</c:v>
                </c:pt>
                <c:pt idx="509">
                  <c:v>3.0350000000000001</c:v>
                </c:pt>
                <c:pt idx="510">
                  <c:v>3.0350000000000001</c:v>
                </c:pt>
                <c:pt idx="511">
                  <c:v>3.0350000000000001</c:v>
                </c:pt>
                <c:pt idx="512">
                  <c:v>3.0139999999999998</c:v>
                </c:pt>
                <c:pt idx="513">
                  <c:v>2.988</c:v>
                </c:pt>
                <c:pt idx="514">
                  <c:v>2.9550000000000001</c:v>
                </c:pt>
                <c:pt idx="515">
                  <c:v>2.9670000000000001</c:v>
                </c:pt>
                <c:pt idx="516">
                  <c:v>2.948</c:v>
                </c:pt>
                <c:pt idx="517">
                  <c:v>2.948</c:v>
                </c:pt>
                <c:pt idx="518">
                  <c:v>2.948</c:v>
                </c:pt>
                <c:pt idx="519">
                  <c:v>2.9289999999999998</c:v>
                </c:pt>
                <c:pt idx="520">
                  <c:v>2.911</c:v>
                </c:pt>
                <c:pt idx="521">
                  <c:v>2.9140000000000001</c:v>
                </c:pt>
                <c:pt idx="522">
                  <c:v>2.9159999999999999</c:v>
                </c:pt>
                <c:pt idx="523">
                  <c:v>2.9079999999999999</c:v>
                </c:pt>
                <c:pt idx="524">
                  <c:v>2.9079999999999999</c:v>
                </c:pt>
                <c:pt idx="525">
                  <c:v>2.9079999999999999</c:v>
                </c:pt>
                <c:pt idx="526">
                  <c:v>2.9289999999999998</c:v>
                </c:pt>
                <c:pt idx="527">
                  <c:v>2.9390000000000001</c:v>
                </c:pt>
                <c:pt idx="528">
                  <c:v>2.9319999999999999</c:v>
                </c:pt>
                <c:pt idx="529">
                  <c:v>2.907</c:v>
                </c:pt>
                <c:pt idx="530">
                  <c:v>2.9009999999999998</c:v>
                </c:pt>
                <c:pt idx="531">
                  <c:v>2.9009999999999998</c:v>
                </c:pt>
                <c:pt idx="532">
                  <c:v>2.9009999999999998</c:v>
                </c:pt>
                <c:pt idx="533">
                  <c:v>2.903</c:v>
                </c:pt>
                <c:pt idx="534">
                  <c:v>2.907</c:v>
                </c:pt>
                <c:pt idx="535">
                  <c:v>2.89</c:v>
                </c:pt>
                <c:pt idx="536">
                  <c:v>2.85</c:v>
                </c:pt>
                <c:pt idx="537">
                  <c:v>2.863</c:v>
                </c:pt>
                <c:pt idx="538">
                  <c:v>2.863</c:v>
                </c:pt>
                <c:pt idx="539">
                  <c:v>2.863</c:v>
                </c:pt>
                <c:pt idx="540">
                  <c:v>2.88</c:v>
                </c:pt>
                <c:pt idx="541">
                  <c:v>2.8780000000000001</c:v>
                </c:pt>
                <c:pt idx="542">
                  <c:v>2.899</c:v>
                </c:pt>
                <c:pt idx="543">
                  <c:v>2.8889999999999998</c:v>
                </c:pt>
                <c:pt idx="544">
                  <c:v>2.8849999999999998</c:v>
                </c:pt>
                <c:pt idx="545">
                  <c:v>2.8849999999999998</c:v>
                </c:pt>
                <c:pt idx="546">
                  <c:v>2.8849999999999998</c:v>
                </c:pt>
                <c:pt idx="547">
                  <c:v>2.8820000000000001</c:v>
                </c:pt>
                <c:pt idx="548">
                  <c:v>2.875</c:v>
                </c:pt>
                <c:pt idx="549">
                  <c:v>2.8570000000000002</c:v>
                </c:pt>
                <c:pt idx="550">
                  <c:v>2.8719999999999999</c:v>
                </c:pt>
                <c:pt idx="551">
                  <c:v>2.8740000000000001</c:v>
                </c:pt>
                <c:pt idx="552">
                  <c:v>2.8740000000000001</c:v>
                </c:pt>
                <c:pt idx="553">
                  <c:v>2.8740000000000001</c:v>
                </c:pt>
                <c:pt idx="554">
                  <c:v>2.883</c:v>
                </c:pt>
                <c:pt idx="555">
                  <c:v>2.8940000000000001</c:v>
                </c:pt>
                <c:pt idx="556">
                  <c:v>2.8879999999999999</c:v>
                </c:pt>
                <c:pt idx="557">
                  <c:v>2.89</c:v>
                </c:pt>
                <c:pt idx="558">
                  <c:v>2.8940000000000001</c:v>
                </c:pt>
                <c:pt idx="559">
                  <c:v>2.8940000000000001</c:v>
                </c:pt>
                <c:pt idx="560">
                  <c:v>2.8940000000000001</c:v>
                </c:pt>
                <c:pt idx="561">
                  <c:v>2.9009999999999998</c:v>
                </c:pt>
                <c:pt idx="562">
                  <c:v>2.899</c:v>
                </c:pt>
                <c:pt idx="563">
                  <c:v>2.9020000000000001</c:v>
                </c:pt>
                <c:pt idx="564">
                  <c:v>2.9039999999999999</c:v>
                </c:pt>
                <c:pt idx="565">
                  <c:v>2.895</c:v>
                </c:pt>
                <c:pt idx="566">
                  <c:v>2.895</c:v>
                </c:pt>
                <c:pt idx="567">
                  <c:v>2.895</c:v>
                </c:pt>
                <c:pt idx="568">
                  <c:v>2.903</c:v>
                </c:pt>
                <c:pt idx="569">
                  <c:v>2.899</c:v>
                </c:pt>
                <c:pt idx="570">
                  <c:v>2.9079999999999999</c:v>
                </c:pt>
                <c:pt idx="571">
                  <c:v>2.8809999999999998</c:v>
                </c:pt>
                <c:pt idx="572">
                  <c:v>2.8969999999999998</c:v>
                </c:pt>
                <c:pt idx="573">
                  <c:v>2.8969999999999998</c:v>
                </c:pt>
                <c:pt idx="574">
                  <c:v>2.8969999999999998</c:v>
                </c:pt>
                <c:pt idx="575">
                  <c:v>2.903</c:v>
                </c:pt>
                <c:pt idx="576">
                  <c:v>2.895</c:v>
                </c:pt>
                <c:pt idx="577">
                  <c:v>2.8929999999999998</c:v>
                </c:pt>
                <c:pt idx="578">
                  <c:v>2.88</c:v>
                </c:pt>
                <c:pt idx="579">
                  <c:v>2.899</c:v>
                </c:pt>
                <c:pt idx="580">
                  <c:v>2.899</c:v>
                </c:pt>
                <c:pt idx="581">
                  <c:v>2.899</c:v>
                </c:pt>
                <c:pt idx="582">
                  <c:v>2.8919999999999999</c:v>
                </c:pt>
                <c:pt idx="583">
                  <c:v>2.8679999999999999</c:v>
                </c:pt>
                <c:pt idx="584">
                  <c:v>2.8620000000000001</c:v>
                </c:pt>
                <c:pt idx="585">
                  <c:v>2.8530000000000002</c:v>
                </c:pt>
                <c:pt idx="586">
                  <c:v>2.8679999999999999</c:v>
                </c:pt>
                <c:pt idx="587">
                  <c:v>2.8679999999999999</c:v>
                </c:pt>
                <c:pt idx="588">
                  <c:v>2.8679999999999999</c:v>
                </c:pt>
                <c:pt idx="589">
                  <c:v>2.8530000000000002</c:v>
                </c:pt>
                <c:pt idx="590">
                  <c:v>2.8490000000000002</c:v>
                </c:pt>
                <c:pt idx="591">
                  <c:v>2.843</c:v>
                </c:pt>
                <c:pt idx="592">
                  <c:v>2.8450000000000002</c:v>
                </c:pt>
                <c:pt idx="593">
                  <c:v>2.8380000000000001</c:v>
                </c:pt>
                <c:pt idx="594">
                  <c:v>2.8380000000000001</c:v>
                </c:pt>
                <c:pt idx="595">
                  <c:v>2.8380000000000001</c:v>
                </c:pt>
                <c:pt idx="596">
                  <c:v>2.843</c:v>
                </c:pt>
                <c:pt idx="597">
                  <c:v>2.8319999999999999</c:v>
                </c:pt>
                <c:pt idx="598">
                  <c:v>2.8279999999999998</c:v>
                </c:pt>
                <c:pt idx="599">
                  <c:v>2.8130000000000002</c:v>
                </c:pt>
                <c:pt idx="600">
                  <c:v>2.8239999999999998</c:v>
                </c:pt>
                <c:pt idx="601">
                  <c:v>2.8239999999999998</c:v>
                </c:pt>
                <c:pt idx="602">
                  <c:v>2.8239999999999998</c:v>
                </c:pt>
                <c:pt idx="603">
                  <c:v>2.8149999999999999</c:v>
                </c:pt>
                <c:pt idx="604">
                  <c:v>2.8210000000000002</c:v>
                </c:pt>
                <c:pt idx="605">
                  <c:v>2.8290000000000002</c:v>
                </c:pt>
                <c:pt idx="606">
                  <c:v>2.823</c:v>
                </c:pt>
                <c:pt idx="607">
                  <c:v>2.83</c:v>
                </c:pt>
                <c:pt idx="608">
                  <c:v>2.83</c:v>
                </c:pt>
                <c:pt idx="609">
                  <c:v>2.83</c:v>
                </c:pt>
                <c:pt idx="610">
                  <c:v>2.83</c:v>
                </c:pt>
                <c:pt idx="611">
                  <c:v>2.83</c:v>
                </c:pt>
                <c:pt idx="612">
                  <c:v>2.8260000000000001</c:v>
                </c:pt>
                <c:pt idx="613">
                  <c:v>2.8359999999999999</c:v>
                </c:pt>
                <c:pt idx="614">
                  <c:v>2.827</c:v>
                </c:pt>
                <c:pt idx="615">
                  <c:v>2.827</c:v>
                </c:pt>
                <c:pt idx="616">
                  <c:v>2.827</c:v>
                </c:pt>
                <c:pt idx="617">
                  <c:v>2.8079999999999998</c:v>
                </c:pt>
                <c:pt idx="618">
                  <c:v>2.8079999999999998</c:v>
                </c:pt>
                <c:pt idx="619">
                  <c:v>2.8090000000000002</c:v>
                </c:pt>
                <c:pt idx="620">
                  <c:v>2.8010000000000002</c:v>
                </c:pt>
                <c:pt idx="621">
                  <c:v>2.802</c:v>
                </c:pt>
                <c:pt idx="622">
                  <c:v>2.802</c:v>
                </c:pt>
                <c:pt idx="623">
                  <c:v>2.802</c:v>
                </c:pt>
                <c:pt idx="624">
                  <c:v>2.7989999999999999</c:v>
                </c:pt>
                <c:pt idx="625">
                  <c:v>2.7829999999999999</c:v>
                </c:pt>
                <c:pt idx="626">
                  <c:v>2.8010000000000002</c:v>
                </c:pt>
                <c:pt idx="627">
                  <c:v>2.786</c:v>
                </c:pt>
                <c:pt idx="628">
                  <c:v>2.7709999999999999</c:v>
                </c:pt>
                <c:pt idx="629">
                  <c:v>2.7709999999999999</c:v>
                </c:pt>
                <c:pt idx="630">
                  <c:v>2.7709999999999999</c:v>
                </c:pt>
                <c:pt idx="631">
                  <c:v>2.7669999999999999</c:v>
                </c:pt>
                <c:pt idx="632">
                  <c:v>2.76</c:v>
                </c:pt>
                <c:pt idx="633">
                  <c:v>2.7669999999999999</c:v>
                </c:pt>
                <c:pt idx="634">
                  <c:v>2.7589999999999999</c:v>
                </c:pt>
                <c:pt idx="635">
                  <c:v>2.75</c:v>
                </c:pt>
                <c:pt idx="636">
                  <c:v>2.75</c:v>
                </c:pt>
                <c:pt idx="637">
                  <c:v>2.75</c:v>
                </c:pt>
                <c:pt idx="638">
                  <c:v>2.7679999999999998</c:v>
                </c:pt>
                <c:pt idx="639">
                  <c:v>2.7639999999999998</c:v>
                </c:pt>
                <c:pt idx="640">
                  <c:v>2.7639999999999998</c:v>
                </c:pt>
                <c:pt idx="641">
                  <c:v>2.7629999999999999</c:v>
                </c:pt>
                <c:pt idx="642">
                  <c:v>2.7679999999999998</c:v>
                </c:pt>
                <c:pt idx="643">
                  <c:v>2.7679999999999998</c:v>
                </c:pt>
                <c:pt idx="644">
                  <c:v>2.7679999999999998</c:v>
                </c:pt>
                <c:pt idx="645">
                  <c:v>2.762</c:v>
                </c:pt>
                <c:pt idx="646">
                  <c:v>2.7589999999999999</c:v>
                </c:pt>
                <c:pt idx="647">
                  <c:v>2.7589999999999999</c:v>
                </c:pt>
                <c:pt idx="648">
                  <c:v>2.7440000000000002</c:v>
                </c:pt>
                <c:pt idx="649">
                  <c:v>2.7570000000000001</c:v>
                </c:pt>
                <c:pt idx="650">
                  <c:v>2.7570000000000001</c:v>
                </c:pt>
                <c:pt idx="651">
                  <c:v>2.7570000000000001</c:v>
                </c:pt>
                <c:pt idx="652">
                  <c:v>2.76</c:v>
                </c:pt>
                <c:pt idx="653">
                  <c:v>2.7589999999999999</c:v>
                </c:pt>
                <c:pt idx="654">
                  <c:v>2.7530000000000001</c:v>
                </c:pt>
                <c:pt idx="655">
                  <c:v>2.7559999999999998</c:v>
                </c:pt>
                <c:pt idx="656">
                  <c:v>2.758</c:v>
                </c:pt>
                <c:pt idx="657">
                  <c:v>2.758</c:v>
                </c:pt>
                <c:pt idx="658">
                  <c:v>2.758</c:v>
                </c:pt>
                <c:pt idx="659">
                  <c:v>2.766</c:v>
                </c:pt>
                <c:pt idx="660">
                  <c:v>2.786</c:v>
                </c:pt>
                <c:pt idx="661">
                  <c:v>2.7989999999999999</c:v>
                </c:pt>
                <c:pt idx="662">
                  <c:v>2.798</c:v>
                </c:pt>
                <c:pt idx="663">
                  <c:v>2.7959999999999998</c:v>
                </c:pt>
                <c:pt idx="664">
                  <c:v>2.7959999999999998</c:v>
                </c:pt>
                <c:pt idx="665">
                  <c:v>2.7959999999999998</c:v>
                </c:pt>
                <c:pt idx="666">
                  <c:v>2.7890000000000001</c:v>
                </c:pt>
                <c:pt idx="667">
                  <c:v>2.7919999999999998</c:v>
                </c:pt>
                <c:pt idx="668">
                  <c:v>2.7919999999999998</c:v>
                </c:pt>
                <c:pt idx="669">
                  <c:v>2.798</c:v>
                </c:pt>
                <c:pt idx="670">
                  <c:v>2.8159999999999998</c:v>
                </c:pt>
                <c:pt idx="671">
                  <c:v>2.8159999999999998</c:v>
                </c:pt>
                <c:pt idx="672">
                  <c:v>2.8159999999999998</c:v>
                </c:pt>
                <c:pt idx="673">
                  <c:v>2.819</c:v>
                </c:pt>
                <c:pt idx="674">
                  <c:v>2.827</c:v>
                </c:pt>
                <c:pt idx="675">
                  <c:v>2.8250000000000002</c:v>
                </c:pt>
                <c:pt idx="676">
                  <c:v>2.8519999999999999</c:v>
                </c:pt>
                <c:pt idx="677">
                  <c:v>2.843</c:v>
                </c:pt>
                <c:pt idx="678">
                  <c:v>2.843</c:v>
                </c:pt>
                <c:pt idx="679">
                  <c:v>2.843</c:v>
                </c:pt>
                <c:pt idx="680">
                  <c:v>2.851</c:v>
                </c:pt>
                <c:pt idx="681">
                  <c:v>2.8479999999999999</c:v>
                </c:pt>
                <c:pt idx="682">
                  <c:v>2.851</c:v>
                </c:pt>
                <c:pt idx="683">
                  <c:v>2.86</c:v>
                </c:pt>
                <c:pt idx="684">
                  <c:v>2.859</c:v>
                </c:pt>
                <c:pt idx="685">
                  <c:v>2.859</c:v>
                </c:pt>
                <c:pt idx="686">
                  <c:v>2.859</c:v>
                </c:pt>
                <c:pt idx="687">
                  <c:v>2.859</c:v>
                </c:pt>
                <c:pt idx="688">
                  <c:v>2.859</c:v>
                </c:pt>
                <c:pt idx="689">
                  <c:v>2.867</c:v>
                </c:pt>
                <c:pt idx="690">
                  <c:v>2.871</c:v>
                </c:pt>
                <c:pt idx="691">
                  <c:v>2.87</c:v>
                </c:pt>
                <c:pt idx="692">
                  <c:v>2.87</c:v>
                </c:pt>
                <c:pt idx="693">
                  <c:v>2.87</c:v>
                </c:pt>
                <c:pt idx="694">
                  <c:v>2.87</c:v>
                </c:pt>
                <c:pt idx="695">
                  <c:v>2.8620000000000001</c:v>
                </c:pt>
                <c:pt idx="696">
                  <c:v>2.87</c:v>
                </c:pt>
                <c:pt idx="697">
                  <c:v>2.871</c:v>
                </c:pt>
                <c:pt idx="698">
                  <c:v>2.8690000000000002</c:v>
                </c:pt>
                <c:pt idx="699">
                  <c:v>2.8690000000000002</c:v>
                </c:pt>
                <c:pt idx="700">
                  <c:v>2.8690000000000002</c:v>
                </c:pt>
                <c:pt idx="701">
                  <c:v>2.8540000000000001</c:v>
                </c:pt>
                <c:pt idx="702">
                  <c:v>2.8879999999999999</c:v>
                </c:pt>
                <c:pt idx="703">
                  <c:v>2.9079999999999999</c:v>
                </c:pt>
                <c:pt idx="704">
                  <c:v>2.907</c:v>
                </c:pt>
                <c:pt idx="705">
                  <c:v>2.9060000000000001</c:v>
                </c:pt>
                <c:pt idx="706">
                  <c:v>2.9060000000000001</c:v>
                </c:pt>
                <c:pt idx="707">
                  <c:v>2.9060000000000001</c:v>
                </c:pt>
                <c:pt idx="708">
                  <c:v>2.911</c:v>
                </c:pt>
                <c:pt idx="709">
                  <c:v>2.9060000000000001</c:v>
                </c:pt>
                <c:pt idx="710">
                  <c:v>2.9159999999999999</c:v>
                </c:pt>
                <c:pt idx="711">
                  <c:v>2.9529999999999998</c:v>
                </c:pt>
                <c:pt idx="712">
                  <c:v>2.9569999999999999</c:v>
                </c:pt>
                <c:pt idx="713">
                  <c:v>2.9569999999999999</c:v>
                </c:pt>
                <c:pt idx="714">
                  <c:v>2.9569999999999999</c:v>
                </c:pt>
                <c:pt idx="715">
                  <c:v>2.9729999999999999</c:v>
                </c:pt>
                <c:pt idx="716">
                  <c:v>2.9849999999999999</c:v>
                </c:pt>
                <c:pt idx="717">
                  <c:v>2.99</c:v>
                </c:pt>
                <c:pt idx="718">
                  <c:v>3.11</c:v>
                </c:pt>
                <c:pt idx="719">
                  <c:v>3.097</c:v>
                </c:pt>
                <c:pt idx="720">
                  <c:v>3.097</c:v>
                </c:pt>
                <c:pt idx="721">
                  <c:v>3.097</c:v>
                </c:pt>
                <c:pt idx="722">
                  <c:v>3.0880000000000001</c:v>
                </c:pt>
                <c:pt idx="723">
                  <c:v>3.1190000000000002</c:v>
                </c:pt>
                <c:pt idx="724">
                  <c:v>3.1219999999999999</c:v>
                </c:pt>
                <c:pt idx="725">
                  <c:v>3.1219999999999999</c:v>
                </c:pt>
                <c:pt idx="726">
                  <c:v>3.109</c:v>
                </c:pt>
                <c:pt idx="727">
                  <c:v>3.109</c:v>
                </c:pt>
                <c:pt idx="728">
                  <c:v>3.109</c:v>
                </c:pt>
                <c:pt idx="729">
                  <c:v>3.1139999999999999</c:v>
                </c:pt>
                <c:pt idx="730">
                  <c:v>3.1179999999999999</c:v>
                </c:pt>
                <c:pt idx="731">
                  <c:v>3.1179999999999999</c:v>
                </c:pt>
                <c:pt idx="732">
                  <c:v>3.1080000000000001</c:v>
                </c:pt>
                <c:pt idx="733">
                  <c:v>3.113</c:v>
                </c:pt>
                <c:pt idx="734">
                  <c:v>3.113</c:v>
                </c:pt>
                <c:pt idx="735">
                  <c:v>3.113</c:v>
                </c:pt>
                <c:pt idx="736">
                  <c:v>3.0920000000000001</c:v>
                </c:pt>
                <c:pt idx="737">
                  <c:v>3.093</c:v>
                </c:pt>
                <c:pt idx="738">
                  <c:v>3.1120000000000001</c:v>
                </c:pt>
                <c:pt idx="739">
                  <c:v>3.0950000000000002</c:v>
                </c:pt>
                <c:pt idx="740">
                  <c:v>3.153</c:v>
                </c:pt>
                <c:pt idx="741">
                  <c:v>3.153</c:v>
                </c:pt>
                <c:pt idx="742">
                  <c:v>3.153</c:v>
                </c:pt>
                <c:pt idx="743">
                  <c:v>3.1890000000000001</c:v>
                </c:pt>
                <c:pt idx="744">
                  <c:v>3.1909999999999998</c:v>
                </c:pt>
                <c:pt idx="745">
                  <c:v>3.206</c:v>
                </c:pt>
                <c:pt idx="746">
                  <c:v>3.1920000000000002</c:v>
                </c:pt>
                <c:pt idx="747">
                  <c:v>3.1760000000000002</c:v>
                </c:pt>
                <c:pt idx="748">
                  <c:v>3.1760000000000002</c:v>
                </c:pt>
                <c:pt idx="749">
                  <c:v>3.1760000000000002</c:v>
                </c:pt>
                <c:pt idx="750">
                  <c:v>3.157</c:v>
                </c:pt>
                <c:pt idx="751">
                  <c:v>3.1669999999999998</c:v>
                </c:pt>
                <c:pt idx="752">
                  <c:v>3.1459999999999999</c:v>
                </c:pt>
                <c:pt idx="753">
                  <c:v>3.0950000000000002</c:v>
                </c:pt>
                <c:pt idx="754">
                  <c:v>3.1070000000000002</c:v>
                </c:pt>
                <c:pt idx="755">
                  <c:v>3.1070000000000002</c:v>
                </c:pt>
                <c:pt idx="756">
                  <c:v>3.1070000000000002</c:v>
                </c:pt>
                <c:pt idx="757">
                  <c:v>3.0569999999999999</c:v>
                </c:pt>
                <c:pt idx="758">
                  <c:v>3.0569999999999999</c:v>
                </c:pt>
                <c:pt idx="759">
                  <c:v>3.0569999999999999</c:v>
                </c:pt>
                <c:pt idx="760">
                  <c:v>3.0569999999999999</c:v>
                </c:pt>
                <c:pt idx="761">
                  <c:v>3.0569999999999999</c:v>
                </c:pt>
                <c:pt idx="762">
                  <c:v>3.0569999999999999</c:v>
                </c:pt>
                <c:pt idx="763">
                  <c:v>3.0569999999999999</c:v>
                </c:pt>
                <c:pt idx="764">
                  <c:v>3.12</c:v>
                </c:pt>
                <c:pt idx="765">
                  <c:v>3.1150000000000002</c:v>
                </c:pt>
                <c:pt idx="766">
                  <c:v>3.1040000000000001</c:v>
                </c:pt>
                <c:pt idx="767">
                  <c:v>3.1389999999999998</c:v>
                </c:pt>
                <c:pt idx="768">
                  <c:v>3.1280000000000001</c:v>
                </c:pt>
                <c:pt idx="769">
                  <c:v>3.1280000000000001</c:v>
                </c:pt>
                <c:pt idx="770">
                  <c:v>3.1280000000000001</c:v>
                </c:pt>
                <c:pt idx="771">
                  <c:v>3.1739999999999999</c:v>
                </c:pt>
                <c:pt idx="772">
                  <c:v>3.1859999999999999</c:v>
                </c:pt>
                <c:pt idx="773">
                  <c:v>3.2120000000000002</c:v>
                </c:pt>
                <c:pt idx="774">
                  <c:v>3.2309999999999999</c:v>
                </c:pt>
                <c:pt idx="775">
                  <c:v>3.2160000000000002</c:v>
                </c:pt>
                <c:pt idx="776">
                  <c:v>3.2160000000000002</c:v>
                </c:pt>
                <c:pt idx="777">
                  <c:v>3.2160000000000002</c:v>
                </c:pt>
                <c:pt idx="778">
                  <c:v>3.2240000000000002</c:v>
                </c:pt>
                <c:pt idx="779">
                  <c:v>3.2240000000000002</c:v>
                </c:pt>
                <c:pt idx="780">
                  <c:v>3.2250000000000001</c:v>
                </c:pt>
                <c:pt idx="781">
                  <c:v>3.2160000000000002</c:v>
                </c:pt>
                <c:pt idx="782">
                  <c:v>3.2120000000000002</c:v>
                </c:pt>
                <c:pt idx="783">
                  <c:v>3.2120000000000002</c:v>
                </c:pt>
                <c:pt idx="784">
                  <c:v>3.2120000000000002</c:v>
                </c:pt>
                <c:pt idx="785">
                  <c:v>3.2309999999999999</c:v>
                </c:pt>
                <c:pt idx="786">
                  <c:v>3.2130000000000001</c:v>
                </c:pt>
                <c:pt idx="787">
                  <c:v>3.2170000000000001</c:v>
                </c:pt>
                <c:pt idx="788">
                  <c:v>3.1669999999999998</c:v>
                </c:pt>
                <c:pt idx="789">
                  <c:v>3.1789999999999998</c:v>
                </c:pt>
                <c:pt idx="790">
                  <c:v>3.1789999999999998</c:v>
                </c:pt>
                <c:pt idx="791">
                  <c:v>3.1789999999999998</c:v>
                </c:pt>
                <c:pt idx="792">
                  <c:v>3.1890000000000001</c:v>
                </c:pt>
                <c:pt idx="793">
                  <c:v>3.1789999999999998</c:v>
                </c:pt>
                <c:pt idx="794">
                  <c:v>3.12</c:v>
                </c:pt>
                <c:pt idx="795">
                  <c:v>3.07</c:v>
                </c:pt>
                <c:pt idx="796">
                  <c:v>3.0670000000000002</c:v>
                </c:pt>
                <c:pt idx="797">
                  <c:v>3.0670000000000002</c:v>
                </c:pt>
                <c:pt idx="798">
                  <c:v>3.0670000000000002</c:v>
                </c:pt>
                <c:pt idx="799">
                  <c:v>3.0640000000000001</c:v>
                </c:pt>
                <c:pt idx="800">
                  <c:v>3.07</c:v>
                </c:pt>
                <c:pt idx="801">
                  <c:v>3.0680000000000001</c:v>
                </c:pt>
                <c:pt idx="802">
                  <c:v>3.0470000000000002</c:v>
                </c:pt>
                <c:pt idx="803">
                  <c:v>3.0710000000000002</c:v>
                </c:pt>
                <c:pt idx="804">
                  <c:v>3.0710000000000002</c:v>
                </c:pt>
                <c:pt idx="805">
                  <c:v>3.0710000000000002</c:v>
                </c:pt>
                <c:pt idx="806">
                  <c:v>3.0550000000000002</c:v>
                </c:pt>
                <c:pt idx="807">
                  <c:v>3.06</c:v>
                </c:pt>
                <c:pt idx="808">
                  <c:v>3.0659999999999998</c:v>
                </c:pt>
                <c:pt idx="809">
                  <c:v>3.0550000000000002</c:v>
                </c:pt>
                <c:pt idx="810">
                  <c:v>3.0529999999999999</c:v>
                </c:pt>
                <c:pt idx="811">
                  <c:v>3.0529999999999999</c:v>
                </c:pt>
                <c:pt idx="812">
                  <c:v>3.0529999999999999</c:v>
                </c:pt>
                <c:pt idx="813">
                  <c:v>3.069</c:v>
                </c:pt>
                <c:pt idx="814">
                  <c:v>3.0790000000000002</c:v>
                </c:pt>
                <c:pt idx="815">
                  <c:v>3.0830000000000002</c:v>
                </c:pt>
                <c:pt idx="816">
                  <c:v>3.0830000000000002</c:v>
                </c:pt>
                <c:pt idx="817">
                  <c:v>3.0659999999999998</c:v>
                </c:pt>
                <c:pt idx="818">
                  <c:v>3.0659999999999998</c:v>
                </c:pt>
                <c:pt idx="819">
                  <c:v>3.0659999999999998</c:v>
                </c:pt>
                <c:pt idx="820">
                  <c:v>3.0590000000000002</c:v>
                </c:pt>
                <c:pt idx="821">
                  <c:v>3.0649999999999999</c:v>
                </c:pt>
                <c:pt idx="822">
                  <c:v>3.0680000000000001</c:v>
                </c:pt>
                <c:pt idx="823">
                  <c:v>3.153</c:v>
                </c:pt>
                <c:pt idx="824">
                  <c:v>3.12</c:v>
                </c:pt>
                <c:pt idx="825">
                  <c:v>3.12</c:v>
                </c:pt>
                <c:pt idx="826">
                  <c:v>3.12</c:v>
                </c:pt>
                <c:pt idx="827">
                  <c:v>3.12</c:v>
                </c:pt>
                <c:pt idx="828">
                  <c:v>3.1520000000000001</c:v>
                </c:pt>
                <c:pt idx="829">
                  <c:v>3.149</c:v>
                </c:pt>
                <c:pt idx="830">
                  <c:v>3.1339999999999999</c:v>
                </c:pt>
                <c:pt idx="831">
                  <c:v>3.145</c:v>
                </c:pt>
                <c:pt idx="832">
                  <c:v>3.145</c:v>
                </c:pt>
                <c:pt idx="833">
                  <c:v>3.145</c:v>
                </c:pt>
                <c:pt idx="834">
                  <c:v>3.1459999999999999</c:v>
                </c:pt>
                <c:pt idx="835">
                  <c:v>3.145</c:v>
                </c:pt>
                <c:pt idx="836">
                  <c:v>3.1259999999999999</c:v>
                </c:pt>
                <c:pt idx="837">
                  <c:v>3.14</c:v>
                </c:pt>
                <c:pt idx="838">
                  <c:v>3.1429999999999998</c:v>
                </c:pt>
                <c:pt idx="839">
                  <c:v>3.1429999999999998</c:v>
                </c:pt>
                <c:pt idx="840">
                  <c:v>3.1429999999999998</c:v>
                </c:pt>
                <c:pt idx="841">
                  <c:v>3.1560000000000001</c:v>
                </c:pt>
                <c:pt idx="842">
                  <c:v>3.1459999999999999</c:v>
                </c:pt>
                <c:pt idx="843">
                  <c:v>3.149</c:v>
                </c:pt>
                <c:pt idx="844">
                  <c:v>3.1840000000000002</c:v>
                </c:pt>
                <c:pt idx="845">
                  <c:v>3.177</c:v>
                </c:pt>
                <c:pt idx="846">
                  <c:v>3.177</c:v>
                </c:pt>
                <c:pt idx="847">
                  <c:v>3.177</c:v>
                </c:pt>
                <c:pt idx="848">
                  <c:v>3.1960000000000002</c:v>
                </c:pt>
                <c:pt idx="849">
                  <c:v>3.1960000000000002</c:v>
                </c:pt>
                <c:pt idx="850">
                  <c:v>3.1960000000000002</c:v>
                </c:pt>
                <c:pt idx="851">
                  <c:v>3.1960000000000002</c:v>
                </c:pt>
                <c:pt idx="852">
                  <c:v>3.1960000000000002</c:v>
                </c:pt>
                <c:pt idx="853">
                  <c:v>3.1960000000000002</c:v>
                </c:pt>
                <c:pt idx="854">
                  <c:v>3.1960000000000002</c:v>
                </c:pt>
                <c:pt idx="855">
                  <c:v>3.2109999999999999</c:v>
                </c:pt>
                <c:pt idx="856">
                  <c:v>3.2040000000000002</c:v>
                </c:pt>
                <c:pt idx="857">
                  <c:v>3.1930000000000001</c:v>
                </c:pt>
                <c:pt idx="858">
                  <c:v>3.21</c:v>
                </c:pt>
                <c:pt idx="859">
                  <c:v>3.2090000000000001</c:v>
                </c:pt>
                <c:pt idx="860">
                  <c:v>3.2090000000000001</c:v>
                </c:pt>
                <c:pt idx="861">
                  <c:v>3.2090000000000001</c:v>
                </c:pt>
                <c:pt idx="862">
                  <c:v>3.1829999999999998</c:v>
                </c:pt>
                <c:pt idx="863">
                  <c:v>3.173</c:v>
                </c:pt>
                <c:pt idx="864">
                  <c:v>3.1829999999999998</c:v>
                </c:pt>
                <c:pt idx="865">
                  <c:v>3.1669999999999998</c:v>
                </c:pt>
                <c:pt idx="866">
                  <c:v>3.1720000000000002</c:v>
                </c:pt>
                <c:pt idx="867">
                  <c:v>3.1720000000000002</c:v>
                </c:pt>
                <c:pt idx="868">
                  <c:v>3.1720000000000002</c:v>
                </c:pt>
                <c:pt idx="869">
                  <c:v>3.1859999999999999</c:v>
                </c:pt>
                <c:pt idx="870">
                  <c:v>3.1760000000000002</c:v>
                </c:pt>
                <c:pt idx="871">
                  <c:v>3.18</c:v>
                </c:pt>
                <c:pt idx="872">
                  <c:v>3.1859999999999999</c:v>
                </c:pt>
                <c:pt idx="873">
                  <c:v>3.1739999999999999</c:v>
                </c:pt>
                <c:pt idx="874">
                  <c:v>3.1739999999999999</c:v>
                </c:pt>
                <c:pt idx="875">
                  <c:v>3.1739999999999999</c:v>
                </c:pt>
                <c:pt idx="876">
                  <c:v>3.1970000000000001</c:v>
                </c:pt>
                <c:pt idx="877">
                  <c:v>3.2029999999999998</c:v>
                </c:pt>
                <c:pt idx="878">
                  <c:v>3.1970000000000001</c:v>
                </c:pt>
                <c:pt idx="879">
                  <c:v>3.2080000000000002</c:v>
                </c:pt>
                <c:pt idx="880">
                  <c:v>3.22</c:v>
                </c:pt>
                <c:pt idx="881">
                  <c:v>3.22</c:v>
                </c:pt>
                <c:pt idx="882">
                  <c:v>3.22</c:v>
                </c:pt>
                <c:pt idx="883">
                  <c:v>3.234</c:v>
                </c:pt>
                <c:pt idx="884">
                  <c:v>3.2349999999999999</c:v>
                </c:pt>
                <c:pt idx="885">
                  <c:v>3.2450000000000001</c:v>
                </c:pt>
                <c:pt idx="886">
                  <c:v>3.2589999999999999</c:v>
                </c:pt>
                <c:pt idx="887">
                  <c:v>3.2519999999999998</c:v>
                </c:pt>
                <c:pt idx="888">
                  <c:v>3.2519999999999998</c:v>
                </c:pt>
                <c:pt idx="889">
                  <c:v>3.2519999999999998</c:v>
                </c:pt>
                <c:pt idx="890">
                  <c:v>3.2629999999999999</c:v>
                </c:pt>
                <c:pt idx="891">
                  <c:v>3.2690000000000001</c:v>
                </c:pt>
                <c:pt idx="892">
                  <c:v>3.2679999999999998</c:v>
                </c:pt>
                <c:pt idx="893">
                  <c:v>3.2709999999999999</c:v>
                </c:pt>
                <c:pt idx="894">
                  <c:v>3.27</c:v>
                </c:pt>
                <c:pt idx="895">
                  <c:v>3.27</c:v>
                </c:pt>
                <c:pt idx="896">
                  <c:v>3.27</c:v>
                </c:pt>
                <c:pt idx="897">
                  <c:v>3.274</c:v>
                </c:pt>
                <c:pt idx="898">
                  <c:v>3.2770000000000001</c:v>
                </c:pt>
                <c:pt idx="899">
                  <c:v>3.2850000000000001</c:v>
                </c:pt>
                <c:pt idx="900">
                  <c:v>3.29</c:v>
                </c:pt>
                <c:pt idx="901">
                  <c:v>3.3069999999999999</c:v>
                </c:pt>
                <c:pt idx="902">
                  <c:v>3.3069999999999999</c:v>
                </c:pt>
                <c:pt idx="903">
                  <c:v>3.3069999999999999</c:v>
                </c:pt>
                <c:pt idx="904">
                  <c:v>3.3149999999999999</c:v>
                </c:pt>
                <c:pt idx="905">
                  <c:v>3.323</c:v>
                </c:pt>
                <c:pt idx="906">
                  <c:v>3.31</c:v>
                </c:pt>
                <c:pt idx="907">
                  <c:v>3.3050000000000002</c:v>
                </c:pt>
                <c:pt idx="908">
                  <c:v>3.323</c:v>
                </c:pt>
                <c:pt idx="909">
                  <c:v>3.323</c:v>
                </c:pt>
                <c:pt idx="910">
                  <c:v>3.323</c:v>
                </c:pt>
                <c:pt idx="911">
                  <c:v>3.335</c:v>
                </c:pt>
                <c:pt idx="912">
                  <c:v>3.3170000000000002</c:v>
                </c:pt>
                <c:pt idx="913">
                  <c:v>3.3420000000000001</c:v>
                </c:pt>
                <c:pt idx="914">
                  <c:v>3.343</c:v>
                </c:pt>
                <c:pt idx="915">
                  <c:v>3.3439999999999999</c:v>
                </c:pt>
                <c:pt idx="916">
                  <c:v>3.3439999999999999</c:v>
                </c:pt>
                <c:pt idx="917">
                  <c:v>3.3439999999999999</c:v>
                </c:pt>
                <c:pt idx="918">
                  <c:v>3.3420000000000001</c:v>
                </c:pt>
                <c:pt idx="919">
                  <c:v>3.343</c:v>
                </c:pt>
                <c:pt idx="920">
                  <c:v>3.3420000000000001</c:v>
                </c:pt>
                <c:pt idx="921">
                  <c:v>3.343</c:v>
                </c:pt>
                <c:pt idx="922">
                  <c:v>3.3519999999999999</c:v>
                </c:pt>
                <c:pt idx="923">
                  <c:v>3.3519999999999999</c:v>
                </c:pt>
                <c:pt idx="924">
                  <c:v>3.3519999999999999</c:v>
                </c:pt>
                <c:pt idx="925">
                  <c:v>3.35</c:v>
                </c:pt>
                <c:pt idx="926">
                  <c:v>3.3519999999999999</c:v>
                </c:pt>
                <c:pt idx="927">
                  <c:v>3.359</c:v>
                </c:pt>
                <c:pt idx="928">
                  <c:v>3.4020000000000001</c:v>
                </c:pt>
                <c:pt idx="929">
                  <c:v>3.3980000000000001</c:v>
                </c:pt>
                <c:pt idx="930">
                  <c:v>3.3980000000000001</c:v>
                </c:pt>
                <c:pt idx="931">
                  <c:v>3.3980000000000001</c:v>
                </c:pt>
                <c:pt idx="932">
                  <c:v>3.4</c:v>
                </c:pt>
                <c:pt idx="933">
                  <c:v>3.4020000000000001</c:v>
                </c:pt>
                <c:pt idx="934">
                  <c:v>3.4289999999999998</c:v>
                </c:pt>
                <c:pt idx="935">
                  <c:v>3.4390000000000001</c:v>
                </c:pt>
                <c:pt idx="936">
                  <c:v>3.4340000000000002</c:v>
                </c:pt>
                <c:pt idx="937">
                  <c:v>3.4340000000000002</c:v>
                </c:pt>
                <c:pt idx="938">
                  <c:v>3.4340000000000002</c:v>
                </c:pt>
                <c:pt idx="939">
                  <c:v>3.4279999999999999</c:v>
                </c:pt>
                <c:pt idx="940">
                  <c:v>3.4279999999999999</c:v>
                </c:pt>
                <c:pt idx="941">
                  <c:v>3.4409999999999998</c:v>
                </c:pt>
                <c:pt idx="942">
                  <c:v>3.448</c:v>
                </c:pt>
                <c:pt idx="943">
                  <c:v>3.4620000000000002</c:v>
                </c:pt>
                <c:pt idx="944">
                  <c:v>3.4620000000000002</c:v>
                </c:pt>
                <c:pt idx="945">
                  <c:v>3.4620000000000002</c:v>
                </c:pt>
                <c:pt idx="946">
                  <c:v>3.4689999999999999</c:v>
                </c:pt>
                <c:pt idx="947">
                  <c:v>3.5030000000000001</c:v>
                </c:pt>
                <c:pt idx="948">
                  <c:v>3.492</c:v>
                </c:pt>
                <c:pt idx="949">
                  <c:v>3.496</c:v>
                </c:pt>
                <c:pt idx="950">
                  <c:v>3.4969999999999999</c:v>
                </c:pt>
                <c:pt idx="951">
                  <c:v>3.5030000000000001</c:v>
                </c:pt>
                <c:pt idx="952">
                  <c:v>3.5510000000000002</c:v>
                </c:pt>
                <c:pt idx="953">
                  <c:v>3.56</c:v>
                </c:pt>
                <c:pt idx="954">
                  <c:v>3.5550000000000002</c:v>
                </c:pt>
                <c:pt idx="955">
                  <c:v>3.5630000000000002</c:v>
                </c:pt>
                <c:pt idx="956">
                  <c:v>3.5609999999999999</c:v>
                </c:pt>
                <c:pt idx="957">
                  <c:v>3.6190000000000002</c:v>
                </c:pt>
                <c:pt idx="958">
                  <c:v>3.6720000000000002</c:v>
                </c:pt>
                <c:pt idx="959">
                  <c:v>3.6760000000000002</c:v>
                </c:pt>
                <c:pt idx="960">
                  <c:v>3.6890000000000001</c:v>
                </c:pt>
                <c:pt idx="961">
                  <c:v>3.69</c:v>
                </c:pt>
                <c:pt idx="962">
                  <c:v>3.6850000000000001</c:v>
                </c:pt>
                <c:pt idx="963">
                  <c:v>3.6890000000000001</c:v>
                </c:pt>
                <c:pt idx="964">
                  <c:v>3.6890000000000001</c:v>
                </c:pt>
                <c:pt idx="965">
                  <c:v>3.6890000000000001</c:v>
                </c:pt>
                <c:pt idx="966">
                  <c:v>3.6930000000000001</c:v>
                </c:pt>
                <c:pt idx="967">
                  <c:v>3.6930000000000001</c:v>
                </c:pt>
                <c:pt idx="968">
                  <c:v>3.6640000000000001</c:v>
                </c:pt>
                <c:pt idx="969">
                  <c:v>3.6640000000000001</c:v>
                </c:pt>
                <c:pt idx="970">
                  <c:v>3.67</c:v>
                </c:pt>
                <c:pt idx="971">
                  <c:v>3.68</c:v>
                </c:pt>
                <c:pt idx="972">
                  <c:v>3.6890000000000001</c:v>
                </c:pt>
                <c:pt idx="973">
                  <c:v>3.6949999999999998</c:v>
                </c:pt>
                <c:pt idx="974">
                  <c:v>3.69</c:v>
                </c:pt>
                <c:pt idx="975">
                  <c:v>3.69</c:v>
                </c:pt>
                <c:pt idx="976">
                  <c:v>3.6890000000000001</c:v>
                </c:pt>
                <c:pt idx="977">
                  <c:v>3.6970000000000001</c:v>
                </c:pt>
                <c:pt idx="978">
                  <c:v>3.7040000000000002</c:v>
                </c:pt>
                <c:pt idx="979">
                  <c:v>3.7069999999999999</c:v>
                </c:pt>
                <c:pt idx="980">
                  <c:v>3.7069999999999999</c:v>
                </c:pt>
                <c:pt idx="981">
                  <c:v>3.7069999999999999</c:v>
                </c:pt>
                <c:pt idx="982">
                  <c:v>3.75</c:v>
                </c:pt>
                <c:pt idx="983">
                  <c:v>3.7589999999999999</c:v>
                </c:pt>
                <c:pt idx="984">
                  <c:v>3.7610000000000001</c:v>
                </c:pt>
                <c:pt idx="985">
                  <c:v>3.7610000000000001</c:v>
                </c:pt>
                <c:pt idx="986">
                  <c:v>3.7610000000000001</c:v>
                </c:pt>
                <c:pt idx="987">
                  <c:v>3.79</c:v>
                </c:pt>
                <c:pt idx="988">
                  <c:v>3.79</c:v>
                </c:pt>
                <c:pt idx="989">
                  <c:v>3.8</c:v>
                </c:pt>
                <c:pt idx="990">
                  <c:v>3.8010000000000002</c:v>
                </c:pt>
                <c:pt idx="991">
                  <c:v>3.7989999999999999</c:v>
                </c:pt>
                <c:pt idx="992">
                  <c:v>3.8410000000000002</c:v>
                </c:pt>
                <c:pt idx="993">
                  <c:v>3.8540000000000001</c:v>
                </c:pt>
                <c:pt idx="994">
                  <c:v>3.86</c:v>
                </c:pt>
                <c:pt idx="995">
                  <c:v>3.847</c:v>
                </c:pt>
                <c:pt idx="996">
                  <c:v>3.863</c:v>
                </c:pt>
                <c:pt idx="997">
                  <c:v>3.887</c:v>
                </c:pt>
                <c:pt idx="998">
                  <c:v>3.8759999999999999</c:v>
                </c:pt>
                <c:pt idx="999">
                  <c:v>3.8980000000000001</c:v>
                </c:pt>
                <c:pt idx="1000">
                  <c:v>3.8969999999999998</c:v>
                </c:pt>
                <c:pt idx="1001">
                  <c:v>3.907</c:v>
                </c:pt>
                <c:pt idx="1002">
                  <c:v>3.9129999999999998</c:v>
                </c:pt>
                <c:pt idx="1003">
                  <c:v>3.9169999999999998</c:v>
                </c:pt>
                <c:pt idx="1004">
                  <c:v>3.919</c:v>
                </c:pt>
                <c:pt idx="1005">
                  <c:v>3.9220000000000002</c:v>
                </c:pt>
                <c:pt idx="1006">
                  <c:v>3.923</c:v>
                </c:pt>
                <c:pt idx="1007">
                  <c:v>3.9369999999999998</c:v>
                </c:pt>
                <c:pt idx="1008">
                  <c:v>3.9540000000000002</c:v>
                </c:pt>
                <c:pt idx="1009">
                  <c:v>3.964</c:v>
                </c:pt>
                <c:pt idx="1010">
                  <c:v>3.9649999999999999</c:v>
                </c:pt>
                <c:pt idx="1011">
                  <c:v>3.9689999999999999</c:v>
                </c:pt>
                <c:pt idx="1012">
                  <c:v>3.976</c:v>
                </c:pt>
                <c:pt idx="1013">
                  <c:v>3.9780000000000002</c:v>
                </c:pt>
                <c:pt idx="1014">
                  <c:v>3.9870000000000001</c:v>
                </c:pt>
                <c:pt idx="1015">
                  <c:v>3.976</c:v>
                </c:pt>
                <c:pt idx="1016">
                  <c:v>3.9910000000000001</c:v>
                </c:pt>
                <c:pt idx="1017">
                  <c:v>4.0049999999999999</c:v>
                </c:pt>
                <c:pt idx="1018">
                  <c:v>4.0039999999999996</c:v>
                </c:pt>
                <c:pt idx="1019">
                  <c:v>4.0039999999999996</c:v>
                </c:pt>
                <c:pt idx="1020">
                  <c:v>3.992</c:v>
                </c:pt>
                <c:pt idx="1021">
                  <c:v>4</c:v>
                </c:pt>
                <c:pt idx="1022">
                  <c:v>4.0119999999999996</c:v>
                </c:pt>
                <c:pt idx="1023">
                  <c:v>3.9849999999999999</c:v>
                </c:pt>
                <c:pt idx="1024">
                  <c:v>4.0119999999999996</c:v>
                </c:pt>
                <c:pt idx="1025">
                  <c:v>4.01</c:v>
                </c:pt>
                <c:pt idx="1026">
                  <c:v>3.9990000000000001</c:v>
                </c:pt>
                <c:pt idx="1027">
                  <c:v>4.0279999999999996</c:v>
                </c:pt>
                <c:pt idx="1028">
                  <c:v>4.0309999999999997</c:v>
                </c:pt>
                <c:pt idx="1029">
                  <c:v>4.0490000000000004</c:v>
                </c:pt>
                <c:pt idx="1030">
                  <c:v>4.0640000000000001</c:v>
                </c:pt>
                <c:pt idx="1031">
                  <c:v>4.0839999999999996</c:v>
                </c:pt>
                <c:pt idx="1032">
                  <c:v>4.0780000000000003</c:v>
                </c:pt>
                <c:pt idx="1033">
                  <c:v>4.0970000000000004</c:v>
                </c:pt>
                <c:pt idx="1034">
                  <c:v>4.0979999999999999</c:v>
                </c:pt>
                <c:pt idx="1035">
                  <c:v>4.0979999999999999</c:v>
                </c:pt>
                <c:pt idx="1036">
                  <c:v>4.0970000000000004</c:v>
                </c:pt>
                <c:pt idx="1037">
                  <c:v>4.1269999999999998</c:v>
                </c:pt>
                <c:pt idx="1038">
                  <c:v>4.1239999999999997</c:v>
                </c:pt>
                <c:pt idx="1039">
                  <c:v>4.1260000000000003</c:v>
                </c:pt>
                <c:pt idx="1040">
                  <c:v>4.13</c:v>
                </c:pt>
                <c:pt idx="1041">
                  <c:v>4.1280000000000001</c:v>
                </c:pt>
                <c:pt idx="1042">
                  <c:v>4.1440000000000001</c:v>
                </c:pt>
                <c:pt idx="1043">
                  <c:v>4.1529999999999996</c:v>
                </c:pt>
                <c:pt idx="1044">
                  <c:v>4.157</c:v>
                </c:pt>
                <c:pt idx="1045">
                  <c:v>4.1589999999999998</c:v>
                </c:pt>
                <c:pt idx="1046">
                  <c:v>4.1589999999999998</c:v>
                </c:pt>
                <c:pt idx="1047">
                  <c:v>4.1790000000000003</c:v>
                </c:pt>
                <c:pt idx="1048">
                  <c:v>4.1790000000000003</c:v>
                </c:pt>
                <c:pt idx="1049">
                  <c:v>4.1820000000000004</c:v>
                </c:pt>
                <c:pt idx="1050">
                  <c:v>4.1829999999999998</c:v>
                </c:pt>
                <c:pt idx="1051">
                  <c:v>4.1859999999999999</c:v>
                </c:pt>
              </c:numCache>
            </c:numRef>
          </c:val>
          <c:smooth val="0"/>
          <c:extLst>
            <c:ext xmlns:c16="http://schemas.microsoft.com/office/drawing/2014/chart" uri="{C3380CC4-5D6E-409C-BE32-E72D297353CC}">
              <c16:uniqueId val="{00000001-5FA4-4B0A-8688-685DF5B36156}"/>
            </c:ext>
          </c:extLst>
        </c:ser>
        <c:ser>
          <c:idx val="2"/>
          <c:order val="2"/>
          <c:tx>
            <c:strRef>
              <c:f>'Trái phiếu'!$L$1</c:f>
              <c:strCache>
                <c:ptCount val="1"/>
                <c:pt idx="0">
                  <c:v>美国两年期国债2</c:v>
                </c:pt>
              </c:strCache>
            </c:strRef>
          </c:tx>
          <c:spPr>
            <a:ln w="34925" cap="rnd">
              <a:solidFill>
                <a:srgbClr val="9F9FFF"/>
              </a:solidFill>
              <a:round/>
            </a:ln>
            <a:effectLst>
              <a:outerShdw blurRad="57150" dist="19050" dir="5400000" algn="ctr" rotWithShape="0">
                <a:srgbClr val="000000">
                  <a:alpha val="63000"/>
                </a:srgbClr>
              </a:outerShdw>
            </a:effectLst>
          </c:spPr>
          <c:marker>
            <c:symbol val="none"/>
          </c:marker>
          <c:cat>
            <c:numRef>
              <c:f>'Trái phiếu'!$I$365:$I$1416</c:f>
              <c:numCache>
                <c:formatCode>m/d/yyyy</c:formatCode>
                <c:ptCount val="1052"/>
                <c:pt idx="0">
                  <c:v>44927</c:v>
                </c:pt>
                <c:pt idx="1">
                  <c:v>44928</c:v>
                </c:pt>
                <c:pt idx="2">
                  <c:v>44929</c:v>
                </c:pt>
                <c:pt idx="3">
                  <c:v>44930</c:v>
                </c:pt>
                <c:pt idx="4">
                  <c:v>44931</c:v>
                </c:pt>
                <c:pt idx="5">
                  <c:v>44932</c:v>
                </c:pt>
                <c:pt idx="6">
                  <c:v>44933</c:v>
                </c:pt>
                <c:pt idx="7">
                  <c:v>44934</c:v>
                </c:pt>
                <c:pt idx="8">
                  <c:v>44935</c:v>
                </c:pt>
                <c:pt idx="9">
                  <c:v>44936</c:v>
                </c:pt>
                <c:pt idx="10">
                  <c:v>44937</c:v>
                </c:pt>
                <c:pt idx="11">
                  <c:v>44938</c:v>
                </c:pt>
                <c:pt idx="12">
                  <c:v>44939</c:v>
                </c:pt>
                <c:pt idx="13">
                  <c:v>44940</c:v>
                </c:pt>
                <c:pt idx="14">
                  <c:v>44941</c:v>
                </c:pt>
                <c:pt idx="15">
                  <c:v>44942</c:v>
                </c:pt>
                <c:pt idx="16">
                  <c:v>44943</c:v>
                </c:pt>
                <c:pt idx="17">
                  <c:v>44944</c:v>
                </c:pt>
                <c:pt idx="18">
                  <c:v>44945</c:v>
                </c:pt>
                <c:pt idx="19">
                  <c:v>44946</c:v>
                </c:pt>
                <c:pt idx="20">
                  <c:v>44947</c:v>
                </c:pt>
                <c:pt idx="21">
                  <c:v>44948</c:v>
                </c:pt>
                <c:pt idx="22">
                  <c:v>44949</c:v>
                </c:pt>
                <c:pt idx="23">
                  <c:v>44950</c:v>
                </c:pt>
                <c:pt idx="24">
                  <c:v>44951</c:v>
                </c:pt>
                <c:pt idx="25">
                  <c:v>44952</c:v>
                </c:pt>
                <c:pt idx="26">
                  <c:v>44953</c:v>
                </c:pt>
                <c:pt idx="27">
                  <c:v>44954</c:v>
                </c:pt>
                <c:pt idx="28">
                  <c:v>44955</c:v>
                </c:pt>
                <c:pt idx="29">
                  <c:v>44956</c:v>
                </c:pt>
                <c:pt idx="30">
                  <c:v>44957</c:v>
                </c:pt>
                <c:pt idx="31">
                  <c:v>44958</c:v>
                </c:pt>
                <c:pt idx="32">
                  <c:v>44959</c:v>
                </c:pt>
                <c:pt idx="33">
                  <c:v>44960</c:v>
                </c:pt>
                <c:pt idx="34">
                  <c:v>44961</c:v>
                </c:pt>
                <c:pt idx="35">
                  <c:v>44962</c:v>
                </c:pt>
                <c:pt idx="36">
                  <c:v>44963</c:v>
                </c:pt>
                <c:pt idx="37">
                  <c:v>44964</c:v>
                </c:pt>
                <c:pt idx="38">
                  <c:v>44965</c:v>
                </c:pt>
                <c:pt idx="39">
                  <c:v>44966</c:v>
                </c:pt>
                <c:pt idx="40">
                  <c:v>44967</c:v>
                </c:pt>
                <c:pt idx="41">
                  <c:v>44968</c:v>
                </c:pt>
                <c:pt idx="42">
                  <c:v>44969</c:v>
                </c:pt>
                <c:pt idx="43">
                  <c:v>44970</c:v>
                </c:pt>
                <c:pt idx="44">
                  <c:v>44971</c:v>
                </c:pt>
                <c:pt idx="45">
                  <c:v>44972</c:v>
                </c:pt>
                <c:pt idx="46">
                  <c:v>44973</c:v>
                </c:pt>
                <c:pt idx="47">
                  <c:v>44974</c:v>
                </c:pt>
                <c:pt idx="48">
                  <c:v>44975</c:v>
                </c:pt>
                <c:pt idx="49">
                  <c:v>44976</c:v>
                </c:pt>
                <c:pt idx="50">
                  <c:v>44977</c:v>
                </c:pt>
                <c:pt idx="51">
                  <c:v>44978</c:v>
                </c:pt>
                <c:pt idx="52">
                  <c:v>44979</c:v>
                </c:pt>
                <c:pt idx="53">
                  <c:v>44980</c:v>
                </c:pt>
                <c:pt idx="54">
                  <c:v>44981</c:v>
                </c:pt>
                <c:pt idx="55">
                  <c:v>44982</c:v>
                </c:pt>
                <c:pt idx="56">
                  <c:v>44983</c:v>
                </c:pt>
                <c:pt idx="57">
                  <c:v>44984</c:v>
                </c:pt>
                <c:pt idx="58">
                  <c:v>44985</c:v>
                </c:pt>
                <c:pt idx="59">
                  <c:v>44986</c:v>
                </c:pt>
                <c:pt idx="60">
                  <c:v>44987</c:v>
                </c:pt>
                <c:pt idx="61">
                  <c:v>44988</c:v>
                </c:pt>
                <c:pt idx="62">
                  <c:v>44989</c:v>
                </c:pt>
                <c:pt idx="63">
                  <c:v>44990</c:v>
                </c:pt>
                <c:pt idx="64">
                  <c:v>44991</c:v>
                </c:pt>
                <c:pt idx="65">
                  <c:v>44992</c:v>
                </c:pt>
                <c:pt idx="66">
                  <c:v>44993</c:v>
                </c:pt>
                <c:pt idx="67">
                  <c:v>44994</c:v>
                </c:pt>
                <c:pt idx="68">
                  <c:v>44995</c:v>
                </c:pt>
                <c:pt idx="69">
                  <c:v>44996</c:v>
                </c:pt>
                <c:pt idx="70">
                  <c:v>44997</c:v>
                </c:pt>
                <c:pt idx="71">
                  <c:v>44998</c:v>
                </c:pt>
                <c:pt idx="72">
                  <c:v>44999</c:v>
                </c:pt>
                <c:pt idx="73">
                  <c:v>45000</c:v>
                </c:pt>
                <c:pt idx="74">
                  <c:v>45001</c:v>
                </c:pt>
                <c:pt idx="75">
                  <c:v>45002</c:v>
                </c:pt>
                <c:pt idx="76">
                  <c:v>45003</c:v>
                </c:pt>
                <c:pt idx="77">
                  <c:v>45004</c:v>
                </c:pt>
                <c:pt idx="78">
                  <c:v>45005</c:v>
                </c:pt>
                <c:pt idx="79">
                  <c:v>45006</c:v>
                </c:pt>
                <c:pt idx="80">
                  <c:v>45007</c:v>
                </c:pt>
                <c:pt idx="81">
                  <c:v>45008</c:v>
                </c:pt>
                <c:pt idx="82">
                  <c:v>45009</c:v>
                </c:pt>
                <c:pt idx="83">
                  <c:v>45010</c:v>
                </c:pt>
                <c:pt idx="84">
                  <c:v>45011</c:v>
                </c:pt>
                <c:pt idx="85">
                  <c:v>45012</c:v>
                </c:pt>
                <c:pt idx="86">
                  <c:v>45013</c:v>
                </c:pt>
                <c:pt idx="87">
                  <c:v>45014</c:v>
                </c:pt>
                <c:pt idx="88">
                  <c:v>45015</c:v>
                </c:pt>
                <c:pt idx="89">
                  <c:v>45016</c:v>
                </c:pt>
                <c:pt idx="90">
                  <c:v>45017</c:v>
                </c:pt>
                <c:pt idx="91">
                  <c:v>45018</c:v>
                </c:pt>
                <c:pt idx="92">
                  <c:v>45019</c:v>
                </c:pt>
                <c:pt idx="93">
                  <c:v>45020</c:v>
                </c:pt>
                <c:pt idx="94">
                  <c:v>45021</c:v>
                </c:pt>
                <c:pt idx="95">
                  <c:v>45022</c:v>
                </c:pt>
                <c:pt idx="96">
                  <c:v>45023</c:v>
                </c:pt>
                <c:pt idx="97">
                  <c:v>45024</c:v>
                </c:pt>
                <c:pt idx="98">
                  <c:v>45025</c:v>
                </c:pt>
                <c:pt idx="99">
                  <c:v>45026</c:v>
                </c:pt>
                <c:pt idx="100">
                  <c:v>45027</c:v>
                </c:pt>
                <c:pt idx="101">
                  <c:v>45028</c:v>
                </c:pt>
                <c:pt idx="102">
                  <c:v>45029</c:v>
                </c:pt>
                <c:pt idx="103">
                  <c:v>45030</c:v>
                </c:pt>
                <c:pt idx="104">
                  <c:v>45031</c:v>
                </c:pt>
                <c:pt idx="105">
                  <c:v>45032</c:v>
                </c:pt>
                <c:pt idx="106">
                  <c:v>45033</c:v>
                </c:pt>
                <c:pt idx="107">
                  <c:v>45034</c:v>
                </c:pt>
                <c:pt idx="108">
                  <c:v>45035</c:v>
                </c:pt>
                <c:pt idx="109">
                  <c:v>45036</c:v>
                </c:pt>
                <c:pt idx="110">
                  <c:v>45037</c:v>
                </c:pt>
                <c:pt idx="111">
                  <c:v>45038</c:v>
                </c:pt>
                <c:pt idx="112">
                  <c:v>45039</c:v>
                </c:pt>
                <c:pt idx="113">
                  <c:v>45040</c:v>
                </c:pt>
                <c:pt idx="114">
                  <c:v>45041</c:v>
                </c:pt>
                <c:pt idx="115">
                  <c:v>45042</c:v>
                </c:pt>
                <c:pt idx="116">
                  <c:v>45043</c:v>
                </c:pt>
                <c:pt idx="117">
                  <c:v>45044</c:v>
                </c:pt>
                <c:pt idx="118">
                  <c:v>45045</c:v>
                </c:pt>
                <c:pt idx="119">
                  <c:v>45046</c:v>
                </c:pt>
                <c:pt idx="120">
                  <c:v>45047</c:v>
                </c:pt>
                <c:pt idx="121">
                  <c:v>45048</c:v>
                </c:pt>
                <c:pt idx="122">
                  <c:v>45049</c:v>
                </c:pt>
                <c:pt idx="123">
                  <c:v>45050</c:v>
                </c:pt>
                <c:pt idx="124">
                  <c:v>45051</c:v>
                </c:pt>
                <c:pt idx="125">
                  <c:v>45052</c:v>
                </c:pt>
                <c:pt idx="126">
                  <c:v>45053</c:v>
                </c:pt>
                <c:pt idx="127">
                  <c:v>45054</c:v>
                </c:pt>
                <c:pt idx="128">
                  <c:v>45055</c:v>
                </c:pt>
                <c:pt idx="129">
                  <c:v>45056</c:v>
                </c:pt>
                <c:pt idx="130">
                  <c:v>45057</c:v>
                </c:pt>
                <c:pt idx="131">
                  <c:v>45058</c:v>
                </c:pt>
                <c:pt idx="132">
                  <c:v>45059</c:v>
                </c:pt>
                <c:pt idx="133">
                  <c:v>45060</c:v>
                </c:pt>
                <c:pt idx="134">
                  <c:v>45061</c:v>
                </c:pt>
                <c:pt idx="135">
                  <c:v>45062</c:v>
                </c:pt>
                <c:pt idx="136">
                  <c:v>45063</c:v>
                </c:pt>
                <c:pt idx="137">
                  <c:v>45064</c:v>
                </c:pt>
                <c:pt idx="138">
                  <c:v>45065</c:v>
                </c:pt>
                <c:pt idx="139">
                  <c:v>45066</c:v>
                </c:pt>
                <c:pt idx="140">
                  <c:v>45067</c:v>
                </c:pt>
                <c:pt idx="141">
                  <c:v>45068</c:v>
                </c:pt>
                <c:pt idx="142">
                  <c:v>45069</c:v>
                </c:pt>
                <c:pt idx="143">
                  <c:v>45070</c:v>
                </c:pt>
                <c:pt idx="144">
                  <c:v>45071</c:v>
                </c:pt>
                <c:pt idx="145">
                  <c:v>45072</c:v>
                </c:pt>
                <c:pt idx="146">
                  <c:v>45073</c:v>
                </c:pt>
                <c:pt idx="147">
                  <c:v>45074</c:v>
                </c:pt>
                <c:pt idx="148">
                  <c:v>45075</c:v>
                </c:pt>
                <c:pt idx="149">
                  <c:v>45076</c:v>
                </c:pt>
                <c:pt idx="150">
                  <c:v>45077</c:v>
                </c:pt>
                <c:pt idx="151">
                  <c:v>45078</c:v>
                </c:pt>
                <c:pt idx="152">
                  <c:v>45079</c:v>
                </c:pt>
                <c:pt idx="153">
                  <c:v>45080</c:v>
                </c:pt>
                <c:pt idx="154">
                  <c:v>45081</c:v>
                </c:pt>
                <c:pt idx="155">
                  <c:v>45082</c:v>
                </c:pt>
                <c:pt idx="156">
                  <c:v>45083</c:v>
                </c:pt>
                <c:pt idx="157">
                  <c:v>45084</c:v>
                </c:pt>
                <c:pt idx="158">
                  <c:v>45085</c:v>
                </c:pt>
                <c:pt idx="159">
                  <c:v>45086</c:v>
                </c:pt>
                <c:pt idx="160">
                  <c:v>45087</c:v>
                </c:pt>
                <c:pt idx="161">
                  <c:v>45088</c:v>
                </c:pt>
                <c:pt idx="162">
                  <c:v>45089</c:v>
                </c:pt>
                <c:pt idx="163">
                  <c:v>45090</c:v>
                </c:pt>
                <c:pt idx="164">
                  <c:v>45091</c:v>
                </c:pt>
                <c:pt idx="165">
                  <c:v>45092</c:v>
                </c:pt>
                <c:pt idx="166">
                  <c:v>45093</c:v>
                </c:pt>
                <c:pt idx="167">
                  <c:v>45094</c:v>
                </c:pt>
                <c:pt idx="168">
                  <c:v>45095</c:v>
                </c:pt>
                <c:pt idx="169">
                  <c:v>45096</c:v>
                </c:pt>
                <c:pt idx="170">
                  <c:v>45097</c:v>
                </c:pt>
                <c:pt idx="171">
                  <c:v>45098</c:v>
                </c:pt>
                <c:pt idx="172">
                  <c:v>45099</c:v>
                </c:pt>
                <c:pt idx="173">
                  <c:v>45100</c:v>
                </c:pt>
                <c:pt idx="174">
                  <c:v>45101</c:v>
                </c:pt>
                <c:pt idx="175">
                  <c:v>45102</c:v>
                </c:pt>
                <c:pt idx="176">
                  <c:v>45103</c:v>
                </c:pt>
                <c:pt idx="177">
                  <c:v>45104</c:v>
                </c:pt>
                <c:pt idx="178">
                  <c:v>45105</c:v>
                </c:pt>
                <c:pt idx="179">
                  <c:v>45106</c:v>
                </c:pt>
                <c:pt idx="180">
                  <c:v>45107</c:v>
                </c:pt>
                <c:pt idx="181">
                  <c:v>45108</c:v>
                </c:pt>
                <c:pt idx="182">
                  <c:v>45109</c:v>
                </c:pt>
                <c:pt idx="183">
                  <c:v>45110</c:v>
                </c:pt>
                <c:pt idx="184">
                  <c:v>45111</c:v>
                </c:pt>
                <c:pt idx="185">
                  <c:v>45112</c:v>
                </c:pt>
                <c:pt idx="186">
                  <c:v>45113</c:v>
                </c:pt>
                <c:pt idx="187">
                  <c:v>45114</c:v>
                </c:pt>
                <c:pt idx="188">
                  <c:v>45115</c:v>
                </c:pt>
                <c:pt idx="189">
                  <c:v>45116</c:v>
                </c:pt>
                <c:pt idx="190">
                  <c:v>45117</c:v>
                </c:pt>
                <c:pt idx="191">
                  <c:v>45118</c:v>
                </c:pt>
                <c:pt idx="192">
                  <c:v>45119</c:v>
                </c:pt>
                <c:pt idx="193">
                  <c:v>45120</c:v>
                </c:pt>
                <c:pt idx="194">
                  <c:v>45121</c:v>
                </c:pt>
                <c:pt idx="195">
                  <c:v>45122</c:v>
                </c:pt>
                <c:pt idx="196">
                  <c:v>45123</c:v>
                </c:pt>
                <c:pt idx="197">
                  <c:v>45124</c:v>
                </c:pt>
                <c:pt idx="198">
                  <c:v>45125</c:v>
                </c:pt>
                <c:pt idx="199">
                  <c:v>45126</c:v>
                </c:pt>
                <c:pt idx="200">
                  <c:v>45127</c:v>
                </c:pt>
                <c:pt idx="201">
                  <c:v>45128</c:v>
                </c:pt>
                <c:pt idx="202">
                  <c:v>45129</c:v>
                </c:pt>
                <c:pt idx="203">
                  <c:v>45130</c:v>
                </c:pt>
                <c:pt idx="204">
                  <c:v>45131</c:v>
                </c:pt>
                <c:pt idx="205">
                  <c:v>45132</c:v>
                </c:pt>
                <c:pt idx="206">
                  <c:v>45133</c:v>
                </c:pt>
                <c:pt idx="207">
                  <c:v>45134</c:v>
                </c:pt>
                <c:pt idx="208">
                  <c:v>45135</c:v>
                </c:pt>
                <c:pt idx="209">
                  <c:v>45136</c:v>
                </c:pt>
                <c:pt idx="210">
                  <c:v>45137</c:v>
                </c:pt>
                <c:pt idx="211">
                  <c:v>45138</c:v>
                </c:pt>
                <c:pt idx="212">
                  <c:v>45139</c:v>
                </c:pt>
                <c:pt idx="213">
                  <c:v>45140</c:v>
                </c:pt>
                <c:pt idx="214">
                  <c:v>45141</c:v>
                </c:pt>
                <c:pt idx="215">
                  <c:v>45142</c:v>
                </c:pt>
                <c:pt idx="216">
                  <c:v>45143</c:v>
                </c:pt>
                <c:pt idx="217">
                  <c:v>45144</c:v>
                </c:pt>
                <c:pt idx="218">
                  <c:v>45145</c:v>
                </c:pt>
                <c:pt idx="219">
                  <c:v>45146</c:v>
                </c:pt>
                <c:pt idx="220">
                  <c:v>45147</c:v>
                </c:pt>
                <c:pt idx="221">
                  <c:v>45148</c:v>
                </c:pt>
                <c:pt idx="222">
                  <c:v>45149</c:v>
                </c:pt>
                <c:pt idx="223">
                  <c:v>45150</c:v>
                </c:pt>
                <c:pt idx="224">
                  <c:v>45151</c:v>
                </c:pt>
                <c:pt idx="225">
                  <c:v>45152</c:v>
                </c:pt>
                <c:pt idx="226">
                  <c:v>45153</c:v>
                </c:pt>
                <c:pt idx="227">
                  <c:v>45154</c:v>
                </c:pt>
                <c:pt idx="228">
                  <c:v>45155</c:v>
                </c:pt>
                <c:pt idx="229">
                  <c:v>45156</c:v>
                </c:pt>
                <c:pt idx="230">
                  <c:v>45157</c:v>
                </c:pt>
                <c:pt idx="231">
                  <c:v>45158</c:v>
                </c:pt>
                <c:pt idx="232">
                  <c:v>45159</c:v>
                </c:pt>
                <c:pt idx="233">
                  <c:v>45160</c:v>
                </c:pt>
                <c:pt idx="234">
                  <c:v>45161</c:v>
                </c:pt>
                <c:pt idx="235">
                  <c:v>45162</c:v>
                </c:pt>
                <c:pt idx="236">
                  <c:v>45163</c:v>
                </c:pt>
                <c:pt idx="237">
                  <c:v>45164</c:v>
                </c:pt>
                <c:pt idx="238">
                  <c:v>45165</c:v>
                </c:pt>
                <c:pt idx="239">
                  <c:v>45166</c:v>
                </c:pt>
                <c:pt idx="240">
                  <c:v>45167</c:v>
                </c:pt>
                <c:pt idx="241">
                  <c:v>45168</c:v>
                </c:pt>
                <c:pt idx="242">
                  <c:v>45169</c:v>
                </c:pt>
                <c:pt idx="243">
                  <c:v>45170</c:v>
                </c:pt>
                <c:pt idx="244">
                  <c:v>45171</c:v>
                </c:pt>
                <c:pt idx="245">
                  <c:v>45172</c:v>
                </c:pt>
                <c:pt idx="246">
                  <c:v>45173</c:v>
                </c:pt>
                <c:pt idx="247">
                  <c:v>45174</c:v>
                </c:pt>
                <c:pt idx="248">
                  <c:v>45175</c:v>
                </c:pt>
                <c:pt idx="249">
                  <c:v>45176</c:v>
                </c:pt>
                <c:pt idx="250">
                  <c:v>45177</c:v>
                </c:pt>
                <c:pt idx="251">
                  <c:v>45178</c:v>
                </c:pt>
                <c:pt idx="252">
                  <c:v>45179</c:v>
                </c:pt>
                <c:pt idx="253">
                  <c:v>45180</c:v>
                </c:pt>
                <c:pt idx="254">
                  <c:v>45181</c:v>
                </c:pt>
                <c:pt idx="255">
                  <c:v>45182</c:v>
                </c:pt>
                <c:pt idx="256">
                  <c:v>45183</c:v>
                </c:pt>
                <c:pt idx="257">
                  <c:v>45184</c:v>
                </c:pt>
                <c:pt idx="258">
                  <c:v>45185</c:v>
                </c:pt>
                <c:pt idx="259">
                  <c:v>45186</c:v>
                </c:pt>
                <c:pt idx="260">
                  <c:v>45187</c:v>
                </c:pt>
                <c:pt idx="261">
                  <c:v>45188</c:v>
                </c:pt>
                <c:pt idx="262">
                  <c:v>45189</c:v>
                </c:pt>
                <c:pt idx="263">
                  <c:v>45190</c:v>
                </c:pt>
                <c:pt idx="264">
                  <c:v>45191</c:v>
                </c:pt>
                <c:pt idx="265">
                  <c:v>45192</c:v>
                </c:pt>
                <c:pt idx="266">
                  <c:v>45193</c:v>
                </c:pt>
                <c:pt idx="267">
                  <c:v>45194</c:v>
                </c:pt>
                <c:pt idx="268">
                  <c:v>45195</c:v>
                </c:pt>
                <c:pt idx="269">
                  <c:v>45196</c:v>
                </c:pt>
                <c:pt idx="270">
                  <c:v>45197</c:v>
                </c:pt>
                <c:pt idx="271">
                  <c:v>45198</c:v>
                </c:pt>
                <c:pt idx="272">
                  <c:v>45199</c:v>
                </c:pt>
                <c:pt idx="273">
                  <c:v>45200</c:v>
                </c:pt>
                <c:pt idx="274">
                  <c:v>45201</c:v>
                </c:pt>
                <c:pt idx="275">
                  <c:v>45202</c:v>
                </c:pt>
                <c:pt idx="276">
                  <c:v>45203</c:v>
                </c:pt>
                <c:pt idx="277">
                  <c:v>45204</c:v>
                </c:pt>
                <c:pt idx="278">
                  <c:v>45205</c:v>
                </c:pt>
                <c:pt idx="279">
                  <c:v>45206</c:v>
                </c:pt>
                <c:pt idx="280">
                  <c:v>45207</c:v>
                </c:pt>
                <c:pt idx="281">
                  <c:v>45208</c:v>
                </c:pt>
                <c:pt idx="282">
                  <c:v>45209</c:v>
                </c:pt>
                <c:pt idx="283">
                  <c:v>45210</c:v>
                </c:pt>
                <c:pt idx="284">
                  <c:v>45211</c:v>
                </c:pt>
                <c:pt idx="285">
                  <c:v>45212</c:v>
                </c:pt>
                <c:pt idx="286">
                  <c:v>45213</c:v>
                </c:pt>
                <c:pt idx="287">
                  <c:v>45214</c:v>
                </c:pt>
                <c:pt idx="288">
                  <c:v>45215</c:v>
                </c:pt>
                <c:pt idx="289">
                  <c:v>45216</c:v>
                </c:pt>
                <c:pt idx="290">
                  <c:v>45217</c:v>
                </c:pt>
                <c:pt idx="291">
                  <c:v>45218</c:v>
                </c:pt>
                <c:pt idx="292">
                  <c:v>45219</c:v>
                </c:pt>
                <c:pt idx="293">
                  <c:v>45220</c:v>
                </c:pt>
                <c:pt idx="294">
                  <c:v>45221</c:v>
                </c:pt>
                <c:pt idx="295">
                  <c:v>45222</c:v>
                </c:pt>
                <c:pt idx="296">
                  <c:v>45223</c:v>
                </c:pt>
                <c:pt idx="297">
                  <c:v>45224</c:v>
                </c:pt>
                <c:pt idx="298">
                  <c:v>45225</c:v>
                </c:pt>
                <c:pt idx="299">
                  <c:v>45226</c:v>
                </c:pt>
                <c:pt idx="300">
                  <c:v>45227</c:v>
                </c:pt>
                <c:pt idx="301">
                  <c:v>45228</c:v>
                </c:pt>
                <c:pt idx="302">
                  <c:v>45229</c:v>
                </c:pt>
                <c:pt idx="303">
                  <c:v>45230</c:v>
                </c:pt>
                <c:pt idx="304">
                  <c:v>45231</c:v>
                </c:pt>
                <c:pt idx="305">
                  <c:v>45232</c:v>
                </c:pt>
                <c:pt idx="306">
                  <c:v>45233</c:v>
                </c:pt>
                <c:pt idx="307">
                  <c:v>45234</c:v>
                </c:pt>
                <c:pt idx="308">
                  <c:v>45235</c:v>
                </c:pt>
                <c:pt idx="309">
                  <c:v>45236</c:v>
                </c:pt>
                <c:pt idx="310">
                  <c:v>45237</c:v>
                </c:pt>
                <c:pt idx="311">
                  <c:v>45238</c:v>
                </c:pt>
                <c:pt idx="312">
                  <c:v>45239</c:v>
                </c:pt>
                <c:pt idx="313">
                  <c:v>45240</c:v>
                </c:pt>
                <c:pt idx="314">
                  <c:v>45241</c:v>
                </c:pt>
                <c:pt idx="315">
                  <c:v>45242</c:v>
                </c:pt>
                <c:pt idx="316">
                  <c:v>45243</c:v>
                </c:pt>
                <c:pt idx="317">
                  <c:v>45244</c:v>
                </c:pt>
                <c:pt idx="318">
                  <c:v>45245</c:v>
                </c:pt>
                <c:pt idx="319">
                  <c:v>45246</c:v>
                </c:pt>
                <c:pt idx="320">
                  <c:v>45247</c:v>
                </c:pt>
                <c:pt idx="321">
                  <c:v>45248</c:v>
                </c:pt>
                <c:pt idx="322">
                  <c:v>45249</c:v>
                </c:pt>
                <c:pt idx="323">
                  <c:v>45250</c:v>
                </c:pt>
                <c:pt idx="324">
                  <c:v>45251</c:v>
                </c:pt>
                <c:pt idx="325">
                  <c:v>45252</c:v>
                </c:pt>
                <c:pt idx="326">
                  <c:v>45253</c:v>
                </c:pt>
                <c:pt idx="327">
                  <c:v>45254</c:v>
                </c:pt>
                <c:pt idx="328">
                  <c:v>45255</c:v>
                </c:pt>
                <c:pt idx="329">
                  <c:v>45256</c:v>
                </c:pt>
                <c:pt idx="330">
                  <c:v>45257</c:v>
                </c:pt>
                <c:pt idx="331">
                  <c:v>45258</c:v>
                </c:pt>
                <c:pt idx="332">
                  <c:v>45259</c:v>
                </c:pt>
                <c:pt idx="333">
                  <c:v>45260</c:v>
                </c:pt>
                <c:pt idx="334">
                  <c:v>45261</c:v>
                </c:pt>
                <c:pt idx="335">
                  <c:v>45262</c:v>
                </c:pt>
                <c:pt idx="336">
                  <c:v>45263</c:v>
                </c:pt>
                <c:pt idx="337">
                  <c:v>45264</c:v>
                </c:pt>
                <c:pt idx="338">
                  <c:v>45265</c:v>
                </c:pt>
                <c:pt idx="339">
                  <c:v>45266</c:v>
                </c:pt>
                <c:pt idx="340">
                  <c:v>45267</c:v>
                </c:pt>
                <c:pt idx="341">
                  <c:v>45268</c:v>
                </c:pt>
                <c:pt idx="342">
                  <c:v>45269</c:v>
                </c:pt>
                <c:pt idx="343">
                  <c:v>45270</c:v>
                </c:pt>
                <c:pt idx="344">
                  <c:v>45271</c:v>
                </c:pt>
                <c:pt idx="345">
                  <c:v>45272</c:v>
                </c:pt>
                <c:pt idx="346">
                  <c:v>45273</c:v>
                </c:pt>
                <c:pt idx="347">
                  <c:v>45274</c:v>
                </c:pt>
                <c:pt idx="348">
                  <c:v>45275</c:v>
                </c:pt>
                <c:pt idx="349">
                  <c:v>45276</c:v>
                </c:pt>
                <c:pt idx="350">
                  <c:v>45277</c:v>
                </c:pt>
                <c:pt idx="351">
                  <c:v>45278</c:v>
                </c:pt>
                <c:pt idx="352">
                  <c:v>45279</c:v>
                </c:pt>
                <c:pt idx="353">
                  <c:v>45280</c:v>
                </c:pt>
                <c:pt idx="354">
                  <c:v>45281</c:v>
                </c:pt>
                <c:pt idx="355">
                  <c:v>45282</c:v>
                </c:pt>
                <c:pt idx="356">
                  <c:v>45283</c:v>
                </c:pt>
                <c:pt idx="357">
                  <c:v>45284</c:v>
                </c:pt>
                <c:pt idx="358">
                  <c:v>45285</c:v>
                </c:pt>
                <c:pt idx="359">
                  <c:v>45286</c:v>
                </c:pt>
                <c:pt idx="360">
                  <c:v>45287</c:v>
                </c:pt>
                <c:pt idx="361">
                  <c:v>45288</c:v>
                </c:pt>
                <c:pt idx="362">
                  <c:v>45289</c:v>
                </c:pt>
                <c:pt idx="363">
                  <c:v>45290</c:v>
                </c:pt>
                <c:pt idx="364">
                  <c:v>45291</c:v>
                </c:pt>
                <c:pt idx="365">
                  <c:v>45292</c:v>
                </c:pt>
                <c:pt idx="366">
                  <c:v>45293</c:v>
                </c:pt>
                <c:pt idx="367">
                  <c:v>45294</c:v>
                </c:pt>
                <c:pt idx="368">
                  <c:v>45295</c:v>
                </c:pt>
                <c:pt idx="369">
                  <c:v>45296</c:v>
                </c:pt>
                <c:pt idx="370">
                  <c:v>45297</c:v>
                </c:pt>
                <c:pt idx="371">
                  <c:v>45298</c:v>
                </c:pt>
                <c:pt idx="372">
                  <c:v>45299</c:v>
                </c:pt>
                <c:pt idx="373">
                  <c:v>45300</c:v>
                </c:pt>
                <c:pt idx="374">
                  <c:v>45301</c:v>
                </c:pt>
                <c:pt idx="375">
                  <c:v>45302</c:v>
                </c:pt>
                <c:pt idx="376">
                  <c:v>45303</c:v>
                </c:pt>
                <c:pt idx="377">
                  <c:v>45304</c:v>
                </c:pt>
                <c:pt idx="378">
                  <c:v>45305</c:v>
                </c:pt>
                <c:pt idx="379">
                  <c:v>45306</c:v>
                </c:pt>
                <c:pt idx="380">
                  <c:v>45307</c:v>
                </c:pt>
                <c:pt idx="381">
                  <c:v>45308</c:v>
                </c:pt>
                <c:pt idx="382">
                  <c:v>45309</c:v>
                </c:pt>
                <c:pt idx="383">
                  <c:v>45310</c:v>
                </c:pt>
                <c:pt idx="384">
                  <c:v>45311</c:v>
                </c:pt>
                <c:pt idx="385">
                  <c:v>45312</c:v>
                </c:pt>
                <c:pt idx="386">
                  <c:v>45313</c:v>
                </c:pt>
                <c:pt idx="387">
                  <c:v>45314</c:v>
                </c:pt>
                <c:pt idx="388">
                  <c:v>45315</c:v>
                </c:pt>
                <c:pt idx="389">
                  <c:v>45316</c:v>
                </c:pt>
                <c:pt idx="390">
                  <c:v>45317</c:v>
                </c:pt>
                <c:pt idx="391">
                  <c:v>45318</c:v>
                </c:pt>
                <c:pt idx="392">
                  <c:v>45319</c:v>
                </c:pt>
                <c:pt idx="393">
                  <c:v>45320</c:v>
                </c:pt>
                <c:pt idx="394">
                  <c:v>45321</c:v>
                </c:pt>
                <c:pt idx="395">
                  <c:v>45322</c:v>
                </c:pt>
                <c:pt idx="396">
                  <c:v>45323</c:v>
                </c:pt>
                <c:pt idx="397">
                  <c:v>45324</c:v>
                </c:pt>
                <c:pt idx="398">
                  <c:v>45325</c:v>
                </c:pt>
                <c:pt idx="399">
                  <c:v>45326</c:v>
                </c:pt>
                <c:pt idx="400">
                  <c:v>45327</c:v>
                </c:pt>
                <c:pt idx="401">
                  <c:v>45328</c:v>
                </c:pt>
                <c:pt idx="402">
                  <c:v>45329</c:v>
                </c:pt>
                <c:pt idx="403">
                  <c:v>45330</c:v>
                </c:pt>
                <c:pt idx="404">
                  <c:v>45331</c:v>
                </c:pt>
                <c:pt idx="405">
                  <c:v>45332</c:v>
                </c:pt>
                <c:pt idx="406">
                  <c:v>45333</c:v>
                </c:pt>
                <c:pt idx="407">
                  <c:v>45334</c:v>
                </c:pt>
                <c:pt idx="408">
                  <c:v>45335</c:v>
                </c:pt>
                <c:pt idx="409">
                  <c:v>45336</c:v>
                </c:pt>
                <c:pt idx="410">
                  <c:v>45337</c:v>
                </c:pt>
                <c:pt idx="411">
                  <c:v>45338</c:v>
                </c:pt>
                <c:pt idx="412">
                  <c:v>45339</c:v>
                </c:pt>
                <c:pt idx="413">
                  <c:v>45340</c:v>
                </c:pt>
                <c:pt idx="414">
                  <c:v>45341</c:v>
                </c:pt>
                <c:pt idx="415">
                  <c:v>45342</c:v>
                </c:pt>
                <c:pt idx="416">
                  <c:v>45343</c:v>
                </c:pt>
                <c:pt idx="417">
                  <c:v>45344</c:v>
                </c:pt>
                <c:pt idx="418">
                  <c:v>45345</c:v>
                </c:pt>
                <c:pt idx="419">
                  <c:v>45346</c:v>
                </c:pt>
                <c:pt idx="420">
                  <c:v>45347</c:v>
                </c:pt>
                <c:pt idx="421">
                  <c:v>45348</c:v>
                </c:pt>
                <c:pt idx="422">
                  <c:v>45349</c:v>
                </c:pt>
                <c:pt idx="423">
                  <c:v>45350</c:v>
                </c:pt>
                <c:pt idx="424">
                  <c:v>45351</c:v>
                </c:pt>
                <c:pt idx="425">
                  <c:v>45352</c:v>
                </c:pt>
                <c:pt idx="426">
                  <c:v>45353</c:v>
                </c:pt>
                <c:pt idx="427">
                  <c:v>45354</c:v>
                </c:pt>
                <c:pt idx="428">
                  <c:v>45355</c:v>
                </c:pt>
                <c:pt idx="429">
                  <c:v>45356</c:v>
                </c:pt>
                <c:pt idx="430">
                  <c:v>45357</c:v>
                </c:pt>
                <c:pt idx="431">
                  <c:v>45358</c:v>
                </c:pt>
                <c:pt idx="432">
                  <c:v>45359</c:v>
                </c:pt>
                <c:pt idx="433">
                  <c:v>45360</c:v>
                </c:pt>
                <c:pt idx="434">
                  <c:v>45361</c:v>
                </c:pt>
                <c:pt idx="435">
                  <c:v>45362</c:v>
                </c:pt>
                <c:pt idx="436">
                  <c:v>45363</c:v>
                </c:pt>
                <c:pt idx="437">
                  <c:v>45364</c:v>
                </c:pt>
                <c:pt idx="438">
                  <c:v>45365</c:v>
                </c:pt>
                <c:pt idx="439">
                  <c:v>45366</c:v>
                </c:pt>
                <c:pt idx="440">
                  <c:v>45367</c:v>
                </c:pt>
                <c:pt idx="441">
                  <c:v>45368</c:v>
                </c:pt>
                <c:pt idx="442">
                  <c:v>45369</c:v>
                </c:pt>
                <c:pt idx="443">
                  <c:v>45370</c:v>
                </c:pt>
                <c:pt idx="444">
                  <c:v>45371</c:v>
                </c:pt>
                <c:pt idx="445">
                  <c:v>45372</c:v>
                </c:pt>
                <c:pt idx="446">
                  <c:v>45373</c:v>
                </c:pt>
                <c:pt idx="447">
                  <c:v>45374</c:v>
                </c:pt>
                <c:pt idx="448">
                  <c:v>45375</c:v>
                </c:pt>
                <c:pt idx="449">
                  <c:v>45376</c:v>
                </c:pt>
                <c:pt idx="450">
                  <c:v>45377</c:v>
                </c:pt>
                <c:pt idx="451">
                  <c:v>45378</c:v>
                </c:pt>
                <c:pt idx="452">
                  <c:v>45379</c:v>
                </c:pt>
                <c:pt idx="453">
                  <c:v>45380</c:v>
                </c:pt>
                <c:pt idx="454">
                  <c:v>45381</c:v>
                </c:pt>
                <c:pt idx="455">
                  <c:v>45382</c:v>
                </c:pt>
                <c:pt idx="456">
                  <c:v>45383</c:v>
                </c:pt>
                <c:pt idx="457">
                  <c:v>45384</c:v>
                </c:pt>
                <c:pt idx="458">
                  <c:v>45385</c:v>
                </c:pt>
                <c:pt idx="459">
                  <c:v>45386</c:v>
                </c:pt>
                <c:pt idx="460">
                  <c:v>45387</c:v>
                </c:pt>
                <c:pt idx="461">
                  <c:v>45388</c:v>
                </c:pt>
                <c:pt idx="462">
                  <c:v>45389</c:v>
                </c:pt>
                <c:pt idx="463">
                  <c:v>45390</c:v>
                </c:pt>
                <c:pt idx="464">
                  <c:v>45391</c:v>
                </c:pt>
                <c:pt idx="465">
                  <c:v>45392</c:v>
                </c:pt>
                <c:pt idx="466">
                  <c:v>45393</c:v>
                </c:pt>
                <c:pt idx="467">
                  <c:v>45394</c:v>
                </c:pt>
                <c:pt idx="468">
                  <c:v>45395</c:v>
                </c:pt>
                <c:pt idx="469">
                  <c:v>45396</c:v>
                </c:pt>
                <c:pt idx="470">
                  <c:v>45397</c:v>
                </c:pt>
                <c:pt idx="471">
                  <c:v>45398</c:v>
                </c:pt>
                <c:pt idx="472">
                  <c:v>45399</c:v>
                </c:pt>
                <c:pt idx="473">
                  <c:v>45400</c:v>
                </c:pt>
                <c:pt idx="474">
                  <c:v>45401</c:v>
                </c:pt>
                <c:pt idx="475">
                  <c:v>45402</c:v>
                </c:pt>
                <c:pt idx="476">
                  <c:v>45403</c:v>
                </c:pt>
                <c:pt idx="477">
                  <c:v>45404</c:v>
                </c:pt>
                <c:pt idx="478">
                  <c:v>45405</c:v>
                </c:pt>
                <c:pt idx="479">
                  <c:v>45406</c:v>
                </c:pt>
                <c:pt idx="480">
                  <c:v>45407</c:v>
                </c:pt>
                <c:pt idx="481">
                  <c:v>45408</c:v>
                </c:pt>
                <c:pt idx="482">
                  <c:v>45409</c:v>
                </c:pt>
                <c:pt idx="483">
                  <c:v>45410</c:v>
                </c:pt>
                <c:pt idx="484">
                  <c:v>45411</c:v>
                </c:pt>
                <c:pt idx="485">
                  <c:v>45412</c:v>
                </c:pt>
                <c:pt idx="486">
                  <c:v>45413</c:v>
                </c:pt>
                <c:pt idx="487">
                  <c:v>45414</c:v>
                </c:pt>
                <c:pt idx="488">
                  <c:v>45415</c:v>
                </c:pt>
                <c:pt idx="489">
                  <c:v>45416</c:v>
                </c:pt>
                <c:pt idx="490">
                  <c:v>45417</c:v>
                </c:pt>
                <c:pt idx="491">
                  <c:v>45418</c:v>
                </c:pt>
                <c:pt idx="492">
                  <c:v>45419</c:v>
                </c:pt>
                <c:pt idx="493">
                  <c:v>45420</c:v>
                </c:pt>
                <c:pt idx="494">
                  <c:v>45421</c:v>
                </c:pt>
                <c:pt idx="495">
                  <c:v>45422</c:v>
                </c:pt>
                <c:pt idx="496">
                  <c:v>45423</c:v>
                </c:pt>
                <c:pt idx="497">
                  <c:v>45424</c:v>
                </c:pt>
                <c:pt idx="498">
                  <c:v>45425</c:v>
                </c:pt>
                <c:pt idx="499">
                  <c:v>45426</c:v>
                </c:pt>
                <c:pt idx="500">
                  <c:v>45427</c:v>
                </c:pt>
                <c:pt idx="501">
                  <c:v>45428</c:v>
                </c:pt>
                <c:pt idx="502">
                  <c:v>45429</c:v>
                </c:pt>
                <c:pt idx="503">
                  <c:v>45430</c:v>
                </c:pt>
                <c:pt idx="504">
                  <c:v>45431</c:v>
                </c:pt>
                <c:pt idx="505">
                  <c:v>45432</c:v>
                </c:pt>
                <c:pt idx="506">
                  <c:v>45433</c:v>
                </c:pt>
                <c:pt idx="507">
                  <c:v>45434</c:v>
                </c:pt>
                <c:pt idx="508">
                  <c:v>45435</c:v>
                </c:pt>
                <c:pt idx="509">
                  <c:v>45436</c:v>
                </c:pt>
                <c:pt idx="510">
                  <c:v>45437</c:v>
                </c:pt>
                <c:pt idx="511">
                  <c:v>45438</c:v>
                </c:pt>
                <c:pt idx="512">
                  <c:v>45439</c:v>
                </c:pt>
                <c:pt idx="513">
                  <c:v>45440</c:v>
                </c:pt>
                <c:pt idx="514">
                  <c:v>45441</c:v>
                </c:pt>
                <c:pt idx="515">
                  <c:v>45442</c:v>
                </c:pt>
                <c:pt idx="516">
                  <c:v>45443</c:v>
                </c:pt>
                <c:pt idx="517">
                  <c:v>45444</c:v>
                </c:pt>
                <c:pt idx="518">
                  <c:v>45445</c:v>
                </c:pt>
                <c:pt idx="519">
                  <c:v>45446</c:v>
                </c:pt>
                <c:pt idx="520">
                  <c:v>45447</c:v>
                </c:pt>
                <c:pt idx="521">
                  <c:v>45448</c:v>
                </c:pt>
                <c:pt idx="522">
                  <c:v>45449</c:v>
                </c:pt>
                <c:pt idx="523">
                  <c:v>45450</c:v>
                </c:pt>
                <c:pt idx="524">
                  <c:v>45451</c:v>
                </c:pt>
                <c:pt idx="525">
                  <c:v>45452</c:v>
                </c:pt>
                <c:pt idx="526">
                  <c:v>45453</c:v>
                </c:pt>
                <c:pt idx="527">
                  <c:v>45454</c:v>
                </c:pt>
                <c:pt idx="528">
                  <c:v>45455</c:v>
                </c:pt>
                <c:pt idx="529">
                  <c:v>45456</c:v>
                </c:pt>
                <c:pt idx="530">
                  <c:v>45457</c:v>
                </c:pt>
                <c:pt idx="531">
                  <c:v>45458</c:v>
                </c:pt>
                <c:pt idx="532">
                  <c:v>45459</c:v>
                </c:pt>
                <c:pt idx="533">
                  <c:v>45460</c:v>
                </c:pt>
                <c:pt idx="534">
                  <c:v>45461</c:v>
                </c:pt>
                <c:pt idx="535">
                  <c:v>45462</c:v>
                </c:pt>
                <c:pt idx="536">
                  <c:v>45463</c:v>
                </c:pt>
                <c:pt idx="537">
                  <c:v>45464</c:v>
                </c:pt>
                <c:pt idx="538">
                  <c:v>45465</c:v>
                </c:pt>
                <c:pt idx="539">
                  <c:v>45466</c:v>
                </c:pt>
                <c:pt idx="540">
                  <c:v>45467</c:v>
                </c:pt>
                <c:pt idx="541">
                  <c:v>45468</c:v>
                </c:pt>
                <c:pt idx="542">
                  <c:v>45469</c:v>
                </c:pt>
                <c:pt idx="543">
                  <c:v>45470</c:v>
                </c:pt>
                <c:pt idx="544">
                  <c:v>45471</c:v>
                </c:pt>
                <c:pt idx="545">
                  <c:v>45472</c:v>
                </c:pt>
                <c:pt idx="546">
                  <c:v>45473</c:v>
                </c:pt>
                <c:pt idx="547">
                  <c:v>45474</c:v>
                </c:pt>
                <c:pt idx="548">
                  <c:v>45475</c:v>
                </c:pt>
                <c:pt idx="549">
                  <c:v>45476</c:v>
                </c:pt>
                <c:pt idx="550">
                  <c:v>45477</c:v>
                </c:pt>
                <c:pt idx="551">
                  <c:v>45478</c:v>
                </c:pt>
                <c:pt idx="552">
                  <c:v>45479</c:v>
                </c:pt>
                <c:pt idx="553">
                  <c:v>45480</c:v>
                </c:pt>
                <c:pt idx="554">
                  <c:v>45481</c:v>
                </c:pt>
                <c:pt idx="555">
                  <c:v>45482</c:v>
                </c:pt>
                <c:pt idx="556">
                  <c:v>45483</c:v>
                </c:pt>
                <c:pt idx="557">
                  <c:v>45484</c:v>
                </c:pt>
                <c:pt idx="558">
                  <c:v>45485</c:v>
                </c:pt>
                <c:pt idx="559">
                  <c:v>45486</c:v>
                </c:pt>
                <c:pt idx="560">
                  <c:v>45487</c:v>
                </c:pt>
                <c:pt idx="561">
                  <c:v>45488</c:v>
                </c:pt>
                <c:pt idx="562">
                  <c:v>45489</c:v>
                </c:pt>
                <c:pt idx="563">
                  <c:v>45490</c:v>
                </c:pt>
                <c:pt idx="564">
                  <c:v>45491</c:v>
                </c:pt>
                <c:pt idx="565">
                  <c:v>45492</c:v>
                </c:pt>
                <c:pt idx="566">
                  <c:v>45493</c:v>
                </c:pt>
                <c:pt idx="567">
                  <c:v>45494</c:v>
                </c:pt>
                <c:pt idx="568">
                  <c:v>45495</c:v>
                </c:pt>
                <c:pt idx="569">
                  <c:v>45496</c:v>
                </c:pt>
                <c:pt idx="570">
                  <c:v>45497</c:v>
                </c:pt>
                <c:pt idx="571">
                  <c:v>45498</c:v>
                </c:pt>
                <c:pt idx="572">
                  <c:v>45499</c:v>
                </c:pt>
                <c:pt idx="573">
                  <c:v>45500</c:v>
                </c:pt>
                <c:pt idx="574">
                  <c:v>45501</c:v>
                </c:pt>
                <c:pt idx="575">
                  <c:v>45502</c:v>
                </c:pt>
                <c:pt idx="576">
                  <c:v>45503</c:v>
                </c:pt>
                <c:pt idx="577">
                  <c:v>45504</c:v>
                </c:pt>
                <c:pt idx="578">
                  <c:v>45505</c:v>
                </c:pt>
                <c:pt idx="579">
                  <c:v>45506</c:v>
                </c:pt>
                <c:pt idx="580">
                  <c:v>45507</c:v>
                </c:pt>
                <c:pt idx="581">
                  <c:v>45508</c:v>
                </c:pt>
                <c:pt idx="582">
                  <c:v>45509</c:v>
                </c:pt>
                <c:pt idx="583">
                  <c:v>45510</c:v>
                </c:pt>
                <c:pt idx="584">
                  <c:v>45511</c:v>
                </c:pt>
                <c:pt idx="585">
                  <c:v>45512</c:v>
                </c:pt>
                <c:pt idx="586">
                  <c:v>45513</c:v>
                </c:pt>
                <c:pt idx="587">
                  <c:v>45514</c:v>
                </c:pt>
                <c:pt idx="588">
                  <c:v>45515</c:v>
                </c:pt>
                <c:pt idx="589">
                  <c:v>45516</c:v>
                </c:pt>
                <c:pt idx="590">
                  <c:v>45517</c:v>
                </c:pt>
                <c:pt idx="591">
                  <c:v>45518</c:v>
                </c:pt>
                <c:pt idx="592">
                  <c:v>45519</c:v>
                </c:pt>
                <c:pt idx="593">
                  <c:v>45520</c:v>
                </c:pt>
                <c:pt idx="594">
                  <c:v>45521</c:v>
                </c:pt>
                <c:pt idx="595">
                  <c:v>45522</c:v>
                </c:pt>
                <c:pt idx="596">
                  <c:v>45523</c:v>
                </c:pt>
                <c:pt idx="597">
                  <c:v>45524</c:v>
                </c:pt>
                <c:pt idx="598">
                  <c:v>45525</c:v>
                </c:pt>
                <c:pt idx="599">
                  <c:v>45526</c:v>
                </c:pt>
                <c:pt idx="600">
                  <c:v>45527</c:v>
                </c:pt>
                <c:pt idx="601">
                  <c:v>45528</c:v>
                </c:pt>
                <c:pt idx="602">
                  <c:v>45529</c:v>
                </c:pt>
                <c:pt idx="603">
                  <c:v>45530</c:v>
                </c:pt>
                <c:pt idx="604">
                  <c:v>45531</c:v>
                </c:pt>
                <c:pt idx="605">
                  <c:v>45532</c:v>
                </c:pt>
                <c:pt idx="606">
                  <c:v>45533</c:v>
                </c:pt>
                <c:pt idx="607">
                  <c:v>45534</c:v>
                </c:pt>
                <c:pt idx="608">
                  <c:v>45535</c:v>
                </c:pt>
                <c:pt idx="609">
                  <c:v>45536</c:v>
                </c:pt>
                <c:pt idx="610">
                  <c:v>45537</c:v>
                </c:pt>
                <c:pt idx="611">
                  <c:v>45538</c:v>
                </c:pt>
                <c:pt idx="612">
                  <c:v>45539</c:v>
                </c:pt>
                <c:pt idx="613">
                  <c:v>45540</c:v>
                </c:pt>
                <c:pt idx="614">
                  <c:v>45541</c:v>
                </c:pt>
                <c:pt idx="615">
                  <c:v>45542</c:v>
                </c:pt>
                <c:pt idx="616">
                  <c:v>45543</c:v>
                </c:pt>
                <c:pt idx="617">
                  <c:v>45544</c:v>
                </c:pt>
                <c:pt idx="618">
                  <c:v>45545</c:v>
                </c:pt>
                <c:pt idx="619">
                  <c:v>45546</c:v>
                </c:pt>
                <c:pt idx="620">
                  <c:v>45547</c:v>
                </c:pt>
                <c:pt idx="621">
                  <c:v>45548</c:v>
                </c:pt>
                <c:pt idx="622">
                  <c:v>45549</c:v>
                </c:pt>
                <c:pt idx="623">
                  <c:v>45550</c:v>
                </c:pt>
                <c:pt idx="624">
                  <c:v>45551</c:v>
                </c:pt>
                <c:pt idx="625">
                  <c:v>45552</c:v>
                </c:pt>
                <c:pt idx="626">
                  <c:v>45553</c:v>
                </c:pt>
                <c:pt idx="627">
                  <c:v>45554</c:v>
                </c:pt>
                <c:pt idx="628">
                  <c:v>45555</c:v>
                </c:pt>
                <c:pt idx="629">
                  <c:v>45556</c:v>
                </c:pt>
                <c:pt idx="630">
                  <c:v>45557</c:v>
                </c:pt>
                <c:pt idx="631">
                  <c:v>45558</c:v>
                </c:pt>
                <c:pt idx="632">
                  <c:v>45559</c:v>
                </c:pt>
                <c:pt idx="633">
                  <c:v>45560</c:v>
                </c:pt>
                <c:pt idx="634">
                  <c:v>45561</c:v>
                </c:pt>
                <c:pt idx="635">
                  <c:v>45562</c:v>
                </c:pt>
                <c:pt idx="636">
                  <c:v>45563</c:v>
                </c:pt>
                <c:pt idx="637">
                  <c:v>45564</c:v>
                </c:pt>
                <c:pt idx="638">
                  <c:v>45565</c:v>
                </c:pt>
                <c:pt idx="639">
                  <c:v>45566</c:v>
                </c:pt>
                <c:pt idx="640">
                  <c:v>45567</c:v>
                </c:pt>
                <c:pt idx="641">
                  <c:v>45568</c:v>
                </c:pt>
                <c:pt idx="642">
                  <c:v>45569</c:v>
                </c:pt>
                <c:pt idx="643">
                  <c:v>45570</c:v>
                </c:pt>
                <c:pt idx="644">
                  <c:v>45571</c:v>
                </c:pt>
                <c:pt idx="645">
                  <c:v>45572</c:v>
                </c:pt>
                <c:pt idx="646">
                  <c:v>45573</c:v>
                </c:pt>
                <c:pt idx="647">
                  <c:v>45574</c:v>
                </c:pt>
                <c:pt idx="648">
                  <c:v>45575</c:v>
                </c:pt>
                <c:pt idx="649">
                  <c:v>45576</c:v>
                </c:pt>
                <c:pt idx="650">
                  <c:v>45577</c:v>
                </c:pt>
                <c:pt idx="651">
                  <c:v>45578</c:v>
                </c:pt>
                <c:pt idx="652">
                  <c:v>45579</c:v>
                </c:pt>
                <c:pt idx="653">
                  <c:v>45580</c:v>
                </c:pt>
                <c:pt idx="654">
                  <c:v>45581</c:v>
                </c:pt>
                <c:pt idx="655">
                  <c:v>45582</c:v>
                </c:pt>
                <c:pt idx="656">
                  <c:v>45583</c:v>
                </c:pt>
                <c:pt idx="657">
                  <c:v>45584</c:v>
                </c:pt>
                <c:pt idx="658">
                  <c:v>45585</c:v>
                </c:pt>
                <c:pt idx="659">
                  <c:v>45586</c:v>
                </c:pt>
                <c:pt idx="660">
                  <c:v>45587</c:v>
                </c:pt>
                <c:pt idx="661">
                  <c:v>45588</c:v>
                </c:pt>
                <c:pt idx="662">
                  <c:v>45589</c:v>
                </c:pt>
                <c:pt idx="663">
                  <c:v>45590</c:v>
                </c:pt>
                <c:pt idx="664">
                  <c:v>45591</c:v>
                </c:pt>
                <c:pt idx="665">
                  <c:v>45592</c:v>
                </c:pt>
                <c:pt idx="666">
                  <c:v>45593</c:v>
                </c:pt>
                <c:pt idx="667">
                  <c:v>45594</c:v>
                </c:pt>
                <c:pt idx="668">
                  <c:v>45595</c:v>
                </c:pt>
                <c:pt idx="669">
                  <c:v>45596</c:v>
                </c:pt>
                <c:pt idx="670">
                  <c:v>45597</c:v>
                </c:pt>
                <c:pt idx="671">
                  <c:v>45598</c:v>
                </c:pt>
                <c:pt idx="672">
                  <c:v>45599</c:v>
                </c:pt>
                <c:pt idx="673">
                  <c:v>45600</c:v>
                </c:pt>
                <c:pt idx="674">
                  <c:v>45601</c:v>
                </c:pt>
                <c:pt idx="675">
                  <c:v>45602</c:v>
                </c:pt>
                <c:pt idx="676">
                  <c:v>45603</c:v>
                </c:pt>
                <c:pt idx="677">
                  <c:v>45604</c:v>
                </c:pt>
                <c:pt idx="678">
                  <c:v>45605</c:v>
                </c:pt>
                <c:pt idx="679">
                  <c:v>45606</c:v>
                </c:pt>
                <c:pt idx="680">
                  <c:v>45607</c:v>
                </c:pt>
                <c:pt idx="681">
                  <c:v>45608</c:v>
                </c:pt>
                <c:pt idx="682">
                  <c:v>45609</c:v>
                </c:pt>
                <c:pt idx="683">
                  <c:v>45610</c:v>
                </c:pt>
                <c:pt idx="684">
                  <c:v>45611</c:v>
                </c:pt>
                <c:pt idx="685">
                  <c:v>45612</c:v>
                </c:pt>
                <c:pt idx="686">
                  <c:v>45613</c:v>
                </c:pt>
                <c:pt idx="687">
                  <c:v>45614</c:v>
                </c:pt>
                <c:pt idx="688">
                  <c:v>45615</c:v>
                </c:pt>
                <c:pt idx="689">
                  <c:v>45616</c:v>
                </c:pt>
                <c:pt idx="690">
                  <c:v>45617</c:v>
                </c:pt>
                <c:pt idx="691">
                  <c:v>45618</c:v>
                </c:pt>
                <c:pt idx="692">
                  <c:v>45619</c:v>
                </c:pt>
                <c:pt idx="693">
                  <c:v>45620</c:v>
                </c:pt>
                <c:pt idx="694">
                  <c:v>45621</c:v>
                </c:pt>
                <c:pt idx="695">
                  <c:v>45622</c:v>
                </c:pt>
                <c:pt idx="696">
                  <c:v>45623</c:v>
                </c:pt>
                <c:pt idx="697">
                  <c:v>45624</c:v>
                </c:pt>
                <c:pt idx="698">
                  <c:v>45625</c:v>
                </c:pt>
                <c:pt idx="699">
                  <c:v>45626</c:v>
                </c:pt>
                <c:pt idx="700">
                  <c:v>45627</c:v>
                </c:pt>
                <c:pt idx="701">
                  <c:v>45628</c:v>
                </c:pt>
                <c:pt idx="702">
                  <c:v>45629</c:v>
                </c:pt>
                <c:pt idx="703">
                  <c:v>45630</c:v>
                </c:pt>
                <c:pt idx="704">
                  <c:v>45631</c:v>
                </c:pt>
                <c:pt idx="705">
                  <c:v>45632</c:v>
                </c:pt>
                <c:pt idx="706">
                  <c:v>45633</c:v>
                </c:pt>
                <c:pt idx="707">
                  <c:v>45634</c:v>
                </c:pt>
                <c:pt idx="708">
                  <c:v>45635</c:v>
                </c:pt>
                <c:pt idx="709">
                  <c:v>45636</c:v>
                </c:pt>
                <c:pt idx="710">
                  <c:v>45637</c:v>
                </c:pt>
                <c:pt idx="711">
                  <c:v>45638</c:v>
                </c:pt>
                <c:pt idx="712">
                  <c:v>45639</c:v>
                </c:pt>
                <c:pt idx="713">
                  <c:v>45640</c:v>
                </c:pt>
                <c:pt idx="714">
                  <c:v>45641</c:v>
                </c:pt>
                <c:pt idx="715">
                  <c:v>45642</c:v>
                </c:pt>
                <c:pt idx="716">
                  <c:v>45643</c:v>
                </c:pt>
                <c:pt idx="717">
                  <c:v>45644</c:v>
                </c:pt>
                <c:pt idx="718">
                  <c:v>45645</c:v>
                </c:pt>
                <c:pt idx="719">
                  <c:v>45646</c:v>
                </c:pt>
                <c:pt idx="720">
                  <c:v>45647</c:v>
                </c:pt>
                <c:pt idx="721">
                  <c:v>45648</c:v>
                </c:pt>
                <c:pt idx="722">
                  <c:v>45649</c:v>
                </c:pt>
                <c:pt idx="723">
                  <c:v>45650</c:v>
                </c:pt>
                <c:pt idx="724">
                  <c:v>45651</c:v>
                </c:pt>
                <c:pt idx="725">
                  <c:v>45652</c:v>
                </c:pt>
                <c:pt idx="726">
                  <c:v>45653</c:v>
                </c:pt>
                <c:pt idx="727">
                  <c:v>45654</c:v>
                </c:pt>
                <c:pt idx="728">
                  <c:v>45655</c:v>
                </c:pt>
                <c:pt idx="729">
                  <c:v>45656</c:v>
                </c:pt>
                <c:pt idx="730">
                  <c:v>45657</c:v>
                </c:pt>
                <c:pt idx="731">
                  <c:v>45658</c:v>
                </c:pt>
                <c:pt idx="732">
                  <c:v>45659</c:v>
                </c:pt>
                <c:pt idx="733">
                  <c:v>45660</c:v>
                </c:pt>
                <c:pt idx="734">
                  <c:v>45661</c:v>
                </c:pt>
                <c:pt idx="735">
                  <c:v>45662</c:v>
                </c:pt>
                <c:pt idx="736">
                  <c:v>45663</c:v>
                </c:pt>
                <c:pt idx="737">
                  <c:v>45664</c:v>
                </c:pt>
                <c:pt idx="738">
                  <c:v>45665</c:v>
                </c:pt>
                <c:pt idx="739">
                  <c:v>45666</c:v>
                </c:pt>
                <c:pt idx="740">
                  <c:v>45667</c:v>
                </c:pt>
                <c:pt idx="741">
                  <c:v>45668</c:v>
                </c:pt>
                <c:pt idx="742">
                  <c:v>45669</c:v>
                </c:pt>
                <c:pt idx="743">
                  <c:v>45670</c:v>
                </c:pt>
                <c:pt idx="744">
                  <c:v>45671</c:v>
                </c:pt>
                <c:pt idx="745">
                  <c:v>45672</c:v>
                </c:pt>
                <c:pt idx="746">
                  <c:v>45673</c:v>
                </c:pt>
                <c:pt idx="747">
                  <c:v>45674</c:v>
                </c:pt>
                <c:pt idx="748">
                  <c:v>45675</c:v>
                </c:pt>
                <c:pt idx="749">
                  <c:v>45676</c:v>
                </c:pt>
                <c:pt idx="750">
                  <c:v>45677</c:v>
                </c:pt>
                <c:pt idx="751">
                  <c:v>45678</c:v>
                </c:pt>
                <c:pt idx="752">
                  <c:v>45679</c:v>
                </c:pt>
                <c:pt idx="753">
                  <c:v>45680</c:v>
                </c:pt>
                <c:pt idx="754">
                  <c:v>45681</c:v>
                </c:pt>
                <c:pt idx="755">
                  <c:v>45682</c:v>
                </c:pt>
                <c:pt idx="756">
                  <c:v>45683</c:v>
                </c:pt>
                <c:pt idx="757">
                  <c:v>45684</c:v>
                </c:pt>
                <c:pt idx="758">
                  <c:v>45685</c:v>
                </c:pt>
                <c:pt idx="759">
                  <c:v>45686</c:v>
                </c:pt>
                <c:pt idx="760">
                  <c:v>45687</c:v>
                </c:pt>
                <c:pt idx="761">
                  <c:v>45688</c:v>
                </c:pt>
                <c:pt idx="762">
                  <c:v>45689</c:v>
                </c:pt>
                <c:pt idx="763">
                  <c:v>45690</c:v>
                </c:pt>
                <c:pt idx="764">
                  <c:v>45691</c:v>
                </c:pt>
                <c:pt idx="765">
                  <c:v>45692</c:v>
                </c:pt>
                <c:pt idx="766">
                  <c:v>45693</c:v>
                </c:pt>
                <c:pt idx="767">
                  <c:v>45694</c:v>
                </c:pt>
                <c:pt idx="768">
                  <c:v>45695</c:v>
                </c:pt>
                <c:pt idx="769">
                  <c:v>45696</c:v>
                </c:pt>
                <c:pt idx="770">
                  <c:v>45697</c:v>
                </c:pt>
                <c:pt idx="771">
                  <c:v>45698</c:v>
                </c:pt>
                <c:pt idx="772">
                  <c:v>45699</c:v>
                </c:pt>
                <c:pt idx="773">
                  <c:v>45700</c:v>
                </c:pt>
                <c:pt idx="774">
                  <c:v>45701</c:v>
                </c:pt>
                <c:pt idx="775">
                  <c:v>45702</c:v>
                </c:pt>
                <c:pt idx="776">
                  <c:v>45703</c:v>
                </c:pt>
                <c:pt idx="777">
                  <c:v>45704</c:v>
                </c:pt>
                <c:pt idx="778">
                  <c:v>45705</c:v>
                </c:pt>
                <c:pt idx="779">
                  <c:v>45706</c:v>
                </c:pt>
                <c:pt idx="780">
                  <c:v>45707</c:v>
                </c:pt>
                <c:pt idx="781">
                  <c:v>45708</c:v>
                </c:pt>
                <c:pt idx="782">
                  <c:v>45709</c:v>
                </c:pt>
                <c:pt idx="783">
                  <c:v>45710</c:v>
                </c:pt>
                <c:pt idx="784">
                  <c:v>45711</c:v>
                </c:pt>
                <c:pt idx="785">
                  <c:v>45712</c:v>
                </c:pt>
                <c:pt idx="786">
                  <c:v>45713</c:v>
                </c:pt>
                <c:pt idx="787">
                  <c:v>45714</c:v>
                </c:pt>
                <c:pt idx="788">
                  <c:v>45715</c:v>
                </c:pt>
                <c:pt idx="789">
                  <c:v>45716</c:v>
                </c:pt>
                <c:pt idx="790">
                  <c:v>45717</c:v>
                </c:pt>
                <c:pt idx="791">
                  <c:v>45718</c:v>
                </c:pt>
                <c:pt idx="792">
                  <c:v>45719</c:v>
                </c:pt>
                <c:pt idx="793">
                  <c:v>45720</c:v>
                </c:pt>
                <c:pt idx="794">
                  <c:v>45721</c:v>
                </c:pt>
                <c:pt idx="795">
                  <c:v>45722</c:v>
                </c:pt>
                <c:pt idx="796">
                  <c:v>45723</c:v>
                </c:pt>
                <c:pt idx="797">
                  <c:v>45724</c:v>
                </c:pt>
                <c:pt idx="798">
                  <c:v>45725</c:v>
                </c:pt>
                <c:pt idx="799">
                  <c:v>45726</c:v>
                </c:pt>
                <c:pt idx="800">
                  <c:v>45727</c:v>
                </c:pt>
                <c:pt idx="801">
                  <c:v>45728</c:v>
                </c:pt>
                <c:pt idx="802">
                  <c:v>45729</c:v>
                </c:pt>
                <c:pt idx="803">
                  <c:v>45730</c:v>
                </c:pt>
                <c:pt idx="804">
                  <c:v>45731</c:v>
                </c:pt>
                <c:pt idx="805">
                  <c:v>45732</c:v>
                </c:pt>
                <c:pt idx="806">
                  <c:v>45733</c:v>
                </c:pt>
                <c:pt idx="807">
                  <c:v>45734</c:v>
                </c:pt>
                <c:pt idx="808">
                  <c:v>45735</c:v>
                </c:pt>
                <c:pt idx="809">
                  <c:v>45736</c:v>
                </c:pt>
                <c:pt idx="810">
                  <c:v>45737</c:v>
                </c:pt>
                <c:pt idx="811">
                  <c:v>45738</c:v>
                </c:pt>
                <c:pt idx="812">
                  <c:v>45739</c:v>
                </c:pt>
                <c:pt idx="813">
                  <c:v>45740</c:v>
                </c:pt>
                <c:pt idx="814">
                  <c:v>45741</c:v>
                </c:pt>
                <c:pt idx="815">
                  <c:v>45742</c:v>
                </c:pt>
                <c:pt idx="816">
                  <c:v>45743</c:v>
                </c:pt>
                <c:pt idx="817">
                  <c:v>45744</c:v>
                </c:pt>
                <c:pt idx="818">
                  <c:v>45745</c:v>
                </c:pt>
                <c:pt idx="819">
                  <c:v>45746</c:v>
                </c:pt>
                <c:pt idx="820">
                  <c:v>45747</c:v>
                </c:pt>
                <c:pt idx="821">
                  <c:v>45748</c:v>
                </c:pt>
                <c:pt idx="822">
                  <c:v>45749</c:v>
                </c:pt>
                <c:pt idx="823">
                  <c:v>45750</c:v>
                </c:pt>
                <c:pt idx="824">
                  <c:v>45751</c:v>
                </c:pt>
                <c:pt idx="825">
                  <c:v>45752</c:v>
                </c:pt>
                <c:pt idx="826">
                  <c:v>45753</c:v>
                </c:pt>
                <c:pt idx="827">
                  <c:v>45754</c:v>
                </c:pt>
                <c:pt idx="828">
                  <c:v>45755</c:v>
                </c:pt>
                <c:pt idx="829">
                  <c:v>45756</c:v>
                </c:pt>
                <c:pt idx="830">
                  <c:v>45757</c:v>
                </c:pt>
                <c:pt idx="831">
                  <c:v>45758</c:v>
                </c:pt>
                <c:pt idx="832">
                  <c:v>45759</c:v>
                </c:pt>
                <c:pt idx="833">
                  <c:v>45760</c:v>
                </c:pt>
                <c:pt idx="834">
                  <c:v>45761</c:v>
                </c:pt>
                <c:pt idx="835">
                  <c:v>45762</c:v>
                </c:pt>
                <c:pt idx="836">
                  <c:v>45763</c:v>
                </c:pt>
                <c:pt idx="837">
                  <c:v>45764</c:v>
                </c:pt>
                <c:pt idx="838">
                  <c:v>45765</c:v>
                </c:pt>
                <c:pt idx="839">
                  <c:v>45766</c:v>
                </c:pt>
                <c:pt idx="840">
                  <c:v>45767</c:v>
                </c:pt>
                <c:pt idx="841">
                  <c:v>45768</c:v>
                </c:pt>
                <c:pt idx="842">
                  <c:v>45769</c:v>
                </c:pt>
                <c:pt idx="843">
                  <c:v>45770</c:v>
                </c:pt>
                <c:pt idx="844">
                  <c:v>45771</c:v>
                </c:pt>
                <c:pt idx="845">
                  <c:v>45772</c:v>
                </c:pt>
                <c:pt idx="846">
                  <c:v>45773</c:v>
                </c:pt>
                <c:pt idx="847">
                  <c:v>45774</c:v>
                </c:pt>
                <c:pt idx="848">
                  <c:v>45775</c:v>
                </c:pt>
                <c:pt idx="849">
                  <c:v>45776</c:v>
                </c:pt>
                <c:pt idx="850">
                  <c:v>45777</c:v>
                </c:pt>
                <c:pt idx="851">
                  <c:v>45778</c:v>
                </c:pt>
                <c:pt idx="852">
                  <c:v>45779</c:v>
                </c:pt>
                <c:pt idx="853">
                  <c:v>45780</c:v>
                </c:pt>
                <c:pt idx="854">
                  <c:v>45781</c:v>
                </c:pt>
                <c:pt idx="855">
                  <c:v>45782</c:v>
                </c:pt>
                <c:pt idx="856">
                  <c:v>45783</c:v>
                </c:pt>
                <c:pt idx="857">
                  <c:v>45784</c:v>
                </c:pt>
                <c:pt idx="858">
                  <c:v>45785</c:v>
                </c:pt>
                <c:pt idx="859">
                  <c:v>45786</c:v>
                </c:pt>
                <c:pt idx="860">
                  <c:v>45787</c:v>
                </c:pt>
                <c:pt idx="861">
                  <c:v>45788</c:v>
                </c:pt>
                <c:pt idx="862">
                  <c:v>45789</c:v>
                </c:pt>
                <c:pt idx="863">
                  <c:v>45790</c:v>
                </c:pt>
                <c:pt idx="864">
                  <c:v>45791</c:v>
                </c:pt>
                <c:pt idx="865">
                  <c:v>45792</c:v>
                </c:pt>
                <c:pt idx="866">
                  <c:v>45793</c:v>
                </c:pt>
                <c:pt idx="867">
                  <c:v>45794</c:v>
                </c:pt>
                <c:pt idx="868">
                  <c:v>45795</c:v>
                </c:pt>
                <c:pt idx="869">
                  <c:v>45796</c:v>
                </c:pt>
                <c:pt idx="870">
                  <c:v>45797</c:v>
                </c:pt>
                <c:pt idx="871">
                  <c:v>45798</c:v>
                </c:pt>
                <c:pt idx="872">
                  <c:v>45799</c:v>
                </c:pt>
                <c:pt idx="873">
                  <c:v>45800</c:v>
                </c:pt>
                <c:pt idx="874">
                  <c:v>45801</c:v>
                </c:pt>
                <c:pt idx="875">
                  <c:v>45802</c:v>
                </c:pt>
                <c:pt idx="876">
                  <c:v>45803</c:v>
                </c:pt>
                <c:pt idx="877">
                  <c:v>45804</c:v>
                </c:pt>
                <c:pt idx="878">
                  <c:v>45805</c:v>
                </c:pt>
                <c:pt idx="879">
                  <c:v>45806</c:v>
                </c:pt>
                <c:pt idx="880">
                  <c:v>45807</c:v>
                </c:pt>
                <c:pt idx="881">
                  <c:v>45808</c:v>
                </c:pt>
                <c:pt idx="882">
                  <c:v>45809</c:v>
                </c:pt>
                <c:pt idx="883">
                  <c:v>45810</c:v>
                </c:pt>
                <c:pt idx="884">
                  <c:v>45811</c:v>
                </c:pt>
                <c:pt idx="885">
                  <c:v>45812</c:v>
                </c:pt>
                <c:pt idx="886">
                  <c:v>45813</c:v>
                </c:pt>
                <c:pt idx="887">
                  <c:v>45814</c:v>
                </c:pt>
                <c:pt idx="888">
                  <c:v>45815</c:v>
                </c:pt>
                <c:pt idx="889">
                  <c:v>45816</c:v>
                </c:pt>
                <c:pt idx="890">
                  <c:v>45817</c:v>
                </c:pt>
                <c:pt idx="891">
                  <c:v>45818</c:v>
                </c:pt>
                <c:pt idx="892">
                  <c:v>45819</c:v>
                </c:pt>
                <c:pt idx="893">
                  <c:v>45820</c:v>
                </c:pt>
                <c:pt idx="894">
                  <c:v>45821</c:v>
                </c:pt>
                <c:pt idx="895">
                  <c:v>45822</c:v>
                </c:pt>
                <c:pt idx="896">
                  <c:v>45823</c:v>
                </c:pt>
                <c:pt idx="897">
                  <c:v>45824</c:v>
                </c:pt>
                <c:pt idx="898">
                  <c:v>45825</c:v>
                </c:pt>
                <c:pt idx="899">
                  <c:v>45826</c:v>
                </c:pt>
                <c:pt idx="900">
                  <c:v>45827</c:v>
                </c:pt>
                <c:pt idx="901">
                  <c:v>45828</c:v>
                </c:pt>
                <c:pt idx="902">
                  <c:v>45829</c:v>
                </c:pt>
                <c:pt idx="903">
                  <c:v>45830</c:v>
                </c:pt>
                <c:pt idx="904">
                  <c:v>45831</c:v>
                </c:pt>
                <c:pt idx="905">
                  <c:v>45832</c:v>
                </c:pt>
                <c:pt idx="906">
                  <c:v>45833</c:v>
                </c:pt>
                <c:pt idx="907">
                  <c:v>45834</c:v>
                </c:pt>
                <c:pt idx="908">
                  <c:v>45835</c:v>
                </c:pt>
                <c:pt idx="909">
                  <c:v>45836</c:v>
                </c:pt>
                <c:pt idx="910">
                  <c:v>45837</c:v>
                </c:pt>
                <c:pt idx="911">
                  <c:v>45838</c:v>
                </c:pt>
                <c:pt idx="912">
                  <c:v>45839</c:v>
                </c:pt>
                <c:pt idx="913">
                  <c:v>45840</c:v>
                </c:pt>
                <c:pt idx="914">
                  <c:v>45841</c:v>
                </c:pt>
                <c:pt idx="915">
                  <c:v>45842</c:v>
                </c:pt>
                <c:pt idx="916">
                  <c:v>45843</c:v>
                </c:pt>
                <c:pt idx="917">
                  <c:v>45844</c:v>
                </c:pt>
                <c:pt idx="918">
                  <c:v>45845</c:v>
                </c:pt>
                <c:pt idx="919">
                  <c:v>45846</c:v>
                </c:pt>
                <c:pt idx="920">
                  <c:v>45847</c:v>
                </c:pt>
                <c:pt idx="921">
                  <c:v>45848</c:v>
                </c:pt>
                <c:pt idx="922">
                  <c:v>45849</c:v>
                </c:pt>
                <c:pt idx="923">
                  <c:v>45850</c:v>
                </c:pt>
                <c:pt idx="924">
                  <c:v>45851</c:v>
                </c:pt>
                <c:pt idx="925">
                  <c:v>45852</c:v>
                </c:pt>
                <c:pt idx="926">
                  <c:v>45853</c:v>
                </c:pt>
                <c:pt idx="927">
                  <c:v>45854</c:v>
                </c:pt>
                <c:pt idx="928">
                  <c:v>45855</c:v>
                </c:pt>
                <c:pt idx="929">
                  <c:v>45856</c:v>
                </c:pt>
                <c:pt idx="930">
                  <c:v>45857</c:v>
                </c:pt>
                <c:pt idx="931">
                  <c:v>45858</c:v>
                </c:pt>
                <c:pt idx="932">
                  <c:v>45859</c:v>
                </c:pt>
                <c:pt idx="933">
                  <c:v>45860</c:v>
                </c:pt>
                <c:pt idx="934">
                  <c:v>45861</c:v>
                </c:pt>
                <c:pt idx="935">
                  <c:v>45862</c:v>
                </c:pt>
                <c:pt idx="936">
                  <c:v>45863</c:v>
                </c:pt>
                <c:pt idx="937">
                  <c:v>45864</c:v>
                </c:pt>
                <c:pt idx="938">
                  <c:v>45865</c:v>
                </c:pt>
                <c:pt idx="939">
                  <c:v>45866</c:v>
                </c:pt>
                <c:pt idx="940">
                  <c:v>45867</c:v>
                </c:pt>
                <c:pt idx="941">
                  <c:v>45868</c:v>
                </c:pt>
                <c:pt idx="942">
                  <c:v>45869</c:v>
                </c:pt>
                <c:pt idx="943">
                  <c:v>45870</c:v>
                </c:pt>
                <c:pt idx="944">
                  <c:v>45873</c:v>
                </c:pt>
                <c:pt idx="945">
                  <c:v>45874</c:v>
                </c:pt>
                <c:pt idx="946">
                  <c:v>45875</c:v>
                </c:pt>
                <c:pt idx="947">
                  <c:v>45876</c:v>
                </c:pt>
                <c:pt idx="948">
                  <c:v>45877</c:v>
                </c:pt>
                <c:pt idx="949">
                  <c:v>45880</c:v>
                </c:pt>
                <c:pt idx="950">
                  <c:v>45881</c:v>
                </c:pt>
                <c:pt idx="951">
                  <c:v>45882</c:v>
                </c:pt>
                <c:pt idx="952">
                  <c:v>45883</c:v>
                </c:pt>
                <c:pt idx="953">
                  <c:v>45884</c:v>
                </c:pt>
                <c:pt idx="954">
                  <c:v>45887</c:v>
                </c:pt>
                <c:pt idx="955">
                  <c:v>45888</c:v>
                </c:pt>
                <c:pt idx="956">
                  <c:v>45889</c:v>
                </c:pt>
                <c:pt idx="957">
                  <c:v>45890</c:v>
                </c:pt>
                <c:pt idx="958">
                  <c:v>45891</c:v>
                </c:pt>
                <c:pt idx="959">
                  <c:v>45894</c:v>
                </c:pt>
                <c:pt idx="960">
                  <c:v>45895</c:v>
                </c:pt>
                <c:pt idx="961">
                  <c:v>45896</c:v>
                </c:pt>
                <c:pt idx="962">
                  <c:v>45897</c:v>
                </c:pt>
                <c:pt idx="963">
                  <c:v>45898</c:v>
                </c:pt>
                <c:pt idx="964">
                  <c:v>45901</c:v>
                </c:pt>
                <c:pt idx="965">
                  <c:v>45902</c:v>
                </c:pt>
                <c:pt idx="966">
                  <c:v>45903</c:v>
                </c:pt>
                <c:pt idx="967">
                  <c:v>45904</c:v>
                </c:pt>
                <c:pt idx="968">
                  <c:v>45905</c:v>
                </c:pt>
                <c:pt idx="969">
                  <c:v>45908</c:v>
                </c:pt>
                <c:pt idx="970">
                  <c:v>45909</c:v>
                </c:pt>
                <c:pt idx="971">
                  <c:v>45910</c:v>
                </c:pt>
                <c:pt idx="972">
                  <c:v>45911</c:v>
                </c:pt>
                <c:pt idx="973">
                  <c:v>45912</c:v>
                </c:pt>
                <c:pt idx="974">
                  <c:v>45915</c:v>
                </c:pt>
                <c:pt idx="975">
                  <c:v>45916</c:v>
                </c:pt>
                <c:pt idx="976">
                  <c:v>45917</c:v>
                </c:pt>
                <c:pt idx="977">
                  <c:v>45918</c:v>
                </c:pt>
                <c:pt idx="978">
                  <c:v>45919</c:v>
                </c:pt>
                <c:pt idx="979">
                  <c:v>45922</c:v>
                </c:pt>
                <c:pt idx="980">
                  <c:v>45923</c:v>
                </c:pt>
                <c:pt idx="981">
                  <c:v>45924</c:v>
                </c:pt>
                <c:pt idx="982">
                  <c:v>45925</c:v>
                </c:pt>
                <c:pt idx="983">
                  <c:v>45926</c:v>
                </c:pt>
                <c:pt idx="984">
                  <c:v>45929</c:v>
                </c:pt>
                <c:pt idx="985">
                  <c:v>45930</c:v>
                </c:pt>
                <c:pt idx="986">
                  <c:v>45931</c:v>
                </c:pt>
                <c:pt idx="987">
                  <c:v>45932</c:v>
                </c:pt>
                <c:pt idx="988">
                  <c:v>45933</c:v>
                </c:pt>
                <c:pt idx="989">
                  <c:v>45936</c:v>
                </c:pt>
                <c:pt idx="990">
                  <c:v>45937</c:v>
                </c:pt>
                <c:pt idx="991">
                  <c:v>45938</c:v>
                </c:pt>
                <c:pt idx="992">
                  <c:v>45939</c:v>
                </c:pt>
                <c:pt idx="993">
                  <c:v>45940</c:v>
                </c:pt>
                <c:pt idx="994">
                  <c:v>45943</c:v>
                </c:pt>
                <c:pt idx="995">
                  <c:v>45944</c:v>
                </c:pt>
                <c:pt idx="996">
                  <c:v>45945</c:v>
                </c:pt>
                <c:pt idx="997">
                  <c:v>45946</c:v>
                </c:pt>
                <c:pt idx="998">
                  <c:v>45947</c:v>
                </c:pt>
                <c:pt idx="999">
                  <c:v>45950</c:v>
                </c:pt>
                <c:pt idx="1000">
                  <c:v>45951</c:v>
                </c:pt>
                <c:pt idx="1001">
                  <c:v>45952</c:v>
                </c:pt>
                <c:pt idx="1002">
                  <c:v>45953</c:v>
                </c:pt>
                <c:pt idx="1003">
                  <c:v>45954</c:v>
                </c:pt>
                <c:pt idx="1004">
                  <c:v>45957</c:v>
                </c:pt>
                <c:pt idx="1005">
                  <c:v>45958</c:v>
                </c:pt>
                <c:pt idx="1006">
                  <c:v>45959</c:v>
                </c:pt>
                <c:pt idx="1007">
                  <c:v>45960</c:v>
                </c:pt>
                <c:pt idx="1008">
                  <c:v>45961</c:v>
                </c:pt>
                <c:pt idx="1009">
                  <c:v>45964</c:v>
                </c:pt>
                <c:pt idx="1010">
                  <c:v>45965</c:v>
                </c:pt>
                <c:pt idx="1011">
                  <c:v>45966</c:v>
                </c:pt>
                <c:pt idx="1012">
                  <c:v>45967</c:v>
                </c:pt>
                <c:pt idx="1013">
                  <c:v>45968</c:v>
                </c:pt>
                <c:pt idx="1014">
                  <c:v>45971</c:v>
                </c:pt>
                <c:pt idx="1015">
                  <c:v>45972</c:v>
                </c:pt>
                <c:pt idx="1016">
                  <c:v>45973</c:v>
                </c:pt>
                <c:pt idx="1017">
                  <c:v>45974</c:v>
                </c:pt>
                <c:pt idx="1018">
                  <c:v>45975</c:v>
                </c:pt>
                <c:pt idx="1019">
                  <c:v>45978</c:v>
                </c:pt>
                <c:pt idx="1020">
                  <c:v>45979</c:v>
                </c:pt>
                <c:pt idx="1021">
                  <c:v>45980</c:v>
                </c:pt>
                <c:pt idx="1022">
                  <c:v>45981</c:v>
                </c:pt>
                <c:pt idx="1023">
                  <c:v>45982</c:v>
                </c:pt>
                <c:pt idx="1024">
                  <c:v>45985</c:v>
                </c:pt>
                <c:pt idx="1025">
                  <c:v>45986</c:v>
                </c:pt>
                <c:pt idx="1026">
                  <c:v>45987</c:v>
                </c:pt>
                <c:pt idx="1027">
                  <c:v>45988</c:v>
                </c:pt>
                <c:pt idx="1028">
                  <c:v>45989</c:v>
                </c:pt>
                <c:pt idx="1029">
                  <c:v>45992</c:v>
                </c:pt>
                <c:pt idx="1030">
                  <c:v>45993</c:v>
                </c:pt>
                <c:pt idx="1031">
                  <c:v>45994</c:v>
                </c:pt>
                <c:pt idx="1032">
                  <c:v>45995</c:v>
                </c:pt>
                <c:pt idx="1033">
                  <c:v>45996</c:v>
                </c:pt>
                <c:pt idx="1034">
                  <c:v>45999</c:v>
                </c:pt>
                <c:pt idx="1035">
                  <c:v>46000</c:v>
                </c:pt>
                <c:pt idx="1036">
                  <c:v>46001</c:v>
                </c:pt>
                <c:pt idx="1037">
                  <c:v>46002</c:v>
                </c:pt>
                <c:pt idx="1038">
                  <c:v>46003</c:v>
                </c:pt>
                <c:pt idx="1039">
                  <c:v>46006</c:v>
                </c:pt>
                <c:pt idx="1040">
                  <c:v>46007</c:v>
                </c:pt>
                <c:pt idx="1041">
                  <c:v>46008</c:v>
                </c:pt>
                <c:pt idx="1042">
                  <c:v>46009</c:v>
                </c:pt>
                <c:pt idx="1043">
                  <c:v>46010</c:v>
                </c:pt>
                <c:pt idx="1044">
                  <c:v>46013</c:v>
                </c:pt>
                <c:pt idx="1045">
                  <c:v>46014</c:v>
                </c:pt>
                <c:pt idx="1046">
                  <c:v>46015</c:v>
                </c:pt>
                <c:pt idx="1047">
                  <c:v>46016</c:v>
                </c:pt>
                <c:pt idx="1048">
                  <c:v>46017</c:v>
                </c:pt>
                <c:pt idx="1049">
                  <c:v>46020</c:v>
                </c:pt>
                <c:pt idx="1050">
                  <c:v>46021</c:v>
                </c:pt>
                <c:pt idx="1051">
                  <c:v>46022</c:v>
                </c:pt>
              </c:numCache>
            </c:numRef>
          </c:cat>
          <c:val>
            <c:numRef>
              <c:f>'Trái phiếu'!$L$365:$L$1416</c:f>
              <c:numCache>
                <c:formatCode>General</c:formatCode>
                <c:ptCount val="1052"/>
                <c:pt idx="0">
                  <c:v>4.4279999999999999</c:v>
                </c:pt>
                <c:pt idx="1">
                  <c:v>4.4260000000000002</c:v>
                </c:pt>
                <c:pt idx="2">
                  <c:v>4.38</c:v>
                </c:pt>
                <c:pt idx="3">
                  <c:v>4.3559999999999999</c:v>
                </c:pt>
                <c:pt idx="4">
                  <c:v>4.4640000000000004</c:v>
                </c:pt>
                <c:pt idx="5">
                  <c:v>4.258</c:v>
                </c:pt>
                <c:pt idx="6">
                  <c:v>4.258</c:v>
                </c:pt>
                <c:pt idx="7">
                  <c:v>4.258</c:v>
                </c:pt>
                <c:pt idx="8">
                  <c:v>4.2080000000000002</c:v>
                </c:pt>
                <c:pt idx="9">
                  <c:v>4.2469999999999999</c:v>
                </c:pt>
                <c:pt idx="10">
                  <c:v>4.22</c:v>
                </c:pt>
                <c:pt idx="11">
                  <c:v>4.1449999999999996</c:v>
                </c:pt>
                <c:pt idx="12">
                  <c:v>4.2240000000000002</c:v>
                </c:pt>
                <c:pt idx="13">
                  <c:v>4.2240000000000002</c:v>
                </c:pt>
                <c:pt idx="14">
                  <c:v>4.2240000000000002</c:v>
                </c:pt>
                <c:pt idx="15">
                  <c:v>4.2409999999999997</c:v>
                </c:pt>
                <c:pt idx="16">
                  <c:v>4.2050000000000001</c:v>
                </c:pt>
                <c:pt idx="17">
                  <c:v>4.085</c:v>
                </c:pt>
                <c:pt idx="18">
                  <c:v>4.1280000000000001</c:v>
                </c:pt>
                <c:pt idx="19">
                  <c:v>4.1769999999999996</c:v>
                </c:pt>
                <c:pt idx="20">
                  <c:v>4.1769999999999996</c:v>
                </c:pt>
                <c:pt idx="21">
                  <c:v>4.1769999999999996</c:v>
                </c:pt>
                <c:pt idx="22">
                  <c:v>4.2320000000000002</c:v>
                </c:pt>
                <c:pt idx="23">
                  <c:v>4.21</c:v>
                </c:pt>
                <c:pt idx="24">
                  <c:v>4.133</c:v>
                </c:pt>
                <c:pt idx="25">
                  <c:v>4.1890000000000001</c:v>
                </c:pt>
                <c:pt idx="26">
                  <c:v>4.2009999999999996</c:v>
                </c:pt>
                <c:pt idx="27">
                  <c:v>4.2009999999999996</c:v>
                </c:pt>
                <c:pt idx="28">
                  <c:v>4.2009999999999996</c:v>
                </c:pt>
                <c:pt idx="29">
                  <c:v>4.24</c:v>
                </c:pt>
                <c:pt idx="30">
                  <c:v>4.2050000000000001</c:v>
                </c:pt>
                <c:pt idx="31">
                  <c:v>4.0999999999999996</c:v>
                </c:pt>
                <c:pt idx="32">
                  <c:v>4.0999999999999996</c:v>
                </c:pt>
                <c:pt idx="33">
                  <c:v>4.2859999999999996</c:v>
                </c:pt>
                <c:pt idx="34">
                  <c:v>4.2859999999999996</c:v>
                </c:pt>
                <c:pt idx="35">
                  <c:v>4.2859999999999996</c:v>
                </c:pt>
                <c:pt idx="36">
                  <c:v>4.4740000000000002</c:v>
                </c:pt>
                <c:pt idx="37">
                  <c:v>4.4660000000000002</c:v>
                </c:pt>
                <c:pt idx="38">
                  <c:v>4.4290000000000003</c:v>
                </c:pt>
                <c:pt idx="39">
                  <c:v>4.484</c:v>
                </c:pt>
                <c:pt idx="40">
                  <c:v>4.5250000000000004</c:v>
                </c:pt>
                <c:pt idx="41">
                  <c:v>4.5250000000000004</c:v>
                </c:pt>
                <c:pt idx="42">
                  <c:v>4.5250000000000004</c:v>
                </c:pt>
                <c:pt idx="43">
                  <c:v>4.5220000000000002</c:v>
                </c:pt>
                <c:pt idx="44">
                  <c:v>4.6219999999999999</c:v>
                </c:pt>
                <c:pt idx="45">
                  <c:v>4.633</c:v>
                </c:pt>
                <c:pt idx="46">
                  <c:v>4.6440000000000001</c:v>
                </c:pt>
                <c:pt idx="47">
                  <c:v>4.617</c:v>
                </c:pt>
                <c:pt idx="48">
                  <c:v>4.617</c:v>
                </c:pt>
                <c:pt idx="49">
                  <c:v>4.617</c:v>
                </c:pt>
                <c:pt idx="50">
                  <c:v>4.6639999999999997</c:v>
                </c:pt>
                <c:pt idx="51">
                  <c:v>4.7290000000000001</c:v>
                </c:pt>
                <c:pt idx="52">
                  <c:v>4.6970000000000001</c:v>
                </c:pt>
                <c:pt idx="53">
                  <c:v>4.7039999999999997</c:v>
                </c:pt>
                <c:pt idx="54">
                  <c:v>4.8140000000000001</c:v>
                </c:pt>
                <c:pt idx="55">
                  <c:v>4.8140000000000001</c:v>
                </c:pt>
                <c:pt idx="56">
                  <c:v>4.8140000000000001</c:v>
                </c:pt>
                <c:pt idx="57">
                  <c:v>4.782</c:v>
                </c:pt>
                <c:pt idx="58">
                  <c:v>4.8179999999999996</c:v>
                </c:pt>
                <c:pt idx="59">
                  <c:v>4.8780000000000001</c:v>
                </c:pt>
                <c:pt idx="60">
                  <c:v>4.8890000000000002</c:v>
                </c:pt>
                <c:pt idx="61">
                  <c:v>4.8609999999999998</c:v>
                </c:pt>
                <c:pt idx="62">
                  <c:v>4.8609999999999998</c:v>
                </c:pt>
                <c:pt idx="63">
                  <c:v>4.8609999999999998</c:v>
                </c:pt>
                <c:pt idx="64">
                  <c:v>4.8860000000000001</c:v>
                </c:pt>
                <c:pt idx="65">
                  <c:v>5.0149999999999997</c:v>
                </c:pt>
                <c:pt idx="66">
                  <c:v>5.07</c:v>
                </c:pt>
                <c:pt idx="67">
                  <c:v>4.87</c:v>
                </c:pt>
                <c:pt idx="68">
                  <c:v>4.593</c:v>
                </c:pt>
                <c:pt idx="69">
                  <c:v>4.593</c:v>
                </c:pt>
                <c:pt idx="70">
                  <c:v>4.593</c:v>
                </c:pt>
                <c:pt idx="71">
                  <c:v>4.016</c:v>
                </c:pt>
                <c:pt idx="72">
                  <c:v>4.2460000000000004</c:v>
                </c:pt>
                <c:pt idx="73">
                  <c:v>3.8919999999999999</c:v>
                </c:pt>
                <c:pt idx="74">
                  <c:v>4.1740000000000004</c:v>
                </c:pt>
                <c:pt idx="75">
                  <c:v>3.8460000000000001</c:v>
                </c:pt>
                <c:pt idx="76">
                  <c:v>3.8460000000000001</c:v>
                </c:pt>
                <c:pt idx="77">
                  <c:v>3.8460000000000001</c:v>
                </c:pt>
                <c:pt idx="78">
                  <c:v>3.9660000000000002</c:v>
                </c:pt>
                <c:pt idx="79">
                  <c:v>4.1790000000000003</c:v>
                </c:pt>
                <c:pt idx="80">
                  <c:v>3.96</c:v>
                </c:pt>
                <c:pt idx="81">
                  <c:v>3.8250000000000002</c:v>
                </c:pt>
                <c:pt idx="82">
                  <c:v>3.7669999999999999</c:v>
                </c:pt>
                <c:pt idx="83">
                  <c:v>3.7669999999999999</c:v>
                </c:pt>
                <c:pt idx="84">
                  <c:v>3.7669999999999999</c:v>
                </c:pt>
                <c:pt idx="85">
                  <c:v>4.008</c:v>
                </c:pt>
                <c:pt idx="86">
                  <c:v>4.08</c:v>
                </c:pt>
                <c:pt idx="87">
                  <c:v>4.101</c:v>
                </c:pt>
                <c:pt idx="88">
                  <c:v>4.1219999999999999</c:v>
                </c:pt>
                <c:pt idx="89">
                  <c:v>4.0380000000000003</c:v>
                </c:pt>
                <c:pt idx="90">
                  <c:v>4.0380000000000003</c:v>
                </c:pt>
                <c:pt idx="91">
                  <c:v>4.0380000000000003</c:v>
                </c:pt>
                <c:pt idx="92">
                  <c:v>3.97</c:v>
                </c:pt>
                <c:pt idx="93">
                  <c:v>3.8210000000000002</c:v>
                </c:pt>
                <c:pt idx="94">
                  <c:v>3.7919999999999998</c:v>
                </c:pt>
                <c:pt idx="95">
                  <c:v>3.8290000000000002</c:v>
                </c:pt>
                <c:pt idx="96">
                  <c:v>3.9929999999999999</c:v>
                </c:pt>
                <c:pt idx="97">
                  <c:v>3.9929999999999999</c:v>
                </c:pt>
                <c:pt idx="98">
                  <c:v>3.9929999999999999</c:v>
                </c:pt>
                <c:pt idx="99">
                  <c:v>4.01</c:v>
                </c:pt>
                <c:pt idx="100">
                  <c:v>4.0330000000000004</c:v>
                </c:pt>
                <c:pt idx="101">
                  <c:v>3.968</c:v>
                </c:pt>
                <c:pt idx="102">
                  <c:v>3.968</c:v>
                </c:pt>
                <c:pt idx="103">
                  <c:v>4.0990000000000002</c:v>
                </c:pt>
                <c:pt idx="104">
                  <c:v>4.0990000000000002</c:v>
                </c:pt>
                <c:pt idx="105">
                  <c:v>4.0990000000000002</c:v>
                </c:pt>
                <c:pt idx="106">
                  <c:v>4.2050000000000001</c:v>
                </c:pt>
                <c:pt idx="107">
                  <c:v>4.2030000000000003</c:v>
                </c:pt>
                <c:pt idx="108">
                  <c:v>4.2480000000000002</c:v>
                </c:pt>
                <c:pt idx="109">
                  <c:v>4.1509999999999998</c:v>
                </c:pt>
                <c:pt idx="110">
                  <c:v>4.18</c:v>
                </c:pt>
                <c:pt idx="111">
                  <c:v>4.18</c:v>
                </c:pt>
                <c:pt idx="112">
                  <c:v>4.18</c:v>
                </c:pt>
                <c:pt idx="113">
                  <c:v>4.1050000000000004</c:v>
                </c:pt>
                <c:pt idx="114">
                  <c:v>3.948</c:v>
                </c:pt>
                <c:pt idx="115">
                  <c:v>3.9489999999999998</c:v>
                </c:pt>
                <c:pt idx="116">
                  <c:v>4.0810000000000004</c:v>
                </c:pt>
                <c:pt idx="117">
                  <c:v>4.0209999999999999</c:v>
                </c:pt>
                <c:pt idx="118">
                  <c:v>4.0209999999999999</c:v>
                </c:pt>
                <c:pt idx="119">
                  <c:v>4.0209999999999999</c:v>
                </c:pt>
                <c:pt idx="120">
                  <c:v>4.141</c:v>
                </c:pt>
                <c:pt idx="121">
                  <c:v>3.992</c:v>
                </c:pt>
                <c:pt idx="122">
                  <c:v>3.8650000000000002</c:v>
                </c:pt>
                <c:pt idx="123">
                  <c:v>3.7879999999999998</c:v>
                </c:pt>
                <c:pt idx="124">
                  <c:v>3.9180000000000001</c:v>
                </c:pt>
                <c:pt idx="125">
                  <c:v>3.9180000000000001</c:v>
                </c:pt>
                <c:pt idx="126">
                  <c:v>3.9180000000000001</c:v>
                </c:pt>
                <c:pt idx="127">
                  <c:v>4.0010000000000003</c:v>
                </c:pt>
                <c:pt idx="128">
                  <c:v>4.0259999999999998</c:v>
                </c:pt>
                <c:pt idx="129">
                  <c:v>3.91</c:v>
                </c:pt>
                <c:pt idx="130">
                  <c:v>3.899</c:v>
                </c:pt>
                <c:pt idx="131">
                  <c:v>3.9910000000000001</c:v>
                </c:pt>
                <c:pt idx="132">
                  <c:v>3.9910000000000001</c:v>
                </c:pt>
                <c:pt idx="133">
                  <c:v>3.9910000000000001</c:v>
                </c:pt>
                <c:pt idx="134">
                  <c:v>4.01</c:v>
                </c:pt>
                <c:pt idx="135">
                  <c:v>4.0839999999999996</c:v>
                </c:pt>
                <c:pt idx="136">
                  <c:v>4.16</c:v>
                </c:pt>
                <c:pt idx="137">
                  <c:v>4.26</c:v>
                </c:pt>
                <c:pt idx="138">
                  <c:v>4.2789999999999999</c:v>
                </c:pt>
                <c:pt idx="139">
                  <c:v>4.2789999999999999</c:v>
                </c:pt>
                <c:pt idx="140">
                  <c:v>4.2789999999999999</c:v>
                </c:pt>
                <c:pt idx="141">
                  <c:v>4.32</c:v>
                </c:pt>
                <c:pt idx="142">
                  <c:v>4.32</c:v>
                </c:pt>
                <c:pt idx="143">
                  <c:v>4.3780000000000001</c:v>
                </c:pt>
                <c:pt idx="144">
                  <c:v>4.5369999999999999</c:v>
                </c:pt>
                <c:pt idx="145">
                  <c:v>4.5679999999999996</c:v>
                </c:pt>
                <c:pt idx="146">
                  <c:v>4.5679999999999996</c:v>
                </c:pt>
                <c:pt idx="147">
                  <c:v>4.6340000000000003</c:v>
                </c:pt>
                <c:pt idx="148">
                  <c:v>4.601</c:v>
                </c:pt>
                <c:pt idx="149">
                  <c:v>4.46</c:v>
                </c:pt>
                <c:pt idx="150">
                  <c:v>4.4089999999999998</c:v>
                </c:pt>
                <c:pt idx="151">
                  <c:v>4.343</c:v>
                </c:pt>
                <c:pt idx="152">
                  <c:v>4.5110000000000001</c:v>
                </c:pt>
                <c:pt idx="153">
                  <c:v>4.5110000000000001</c:v>
                </c:pt>
                <c:pt idx="154">
                  <c:v>4.5110000000000001</c:v>
                </c:pt>
                <c:pt idx="155">
                  <c:v>4.47</c:v>
                </c:pt>
                <c:pt idx="156">
                  <c:v>4.4969999999999999</c:v>
                </c:pt>
                <c:pt idx="157">
                  <c:v>4.5519999999999996</c:v>
                </c:pt>
                <c:pt idx="158">
                  <c:v>4.5170000000000003</c:v>
                </c:pt>
                <c:pt idx="159">
                  <c:v>4.5960000000000001</c:v>
                </c:pt>
                <c:pt idx="160">
                  <c:v>4.5960000000000001</c:v>
                </c:pt>
                <c:pt idx="161">
                  <c:v>4.5960000000000001</c:v>
                </c:pt>
                <c:pt idx="162">
                  <c:v>4.585</c:v>
                </c:pt>
                <c:pt idx="163">
                  <c:v>4.6769999999999996</c:v>
                </c:pt>
                <c:pt idx="164">
                  <c:v>4.694</c:v>
                </c:pt>
                <c:pt idx="165">
                  <c:v>4.6500000000000004</c:v>
                </c:pt>
                <c:pt idx="166">
                  <c:v>4.72</c:v>
                </c:pt>
                <c:pt idx="167">
                  <c:v>4.72</c:v>
                </c:pt>
                <c:pt idx="168">
                  <c:v>4.72</c:v>
                </c:pt>
                <c:pt idx="169">
                  <c:v>4.7569999999999997</c:v>
                </c:pt>
                <c:pt idx="170">
                  <c:v>4.6849999999999996</c:v>
                </c:pt>
                <c:pt idx="171">
                  <c:v>4.72</c:v>
                </c:pt>
                <c:pt idx="172">
                  <c:v>4.7910000000000004</c:v>
                </c:pt>
                <c:pt idx="173">
                  <c:v>4.75</c:v>
                </c:pt>
                <c:pt idx="174">
                  <c:v>4.75</c:v>
                </c:pt>
                <c:pt idx="175">
                  <c:v>4.75</c:v>
                </c:pt>
                <c:pt idx="176">
                  <c:v>4.7439999999999998</c:v>
                </c:pt>
                <c:pt idx="177">
                  <c:v>4.7640000000000002</c:v>
                </c:pt>
                <c:pt idx="178">
                  <c:v>4.7119999999999997</c:v>
                </c:pt>
                <c:pt idx="179">
                  <c:v>4.8630000000000004</c:v>
                </c:pt>
                <c:pt idx="180">
                  <c:v>4.9039999999999999</c:v>
                </c:pt>
                <c:pt idx="181">
                  <c:v>4.9039999999999999</c:v>
                </c:pt>
                <c:pt idx="182">
                  <c:v>4.9039999999999999</c:v>
                </c:pt>
                <c:pt idx="183">
                  <c:v>4.9400000000000004</c:v>
                </c:pt>
                <c:pt idx="184">
                  <c:v>4.9000000000000004</c:v>
                </c:pt>
                <c:pt idx="185">
                  <c:v>4.9470000000000001</c:v>
                </c:pt>
                <c:pt idx="186">
                  <c:v>4.9889999999999999</c:v>
                </c:pt>
                <c:pt idx="187">
                  <c:v>4.95</c:v>
                </c:pt>
                <c:pt idx="188">
                  <c:v>4.95</c:v>
                </c:pt>
                <c:pt idx="189">
                  <c:v>4.95</c:v>
                </c:pt>
                <c:pt idx="190">
                  <c:v>4.8639999999999999</c:v>
                </c:pt>
                <c:pt idx="191">
                  <c:v>4.8869999999999996</c:v>
                </c:pt>
                <c:pt idx="192">
                  <c:v>4.7480000000000002</c:v>
                </c:pt>
                <c:pt idx="193">
                  <c:v>4.6319999999999997</c:v>
                </c:pt>
                <c:pt idx="194">
                  <c:v>4.7679999999999998</c:v>
                </c:pt>
                <c:pt idx="195">
                  <c:v>4.7679999999999998</c:v>
                </c:pt>
                <c:pt idx="196">
                  <c:v>4.7679999999999998</c:v>
                </c:pt>
                <c:pt idx="197">
                  <c:v>4.742</c:v>
                </c:pt>
                <c:pt idx="198">
                  <c:v>4.7640000000000002</c:v>
                </c:pt>
                <c:pt idx="199">
                  <c:v>4.7679999999999998</c:v>
                </c:pt>
                <c:pt idx="200">
                  <c:v>4.8449999999999998</c:v>
                </c:pt>
                <c:pt idx="201">
                  <c:v>4.8460000000000001</c:v>
                </c:pt>
                <c:pt idx="202">
                  <c:v>4.8460000000000001</c:v>
                </c:pt>
                <c:pt idx="203">
                  <c:v>4.8460000000000001</c:v>
                </c:pt>
                <c:pt idx="204">
                  <c:v>4.9249999999999998</c:v>
                </c:pt>
                <c:pt idx="205">
                  <c:v>4.8789999999999996</c:v>
                </c:pt>
                <c:pt idx="206">
                  <c:v>4.8499999999999996</c:v>
                </c:pt>
                <c:pt idx="207">
                  <c:v>4.9260000000000002</c:v>
                </c:pt>
                <c:pt idx="208">
                  <c:v>4.8849999999999998</c:v>
                </c:pt>
                <c:pt idx="209">
                  <c:v>4.8849999999999998</c:v>
                </c:pt>
                <c:pt idx="210">
                  <c:v>4.8849999999999998</c:v>
                </c:pt>
                <c:pt idx="211">
                  <c:v>4.8849999999999998</c:v>
                </c:pt>
                <c:pt idx="212">
                  <c:v>4.9059999999999997</c:v>
                </c:pt>
                <c:pt idx="213">
                  <c:v>4.8849999999999998</c:v>
                </c:pt>
                <c:pt idx="214">
                  <c:v>4.883</c:v>
                </c:pt>
                <c:pt idx="215">
                  <c:v>4.7679999999999998</c:v>
                </c:pt>
                <c:pt idx="216">
                  <c:v>4.7679999999999998</c:v>
                </c:pt>
                <c:pt idx="217">
                  <c:v>4.7679999999999998</c:v>
                </c:pt>
                <c:pt idx="218">
                  <c:v>4.7770000000000001</c:v>
                </c:pt>
                <c:pt idx="219">
                  <c:v>4.76</c:v>
                </c:pt>
                <c:pt idx="220">
                  <c:v>4.8099999999999996</c:v>
                </c:pt>
                <c:pt idx="221">
                  <c:v>4.8499999999999996</c:v>
                </c:pt>
                <c:pt idx="222">
                  <c:v>4.8920000000000003</c:v>
                </c:pt>
                <c:pt idx="223">
                  <c:v>4.8920000000000003</c:v>
                </c:pt>
                <c:pt idx="224">
                  <c:v>4.8920000000000003</c:v>
                </c:pt>
                <c:pt idx="225">
                  <c:v>4.9729999999999999</c:v>
                </c:pt>
                <c:pt idx="226">
                  <c:v>4.9589999999999996</c:v>
                </c:pt>
                <c:pt idx="227">
                  <c:v>4.9669999999999996</c:v>
                </c:pt>
                <c:pt idx="228">
                  <c:v>4.9359999999999999</c:v>
                </c:pt>
                <c:pt idx="229">
                  <c:v>4.9429999999999996</c:v>
                </c:pt>
                <c:pt idx="230">
                  <c:v>4.9429999999999996</c:v>
                </c:pt>
                <c:pt idx="231">
                  <c:v>4.9429999999999996</c:v>
                </c:pt>
                <c:pt idx="232">
                  <c:v>5.0069999999999997</c:v>
                </c:pt>
                <c:pt idx="233">
                  <c:v>5.048</c:v>
                </c:pt>
                <c:pt idx="234">
                  <c:v>4.9710000000000001</c:v>
                </c:pt>
                <c:pt idx="235">
                  <c:v>5.0229999999999997</c:v>
                </c:pt>
                <c:pt idx="236">
                  <c:v>5.0780000000000003</c:v>
                </c:pt>
                <c:pt idx="237">
                  <c:v>5.0780000000000003</c:v>
                </c:pt>
                <c:pt idx="238">
                  <c:v>5.0780000000000003</c:v>
                </c:pt>
                <c:pt idx="239">
                  <c:v>5.0519999999999996</c:v>
                </c:pt>
                <c:pt idx="240">
                  <c:v>4.8940000000000001</c:v>
                </c:pt>
                <c:pt idx="241">
                  <c:v>4.8819999999999997</c:v>
                </c:pt>
                <c:pt idx="242">
                  <c:v>4.8630000000000004</c:v>
                </c:pt>
                <c:pt idx="243">
                  <c:v>4.8760000000000003</c:v>
                </c:pt>
                <c:pt idx="244">
                  <c:v>4.8760000000000003</c:v>
                </c:pt>
                <c:pt idx="245">
                  <c:v>4.8760000000000003</c:v>
                </c:pt>
                <c:pt idx="246">
                  <c:v>4.9059999999999997</c:v>
                </c:pt>
                <c:pt idx="247">
                  <c:v>4.96</c:v>
                </c:pt>
                <c:pt idx="248">
                  <c:v>5.0289999999999999</c:v>
                </c:pt>
                <c:pt idx="249">
                  <c:v>4.9530000000000003</c:v>
                </c:pt>
                <c:pt idx="250">
                  <c:v>4.9889999999999999</c:v>
                </c:pt>
                <c:pt idx="251">
                  <c:v>4.9889999999999999</c:v>
                </c:pt>
                <c:pt idx="252">
                  <c:v>4.9889999999999999</c:v>
                </c:pt>
                <c:pt idx="253">
                  <c:v>4.9950000000000001</c:v>
                </c:pt>
                <c:pt idx="254">
                  <c:v>5.0199999999999996</c:v>
                </c:pt>
                <c:pt idx="255">
                  <c:v>4.9710000000000001</c:v>
                </c:pt>
                <c:pt idx="256">
                  <c:v>5.0140000000000002</c:v>
                </c:pt>
                <c:pt idx="257">
                  <c:v>5.0369999999999999</c:v>
                </c:pt>
                <c:pt idx="258">
                  <c:v>5.0369999999999999</c:v>
                </c:pt>
                <c:pt idx="259">
                  <c:v>5.0369999999999999</c:v>
                </c:pt>
                <c:pt idx="260">
                  <c:v>5.056</c:v>
                </c:pt>
                <c:pt idx="261">
                  <c:v>5.0919999999999996</c:v>
                </c:pt>
                <c:pt idx="262">
                  <c:v>5.1719999999999997</c:v>
                </c:pt>
                <c:pt idx="263">
                  <c:v>5.1440000000000001</c:v>
                </c:pt>
                <c:pt idx="264">
                  <c:v>5.1120000000000001</c:v>
                </c:pt>
                <c:pt idx="265">
                  <c:v>5.1120000000000001</c:v>
                </c:pt>
                <c:pt idx="266">
                  <c:v>5.1120000000000001</c:v>
                </c:pt>
                <c:pt idx="267">
                  <c:v>5.1269999999999998</c:v>
                </c:pt>
                <c:pt idx="268">
                  <c:v>5.1340000000000003</c:v>
                </c:pt>
                <c:pt idx="269">
                  <c:v>5.1369999999999996</c:v>
                </c:pt>
                <c:pt idx="270">
                  <c:v>5.0640000000000001</c:v>
                </c:pt>
                <c:pt idx="271">
                  <c:v>5.0519999999999996</c:v>
                </c:pt>
                <c:pt idx="272">
                  <c:v>5.0519999999999996</c:v>
                </c:pt>
                <c:pt idx="273">
                  <c:v>5.0519999999999996</c:v>
                </c:pt>
                <c:pt idx="274">
                  <c:v>5.1079999999999997</c:v>
                </c:pt>
                <c:pt idx="275">
                  <c:v>5.1539999999999999</c:v>
                </c:pt>
                <c:pt idx="276">
                  <c:v>5.0540000000000003</c:v>
                </c:pt>
                <c:pt idx="277">
                  <c:v>5.0250000000000004</c:v>
                </c:pt>
                <c:pt idx="278">
                  <c:v>5.0810000000000004</c:v>
                </c:pt>
                <c:pt idx="279">
                  <c:v>5.0810000000000004</c:v>
                </c:pt>
                <c:pt idx="280">
                  <c:v>5.0810000000000004</c:v>
                </c:pt>
                <c:pt idx="281">
                  <c:v>4.93</c:v>
                </c:pt>
                <c:pt idx="282">
                  <c:v>4.968</c:v>
                </c:pt>
                <c:pt idx="283">
                  <c:v>4.9859999999999998</c:v>
                </c:pt>
                <c:pt idx="284">
                  <c:v>5.0709999999999997</c:v>
                </c:pt>
                <c:pt idx="285">
                  <c:v>5.0579999999999998</c:v>
                </c:pt>
                <c:pt idx="286">
                  <c:v>5.0579999999999998</c:v>
                </c:pt>
                <c:pt idx="287">
                  <c:v>5.0579999999999998</c:v>
                </c:pt>
                <c:pt idx="288">
                  <c:v>5.101</c:v>
                </c:pt>
                <c:pt idx="289">
                  <c:v>5.2140000000000004</c:v>
                </c:pt>
                <c:pt idx="290">
                  <c:v>5.22</c:v>
                </c:pt>
                <c:pt idx="291">
                  <c:v>5.1609999999999996</c:v>
                </c:pt>
                <c:pt idx="292">
                  <c:v>5.0709999999999997</c:v>
                </c:pt>
                <c:pt idx="293">
                  <c:v>5.0709999999999997</c:v>
                </c:pt>
                <c:pt idx="294">
                  <c:v>5.0709999999999997</c:v>
                </c:pt>
                <c:pt idx="295">
                  <c:v>5.0469999999999997</c:v>
                </c:pt>
                <c:pt idx="296">
                  <c:v>5.1079999999999997</c:v>
                </c:pt>
                <c:pt idx="297">
                  <c:v>5.125</c:v>
                </c:pt>
                <c:pt idx="298">
                  <c:v>5.0460000000000003</c:v>
                </c:pt>
                <c:pt idx="299">
                  <c:v>5.0149999999999997</c:v>
                </c:pt>
                <c:pt idx="300">
                  <c:v>5.0149999999999997</c:v>
                </c:pt>
                <c:pt idx="301">
                  <c:v>5.0149999999999997</c:v>
                </c:pt>
                <c:pt idx="302">
                  <c:v>5.05</c:v>
                </c:pt>
                <c:pt idx="303">
                  <c:v>5.0830000000000002</c:v>
                </c:pt>
                <c:pt idx="304">
                  <c:v>4.9480000000000004</c:v>
                </c:pt>
                <c:pt idx="305">
                  <c:v>4.9960000000000004</c:v>
                </c:pt>
                <c:pt idx="306">
                  <c:v>4.8449999999999998</c:v>
                </c:pt>
                <c:pt idx="307">
                  <c:v>4.8449999999999998</c:v>
                </c:pt>
                <c:pt idx="308">
                  <c:v>4.8449999999999998</c:v>
                </c:pt>
                <c:pt idx="309">
                  <c:v>4.9409999999999998</c:v>
                </c:pt>
                <c:pt idx="310">
                  <c:v>4.915</c:v>
                </c:pt>
                <c:pt idx="311">
                  <c:v>4.9359999999999999</c:v>
                </c:pt>
                <c:pt idx="312">
                  <c:v>5.0289999999999999</c:v>
                </c:pt>
                <c:pt idx="313">
                  <c:v>5.069</c:v>
                </c:pt>
                <c:pt idx="314">
                  <c:v>5.069</c:v>
                </c:pt>
                <c:pt idx="315">
                  <c:v>5.069</c:v>
                </c:pt>
                <c:pt idx="316">
                  <c:v>5.0330000000000004</c:v>
                </c:pt>
                <c:pt idx="317">
                  <c:v>4.8360000000000003</c:v>
                </c:pt>
                <c:pt idx="318">
                  <c:v>4.9160000000000004</c:v>
                </c:pt>
                <c:pt idx="319">
                  <c:v>4.8499999999999996</c:v>
                </c:pt>
                <c:pt idx="320">
                  <c:v>4.8940000000000001</c:v>
                </c:pt>
                <c:pt idx="321">
                  <c:v>4.8940000000000001</c:v>
                </c:pt>
                <c:pt idx="322">
                  <c:v>4.8940000000000001</c:v>
                </c:pt>
                <c:pt idx="323">
                  <c:v>4.9189999999999996</c:v>
                </c:pt>
                <c:pt idx="324">
                  <c:v>4.883</c:v>
                </c:pt>
                <c:pt idx="325">
                  <c:v>4.8979999999999997</c:v>
                </c:pt>
                <c:pt idx="326">
                  <c:v>4.9320000000000004</c:v>
                </c:pt>
                <c:pt idx="327">
                  <c:v>4.9550000000000001</c:v>
                </c:pt>
                <c:pt idx="328">
                  <c:v>4.9550000000000001</c:v>
                </c:pt>
                <c:pt idx="329">
                  <c:v>4.9550000000000001</c:v>
                </c:pt>
                <c:pt idx="330">
                  <c:v>4.8899999999999997</c:v>
                </c:pt>
                <c:pt idx="331">
                  <c:v>4.742</c:v>
                </c:pt>
                <c:pt idx="332">
                  <c:v>4.6459999999999999</c:v>
                </c:pt>
                <c:pt idx="333">
                  <c:v>4.6950000000000003</c:v>
                </c:pt>
                <c:pt idx="334">
                  <c:v>4.5510000000000002</c:v>
                </c:pt>
                <c:pt idx="335">
                  <c:v>4.5510000000000002</c:v>
                </c:pt>
                <c:pt idx="336">
                  <c:v>4.5510000000000002</c:v>
                </c:pt>
                <c:pt idx="337">
                  <c:v>4.6369999999999996</c:v>
                </c:pt>
                <c:pt idx="338">
                  <c:v>4.577</c:v>
                </c:pt>
                <c:pt idx="339">
                  <c:v>4.5970000000000004</c:v>
                </c:pt>
                <c:pt idx="340">
                  <c:v>4.593</c:v>
                </c:pt>
                <c:pt idx="341">
                  <c:v>4.7229999999999999</c:v>
                </c:pt>
                <c:pt idx="342">
                  <c:v>4.7229999999999999</c:v>
                </c:pt>
                <c:pt idx="343">
                  <c:v>4.7229999999999999</c:v>
                </c:pt>
                <c:pt idx="344">
                  <c:v>4.71</c:v>
                </c:pt>
                <c:pt idx="345">
                  <c:v>4.7350000000000003</c:v>
                </c:pt>
                <c:pt idx="346">
                  <c:v>4.4329999999999998</c:v>
                </c:pt>
                <c:pt idx="347">
                  <c:v>4.3860000000000001</c:v>
                </c:pt>
                <c:pt idx="348">
                  <c:v>4.4489999999999998</c:v>
                </c:pt>
                <c:pt idx="349">
                  <c:v>4.4489999999999998</c:v>
                </c:pt>
                <c:pt idx="350">
                  <c:v>4.4489999999999998</c:v>
                </c:pt>
                <c:pt idx="351">
                  <c:v>4.4509999999999996</c:v>
                </c:pt>
                <c:pt idx="352">
                  <c:v>4.4420000000000002</c:v>
                </c:pt>
                <c:pt idx="353">
                  <c:v>4.34</c:v>
                </c:pt>
                <c:pt idx="354">
                  <c:v>4.3520000000000003</c:v>
                </c:pt>
                <c:pt idx="355">
                  <c:v>4.3289999999999997</c:v>
                </c:pt>
                <c:pt idx="356">
                  <c:v>4.3289999999999997</c:v>
                </c:pt>
                <c:pt idx="357">
                  <c:v>4.3289999999999997</c:v>
                </c:pt>
                <c:pt idx="358">
                  <c:v>4.3360000000000003</c:v>
                </c:pt>
                <c:pt idx="359">
                  <c:v>4.3559999999999999</c:v>
                </c:pt>
                <c:pt idx="360">
                  <c:v>4.24</c:v>
                </c:pt>
                <c:pt idx="361">
                  <c:v>4.2789999999999999</c:v>
                </c:pt>
                <c:pt idx="362">
                  <c:v>4.25</c:v>
                </c:pt>
                <c:pt idx="363">
                  <c:v>4.25</c:v>
                </c:pt>
                <c:pt idx="364">
                  <c:v>4.25</c:v>
                </c:pt>
                <c:pt idx="365">
                  <c:v>4.25</c:v>
                </c:pt>
                <c:pt idx="366">
                  <c:v>4.3239999999999998</c:v>
                </c:pt>
                <c:pt idx="367">
                  <c:v>4.3330000000000002</c:v>
                </c:pt>
                <c:pt idx="368">
                  <c:v>4.3869999999999996</c:v>
                </c:pt>
                <c:pt idx="369">
                  <c:v>4.3929999999999998</c:v>
                </c:pt>
                <c:pt idx="370">
                  <c:v>4.3929999999999998</c:v>
                </c:pt>
                <c:pt idx="371">
                  <c:v>4.3929999999999998</c:v>
                </c:pt>
                <c:pt idx="372">
                  <c:v>4.375</c:v>
                </c:pt>
                <c:pt idx="373">
                  <c:v>4.3659999999999997</c:v>
                </c:pt>
                <c:pt idx="374">
                  <c:v>4.3600000000000003</c:v>
                </c:pt>
                <c:pt idx="375">
                  <c:v>4.2489999999999997</c:v>
                </c:pt>
                <c:pt idx="376">
                  <c:v>4.1459999999999999</c:v>
                </c:pt>
                <c:pt idx="377">
                  <c:v>4.1459999999999999</c:v>
                </c:pt>
                <c:pt idx="378">
                  <c:v>4.1459999999999999</c:v>
                </c:pt>
                <c:pt idx="379">
                  <c:v>4.1879999999999997</c:v>
                </c:pt>
                <c:pt idx="380">
                  <c:v>4.2220000000000004</c:v>
                </c:pt>
                <c:pt idx="381">
                  <c:v>4.3609999999999998</c:v>
                </c:pt>
                <c:pt idx="382">
                  <c:v>4.3540000000000001</c:v>
                </c:pt>
                <c:pt idx="383">
                  <c:v>4.3890000000000002</c:v>
                </c:pt>
                <c:pt idx="384">
                  <c:v>4.3890000000000002</c:v>
                </c:pt>
                <c:pt idx="385">
                  <c:v>4.3890000000000002</c:v>
                </c:pt>
                <c:pt idx="386">
                  <c:v>4.3929999999999998</c:v>
                </c:pt>
                <c:pt idx="387">
                  <c:v>4.3719999999999999</c:v>
                </c:pt>
                <c:pt idx="388">
                  <c:v>4.3840000000000003</c:v>
                </c:pt>
                <c:pt idx="389">
                  <c:v>4.2990000000000004</c:v>
                </c:pt>
                <c:pt idx="390">
                  <c:v>4.3570000000000002</c:v>
                </c:pt>
                <c:pt idx="391">
                  <c:v>4.3570000000000002</c:v>
                </c:pt>
                <c:pt idx="392">
                  <c:v>4.3570000000000002</c:v>
                </c:pt>
                <c:pt idx="393">
                  <c:v>4.3220000000000001</c:v>
                </c:pt>
                <c:pt idx="394">
                  <c:v>4.3390000000000004</c:v>
                </c:pt>
                <c:pt idx="395">
                  <c:v>4.2089999999999996</c:v>
                </c:pt>
                <c:pt idx="396">
                  <c:v>4.2110000000000003</c:v>
                </c:pt>
                <c:pt idx="397">
                  <c:v>4.3719999999999999</c:v>
                </c:pt>
                <c:pt idx="398">
                  <c:v>4.3719999999999999</c:v>
                </c:pt>
                <c:pt idx="399">
                  <c:v>4.3719999999999999</c:v>
                </c:pt>
                <c:pt idx="400">
                  <c:v>4.4740000000000002</c:v>
                </c:pt>
                <c:pt idx="401">
                  <c:v>4.399</c:v>
                </c:pt>
                <c:pt idx="402">
                  <c:v>4.4269999999999996</c:v>
                </c:pt>
                <c:pt idx="403">
                  <c:v>4.46</c:v>
                </c:pt>
                <c:pt idx="404">
                  <c:v>4.4859999999999998</c:v>
                </c:pt>
                <c:pt idx="405">
                  <c:v>4.4859999999999998</c:v>
                </c:pt>
                <c:pt idx="406">
                  <c:v>4.4859999999999998</c:v>
                </c:pt>
                <c:pt idx="407">
                  <c:v>4.4800000000000004</c:v>
                </c:pt>
                <c:pt idx="408">
                  <c:v>4.67</c:v>
                </c:pt>
                <c:pt idx="409">
                  <c:v>4.5819999999999999</c:v>
                </c:pt>
                <c:pt idx="410">
                  <c:v>4.5780000000000003</c:v>
                </c:pt>
                <c:pt idx="411">
                  <c:v>4.6440000000000001</c:v>
                </c:pt>
                <c:pt idx="412">
                  <c:v>4.6440000000000001</c:v>
                </c:pt>
                <c:pt idx="413">
                  <c:v>4.6440000000000001</c:v>
                </c:pt>
                <c:pt idx="414">
                  <c:v>4.6539999999999999</c:v>
                </c:pt>
                <c:pt idx="415">
                  <c:v>4.6139999999999999</c:v>
                </c:pt>
                <c:pt idx="416">
                  <c:v>4.6680000000000001</c:v>
                </c:pt>
                <c:pt idx="417">
                  <c:v>4.7140000000000004</c:v>
                </c:pt>
                <c:pt idx="418">
                  <c:v>4.6879999999999997</c:v>
                </c:pt>
                <c:pt idx="419">
                  <c:v>4.6879999999999997</c:v>
                </c:pt>
                <c:pt idx="420">
                  <c:v>4.6879999999999997</c:v>
                </c:pt>
                <c:pt idx="421">
                  <c:v>4.7309999999999999</c:v>
                </c:pt>
                <c:pt idx="422">
                  <c:v>4.6929999999999996</c:v>
                </c:pt>
                <c:pt idx="423">
                  <c:v>4.6440000000000001</c:v>
                </c:pt>
                <c:pt idx="424">
                  <c:v>4.6230000000000002</c:v>
                </c:pt>
                <c:pt idx="425">
                  <c:v>4.5330000000000004</c:v>
                </c:pt>
                <c:pt idx="426">
                  <c:v>4.5330000000000004</c:v>
                </c:pt>
                <c:pt idx="427">
                  <c:v>4.5330000000000004</c:v>
                </c:pt>
                <c:pt idx="428">
                  <c:v>4.6120000000000001</c:v>
                </c:pt>
                <c:pt idx="429">
                  <c:v>4.5620000000000003</c:v>
                </c:pt>
                <c:pt idx="430">
                  <c:v>4.5620000000000003</c:v>
                </c:pt>
                <c:pt idx="431">
                  <c:v>4.5030000000000001</c:v>
                </c:pt>
                <c:pt idx="432">
                  <c:v>4.4779999999999998</c:v>
                </c:pt>
                <c:pt idx="433">
                  <c:v>4.4779999999999998</c:v>
                </c:pt>
                <c:pt idx="434">
                  <c:v>4.4779999999999998</c:v>
                </c:pt>
                <c:pt idx="435">
                  <c:v>4.5380000000000003</c:v>
                </c:pt>
                <c:pt idx="436">
                  <c:v>4.5839999999999996</c:v>
                </c:pt>
                <c:pt idx="437">
                  <c:v>4.6319999999999997</c:v>
                </c:pt>
                <c:pt idx="438">
                  <c:v>4.694</c:v>
                </c:pt>
                <c:pt idx="439">
                  <c:v>4.7320000000000002</c:v>
                </c:pt>
                <c:pt idx="440">
                  <c:v>4.7320000000000002</c:v>
                </c:pt>
                <c:pt idx="441">
                  <c:v>4.7320000000000002</c:v>
                </c:pt>
                <c:pt idx="442">
                  <c:v>4.7359999999999998</c:v>
                </c:pt>
                <c:pt idx="443">
                  <c:v>4.6870000000000003</c:v>
                </c:pt>
                <c:pt idx="444">
                  <c:v>4.6040000000000001</c:v>
                </c:pt>
                <c:pt idx="445">
                  <c:v>4.6429999999999998</c:v>
                </c:pt>
                <c:pt idx="446">
                  <c:v>4.5949999999999998</c:v>
                </c:pt>
                <c:pt idx="447">
                  <c:v>4.5949999999999998</c:v>
                </c:pt>
                <c:pt idx="448">
                  <c:v>4.5949999999999998</c:v>
                </c:pt>
                <c:pt idx="449">
                  <c:v>4.63</c:v>
                </c:pt>
                <c:pt idx="450">
                  <c:v>4.593</c:v>
                </c:pt>
                <c:pt idx="451">
                  <c:v>4.5679999999999996</c:v>
                </c:pt>
                <c:pt idx="452">
                  <c:v>4.6280000000000001</c:v>
                </c:pt>
                <c:pt idx="453">
                  <c:v>4.6280000000000001</c:v>
                </c:pt>
                <c:pt idx="454">
                  <c:v>4.6280000000000001</c:v>
                </c:pt>
                <c:pt idx="455">
                  <c:v>4.6280000000000001</c:v>
                </c:pt>
                <c:pt idx="456">
                  <c:v>4.7119999999999997</c:v>
                </c:pt>
                <c:pt idx="457">
                  <c:v>4.6929999999999996</c:v>
                </c:pt>
                <c:pt idx="458">
                  <c:v>4.6719999999999997</c:v>
                </c:pt>
                <c:pt idx="459">
                  <c:v>4.6449999999999996</c:v>
                </c:pt>
                <c:pt idx="460">
                  <c:v>4.7510000000000003</c:v>
                </c:pt>
                <c:pt idx="461">
                  <c:v>4.7510000000000003</c:v>
                </c:pt>
                <c:pt idx="462">
                  <c:v>4.7510000000000003</c:v>
                </c:pt>
                <c:pt idx="463">
                  <c:v>4.7930000000000001</c:v>
                </c:pt>
                <c:pt idx="464">
                  <c:v>4.7430000000000003</c:v>
                </c:pt>
                <c:pt idx="465">
                  <c:v>4.9729999999999999</c:v>
                </c:pt>
                <c:pt idx="466">
                  <c:v>4.952</c:v>
                </c:pt>
                <c:pt idx="467">
                  <c:v>4.8940000000000001</c:v>
                </c:pt>
                <c:pt idx="468">
                  <c:v>4.8940000000000001</c:v>
                </c:pt>
                <c:pt idx="469">
                  <c:v>4.8940000000000001</c:v>
                </c:pt>
                <c:pt idx="470">
                  <c:v>4.9249999999999998</c:v>
                </c:pt>
                <c:pt idx="471">
                  <c:v>4.9850000000000003</c:v>
                </c:pt>
                <c:pt idx="472">
                  <c:v>4.9340000000000002</c:v>
                </c:pt>
                <c:pt idx="473">
                  <c:v>4.99</c:v>
                </c:pt>
                <c:pt idx="474">
                  <c:v>4.9880000000000004</c:v>
                </c:pt>
                <c:pt idx="475">
                  <c:v>4.9880000000000004</c:v>
                </c:pt>
                <c:pt idx="476">
                  <c:v>4.9880000000000004</c:v>
                </c:pt>
                <c:pt idx="477">
                  <c:v>4.9729999999999999</c:v>
                </c:pt>
                <c:pt idx="478">
                  <c:v>4.9370000000000003</c:v>
                </c:pt>
                <c:pt idx="479">
                  <c:v>4.931</c:v>
                </c:pt>
                <c:pt idx="480">
                  <c:v>5</c:v>
                </c:pt>
                <c:pt idx="481">
                  <c:v>4.9930000000000003</c:v>
                </c:pt>
                <c:pt idx="482">
                  <c:v>4.9930000000000003</c:v>
                </c:pt>
                <c:pt idx="483">
                  <c:v>4.9930000000000003</c:v>
                </c:pt>
                <c:pt idx="484">
                  <c:v>4.9790000000000001</c:v>
                </c:pt>
                <c:pt idx="485">
                  <c:v>5.0369999999999999</c:v>
                </c:pt>
                <c:pt idx="486">
                  <c:v>4.9690000000000003</c:v>
                </c:pt>
                <c:pt idx="487">
                  <c:v>4.8810000000000002</c:v>
                </c:pt>
                <c:pt idx="488">
                  <c:v>4.806</c:v>
                </c:pt>
                <c:pt idx="489">
                  <c:v>4.806</c:v>
                </c:pt>
                <c:pt idx="490">
                  <c:v>4.806</c:v>
                </c:pt>
                <c:pt idx="491">
                  <c:v>4.8330000000000002</c:v>
                </c:pt>
                <c:pt idx="492">
                  <c:v>4.83</c:v>
                </c:pt>
                <c:pt idx="493">
                  <c:v>4.8410000000000002</c:v>
                </c:pt>
                <c:pt idx="494">
                  <c:v>4.8179999999999996</c:v>
                </c:pt>
                <c:pt idx="495">
                  <c:v>4.8719999999999999</c:v>
                </c:pt>
                <c:pt idx="496">
                  <c:v>4.8719999999999999</c:v>
                </c:pt>
                <c:pt idx="497">
                  <c:v>4.8719999999999999</c:v>
                </c:pt>
                <c:pt idx="498">
                  <c:v>4.8680000000000003</c:v>
                </c:pt>
                <c:pt idx="499">
                  <c:v>4.8209999999999997</c:v>
                </c:pt>
                <c:pt idx="500">
                  <c:v>4.726</c:v>
                </c:pt>
                <c:pt idx="501">
                  <c:v>4.7949999999999999</c:v>
                </c:pt>
                <c:pt idx="502">
                  <c:v>4.827</c:v>
                </c:pt>
                <c:pt idx="503">
                  <c:v>4.827</c:v>
                </c:pt>
                <c:pt idx="504">
                  <c:v>4.827</c:v>
                </c:pt>
                <c:pt idx="505">
                  <c:v>4.8520000000000003</c:v>
                </c:pt>
                <c:pt idx="506">
                  <c:v>4.8310000000000004</c:v>
                </c:pt>
                <c:pt idx="507">
                  <c:v>4.875</c:v>
                </c:pt>
                <c:pt idx="508">
                  <c:v>4.9400000000000004</c:v>
                </c:pt>
                <c:pt idx="509">
                  <c:v>4.9480000000000004</c:v>
                </c:pt>
                <c:pt idx="510">
                  <c:v>4.9480000000000004</c:v>
                </c:pt>
                <c:pt idx="511">
                  <c:v>4.9480000000000004</c:v>
                </c:pt>
                <c:pt idx="512">
                  <c:v>4.9349999999999996</c:v>
                </c:pt>
                <c:pt idx="513">
                  <c:v>4.9779999999999998</c:v>
                </c:pt>
                <c:pt idx="514">
                  <c:v>4.9749999999999996</c:v>
                </c:pt>
                <c:pt idx="515">
                  <c:v>4.9269999999999996</c:v>
                </c:pt>
                <c:pt idx="516">
                  <c:v>4.8769999999999998</c:v>
                </c:pt>
                <c:pt idx="517">
                  <c:v>4.8769999999999998</c:v>
                </c:pt>
                <c:pt idx="518">
                  <c:v>4.8769999999999998</c:v>
                </c:pt>
                <c:pt idx="519">
                  <c:v>4.8120000000000003</c:v>
                </c:pt>
                <c:pt idx="520">
                  <c:v>4.7729999999999997</c:v>
                </c:pt>
                <c:pt idx="521">
                  <c:v>4.7240000000000002</c:v>
                </c:pt>
                <c:pt idx="522">
                  <c:v>4.726</c:v>
                </c:pt>
                <c:pt idx="523">
                  <c:v>4.8890000000000002</c:v>
                </c:pt>
                <c:pt idx="524">
                  <c:v>4.8890000000000002</c:v>
                </c:pt>
                <c:pt idx="525">
                  <c:v>4.8890000000000002</c:v>
                </c:pt>
                <c:pt idx="526">
                  <c:v>4.8849999999999998</c:v>
                </c:pt>
                <c:pt idx="527">
                  <c:v>4.8339999999999996</c:v>
                </c:pt>
                <c:pt idx="528">
                  <c:v>4.7560000000000002</c:v>
                </c:pt>
                <c:pt idx="529">
                  <c:v>4.7030000000000003</c:v>
                </c:pt>
                <c:pt idx="530">
                  <c:v>4.7069999999999999</c:v>
                </c:pt>
                <c:pt idx="531">
                  <c:v>4.7069999999999999</c:v>
                </c:pt>
                <c:pt idx="532">
                  <c:v>4.7069999999999999</c:v>
                </c:pt>
                <c:pt idx="533">
                  <c:v>4.7679999999999998</c:v>
                </c:pt>
                <c:pt idx="534">
                  <c:v>4.718</c:v>
                </c:pt>
                <c:pt idx="535">
                  <c:v>4.7290000000000001</c:v>
                </c:pt>
                <c:pt idx="536">
                  <c:v>4.7389999999999999</c:v>
                </c:pt>
                <c:pt idx="537">
                  <c:v>4.734</c:v>
                </c:pt>
                <c:pt idx="538">
                  <c:v>4.734</c:v>
                </c:pt>
                <c:pt idx="539">
                  <c:v>4.734</c:v>
                </c:pt>
                <c:pt idx="540">
                  <c:v>4.7229999999999999</c:v>
                </c:pt>
                <c:pt idx="541">
                  <c:v>4.7450000000000001</c:v>
                </c:pt>
                <c:pt idx="542">
                  <c:v>4.7530000000000001</c:v>
                </c:pt>
                <c:pt idx="543">
                  <c:v>4.7119999999999997</c:v>
                </c:pt>
                <c:pt idx="544">
                  <c:v>4.7489999999999997</c:v>
                </c:pt>
                <c:pt idx="545">
                  <c:v>4.7489999999999997</c:v>
                </c:pt>
                <c:pt idx="546">
                  <c:v>4.7489999999999997</c:v>
                </c:pt>
                <c:pt idx="547">
                  <c:v>4.76</c:v>
                </c:pt>
                <c:pt idx="548">
                  <c:v>4.7519999999999998</c:v>
                </c:pt>
                <c:pt idx="549">
                  <c:v>4.7080000000000002</c:v>
                </c:pt>
                <c:pt idx="550">
                  <c:v>4.7160000000000002</c:v>
                </c:pt>
                <c:pt idx="551">
                  <c:v>4.6059999999999999</c:v>
                </c:pt>
                <c:pt idx="552">
                  <c:v>4.6059999999999999</c:v>
                </c:pt>
                <c:pt idx="553">
                  <c:v>4.6059999999999999</c:v>
                </c:pt>
                <c:pt idx="554">
                  <c:v>4.6349999999999998</c:v>
                </c:pt>
                <c:pt idx="555">
                  <c:v>4.6260000000000003</c:v>
                </c:pt>
                <c:pt idx="556">
                  <c:v>4.6239999999999997</c:v>
                </c:pt>
                <c:pt idx="557">
                  <c:v>4.5149999999999997</c:v>
                </c:pt>
                <c:pt idx="558">
                  <c:v>4.4580000000000002</c:v>
                </c:pt>
                <c:pt idx="559">
                  <c:v>4.4580000000000002</c:v>
                </c:pt>
                <c:pt idx="560">
                  <c:v>4.4580000000000002</c:v>
                </c:pt>
                <c:pt idx="561">
                  <c:v>4.46</c:v>
                </c:pt>
                <c:pt idx="562">
                  <c:v>4.4210000000000003</c:v>
                </c:pt>
                <c:pt idx="563">
                  <c:v>4.4379999999999997</c:v>
                </c:pt>
                <c:pt idx="564">
                  <c:v>4.4710000000000001</c:v>
                </c:pt>
                <c:pt idx="565">
                  <c:v>4.5170000000000003</c:v>
                </c:pt>
                <c:pt idx="566">
                  <c:v>4.5170000000000003</c:v>
                </c:pt>
                <c:pt idx="567">
                  <c:v>4.5170000000000003</c:v>
                </c:pt>
                <c:pt idx="568">
                  <c:v>4.5209999999999999</c:v>
                </c:pt>
                <c:pt idx="569">
                  <c:v>4.4960000000000004</c:v>
                </c:pt>
                <c:pt idx="570">
                  <c:v>4.4329999999999998</c:v>
                </c:pt>
                <c:pt idx="571">
                  <c:v>4.4349999999999996</c:v>
                </c:pt>
                <c:pt idx="572">
                  <c:v>4.3869999999999996</c:v>
                </c:pt>
                <c:pt idx="573">
                  <c:v>4.3869999999999996</c:v>
                </c:pt>
                <c:pt idx="574">
                  <c:v>4.3869999999999996</c:v>
                </c:pt>
                <c:pt idx="575">
                  <c:v>4.4020000000000001</c:v>
                </c:pt>
                <c:pt idx="576">
                  <c:v>4.3609999999999998</c:v>
                </c:pt>
                <c:pt idx="577">
                  <c:v>4.26</c:v>
                </c:pt>
                <c:pt idx="578">
                  <c:v>4.1559999999999997</c:v>
                </c:pt>
                <c:pt idx="579">
                  <c:v>3.8740000000000001</c:v>
                </c:pt>
                <c:pt idx="580">
                  <c:v>3.8740000000000001</c:v>
                </c:pt>
                <c:pt idx="581">
                  <c:v>3.8740000000000001</c:v>
                </c:pt>
                <c:pt idx="582">
                  <c:v>3.9020000000000001</c:v>
                </c:pt>
                <c:pt idx="583">
                  <c:v>3.9910000000000001</c:v>
                </c:pt>
                <c:pt idx="584">
                  <c:v>3.9830000000000001</c:v>
                </c:pt>
                <c:pt idx="585">
                  <c:v>4.0359999999999996</c:v>
                </c:pt>
                <c:pt idx="586">
                  <c:v>4.0570000000000004</c:v>
                </c:pt>
                <c:pt idx="587">
                  <c:v>4.0570000000000004</c:v>
                </c:pt>
                <c:pt idx="588">
                  <c:v>4.0570000000000004</c:v>
                </c:pt>
                <c:pt idx="589">
                  <c:v>4.0209999999999999</c:v>
                </c:pt>
                <c:pt idx="590">
                  <c:v>3.9359999999999999</c:v>
                </c:pt>
                <c:pt idx="591">
                  <c:v>3.96</c:v>
                </c:pt>
                <c:pt idx="592">
                  <c:v>4.1029999999999998</c:v>
                </c:pt>
                <c:pt idx="593">
                  <c:v>4.0540000000000003</c:v>
                </c:pt>
                <c:pt idx="594">
                  <c:v>4.0540000000000003</c:v>
                </c:pt>
                <c:pt idx="595">
                  <c:v>4.0540000000000003</c:v>
                </c:pt>
                <c:pt idx="596">
                  <c:v>4.0720000000000001</c:v>
                </c:pt>
                <c:pt idx="597">
                  <c:v>3.9940000000000002</c:v>
                </c:pt>
                <c:pt idx="598">
                  <c:v>3.9329999999999998</c:v>
                </c:pt>
                <c:pt idx="599">
                  <c:v>4.0140000000000002</c:v>
                </c:pt>
                <c:pt idx="600">
                  <c:v>3.9089999999999998</c:v>
                </c:pt>
                <c:pt idx="601">
                  <c:v>3.9089999999999998</c:v>
                </c:pt>
                <c:pt idx="602">
                  <c:v>3.9089999999999998</c:v>
                </c:pt>
                <c:pt idx="603">
                  <c:v>3.9380000000000002</c:v>
                </c:pt>
                <c:pt idx="604">
                  <c:v>3.899</c:v>
                </c:pt>
                <c:pt idx="605">
                  <c:v>3.867</c:v>
                </c:pt>
                <c:pt idx="606">
                  <c:v>3.8980000000000001</c:v>
                </c:pt>
                <c:pt idx="607">
                  <c:v>3.919</c:v>
                </c:pt>
                <c:pt idx="608">
                  <c:v>3.919</c:v>
                </c:pt>
                <c:pt idx="609">
                  <c:v>3.919</c:v>
                </c:pt>
                <c:pt idx="610">
                  <c:v>3.9329999999999998</c:v>
                </c:pt>
                <c:pt idx="611">
                  <c:v>3.863</c:v>
                </c:pt>
                <c:pt idx="612">
                  <c:v>3.766</c:v>
                </c:pt>
                <c:pt idx="613">
                  <c:v>3.7389999999999999</c:v>
                </c:pt>
                <c:pt idx="614">
                  <c:v>3.6539999999999999</c:v>
                </c:pt>
                <c:pt idx="615">
                  <c:v>3.6539999999999999</c:v>
                </c:pt>
                <c:pt idx="616">
                  <c:v>3.6539999999999999</c:v>
                </c:pt>
                <c:pt idx="617">
                  <c:v>3.6709999999999998</c:v>
                </c:pt>
                <c:pt idx="618">
                  <c:v>3.5960000000000001</c:v>
                </c:pt>
                <c:pt idx="619">
                  <c:v>3.65</c:v>
                </c:pt>
                <c:pt idx="620">
                  <c:v>3.6480000000000001</c:v>
                </c:pt>
                <c:pt idx="621">
                  <c:v>3.5870000000000002</c:v>
                </c:pt>
                <c:pt idx="622">
                  <c:v>3.5870000000000002</c:v>
                </c:pt>
                <c:pt idx="623">
                  <c:v>3.5870000000000002</c:v>
                </c:pt>
                <c:pt idx="624">
                  <c:v>3.5550000000000002</c:v>
                </c:pt>
                <c:pt idx="625">
                  <c:v>3.6070000000000002</c:v>
                </c:pt>
                <c:pt idx="626">
                  <c:v>3.6280000000000001</c:v>
                </c:pt>
                <c:pt idx="627">
                  <c:v>3.5880000000000001</c:v>
                </c:pt>
                <c:pt idx="628">
                  <c:v>3.597</c:v>
                </c:pt>
                <c:pt idx="629">
                  <c:v>3.597</c:v>
                </c:pt>
                <c:pt idx="630">
                  <c:v>3.597</c:v>
                </c:pt>
                <c:pt idx="631">
                  <c:v>3.5870000000000002</c:v>
                </c:pt>
                <c:pt idx="632">
                  <c:v>3.54</c:v>
                </c:pt>
                <c:pt idx="633">
                  <c:v>3.5609999999999999</c:v>
                </c:pt>
                <c:pt idx="634">
                  <c:v>3.6269999999999998</c:v>
                </c:pt>
                <c:pt idx="635">
                  <c:v>3.5569999999999999</c:v>
                </c:pt>
                <c:pt idx="636">
                  <c:v>3.5569999999999999</c:v>
                </c:pt>
                <c:pt idx="637">
                  <c:v>3.5569999999999999</c:v>
                </c:pt>
                <c:pt idx="638">
                  <c:v>3.645</c:v>
                </c:pt>
                <c:pt idx="639">
                  <c:v>3.6059999999999999</c:v>
                </c:pt>
                <c:pt idx="640">
                  <c:v>3.637</c:v>
                </c:pt>
                <c:pt idx="641">
                  <c:v>3.7050000000000001</c:v>
                </c:pt>
                <c:pt idx="642">
                  <c:v>3.9239999999999999</c:v>
                </c:pt>
                <c:pt idx="643">
                  <c:v>3.9239999999999999</c:v>
                </c:pt>
                <c:pt idx="644">
                  <c:v>3.9239999999999999</c:v>
                </c:pt>
                <c:pt idx="645">
                  <c:v>3.9950000000000001</c:v>
                </c:pt>
                <c:pt idx="646">
                  <c:v>3.9620000000000002</c:v>
                </c:pt>
                <c:pt idx="647">
                  <c:v>4.0220000000000002</c:v>
                </c:pt>
                <c:pt idx="648">
                  <c:v>3.964</c:v>
                </c:pt>
                <c:pt idx="649">
                  <c:v>3.9529999999999998</c:v>
                </c:pt>
                <c:pt idx="650">
                  <c:v>3.9529999999999998</c:v>
                </c:pt>
                <c:pt idx="651">
                  <c:v>3.9529999999999998</c:v>
                </c:pt>
                <c:pt idx="652">
                  <c:v>3.9529999999999998</c:v>
                </c:pt>
                <c:pt idx="653">
                  <c:v>3.95</c:v>
                </c:pt>
                <c:pt idx="654">
                  <c:v>3.9420000000000002</c:v>
                </c:pt>
                <c:pt idx="655">
                  <c:v>3.976</c:v>
                </c:pt>
                <c:pt idx="656">
                  <c:v>3.95</c:v>
                </c:pt>
                <c:pt idx="657">
                  <c:v>3.95</c:v>
                </c:pt>
                <c:pt idx="658">
                  <c:v>3.95</c:v>
                </c:pt>
                <c:pt idx="659">
                  <c:v>4.032</c:v>
                </c:pt>
                <c:pt idx="660">
                  <c:v>4.032</c:v>
                </c:pt>
                <c:pt idx="661">
                  <c:v>4.0860000000000003</c:v>
                </c:pt>
                <c:pt idx="662">
                  <c:v>4.0659999999999998</c:v>
                </c:pt>
                <c:pt idx="663">
                  <c:v>4.0979999999999999</c:v>
                </c:pt>
                <c:pt idx="664">
                  <c:v>4.0979999999999999</c:v>
                </c:pt>
                <c:pt idx="665">
                  <c:v>4.0979999999999999</c:v>
                </c:pt>
                <c:pt idx="666">
                  <c:v>4.1420000000000003</c:v>
                </c:pt>
                <c:pt idx="667">
                  <c:v>4.1189999999999998</c:v>
                </c:pt>
                <c:pt idx="668">
                  <c:v>4.1719999999999997</c:v>
                </c:pt>
                <c:pt idx="669">
                  <c:v>4.1680000000000001</c:v>
                </c:pt>
                <c:pt idx="670">
                  <c:v>4.2089999999999996</c:v>
                </c:pt>
                <c:pt idx="671">
                  <c:v>4.2089999999999996</c:v>
                </c:pt>
                <c:pt idx="672">
                  <c:v>4.2089999999999996</c:v>
                </c:pt>
                <c:pt idx="673">
                  <c:v>4.1660000000000004</c:v>
                </c:pt>
                <c:pt idx="674">
                  <c:v>4.1870000000000003</c:v>
                </c:pt>
                <c:pt idx="675">
                  <c:v>4.2640000000000002</c:v>
                </c:pt>
                <c:pt idx="676">
                  <c:v>4.194</c:v>
                </c:pt>
                <c:pt idx="677">
                  <c:v>4.25</c:v>
                </c:pt>
                <c:pt idx="678">
                  <c:v>4.25</c:v>
                </c:pt>
                <c:pt idx="679">
                  <c:v>4.25</c:v>
                </c:pt>
                <c:pt idx="680">
                  <c:v>4.25</c:v>
                </c:pt>
                <c:pt idx="681">
                  <c:v>4.3419999999999996</c:v>
                </c:pt>
                <c:pt idx="682">
                  <c:v>4.2809999999999997</c:v>
                </c:pt>
                <c:pt idx="683">
                  <c:v>4.3559999999999999</c:v>
                </c:pt>
                <c:pt idx="684">
                  <c:v>4.306</c:v>
                </c:pt>
                <c:pt idx="685">
                  <c:v>4.306</c:v>
                </c:pt>
                <c:pt idx="686">
                  <c:v>4.306</c:v>
                </c:pt>
                <c:pt idx="687">
                  <c:v>4.2789999999999999</c:v>
                </c:pt>
                <c:pt idx="688">
                  <c:v>4.2809999999999997</c:v>
                </c:pt>
                <c:pt idx="689">
                  <c:v>4.32</c:v>
                </c:pt>
                <c:pt idx="690">
                  <c:v>4.3470000000000004</c:v>
                </c:pt>
                <c:pt idx="691">
                  <c:v>4.38</c:v>
                </c:pt>
                <c:pt idx="692">
                  <c:v>4.38</c:v>
                </c:pt>
                <c:pt idx="693">
                  <c:v>4.38</c:v>
                </c:pt>
                <c:pt idx="694">
                  <c:v>4.2709999999999999</c:v>
                </c:pt>
                <c:pt idx="695">
                  <c:v>4.2469999999999999</c:v>
                </c:pt>
                <c:pt idx="696">
                  <c:v>4.2290000000000001</c:v>
                </c:pt>
                <c:pt idx="697">
                  <c:v>4.2290000000000001</c:v>
                </c:pt>
                <c:pt idx="698">
                  <c:v>4.16</c:v>
                </c:pt>
                <c:pt idx="699">
                  <c:v>4.16</c:v>
                </c:pt>
                <c:pt idx="700">
                  <c:v>4.16</c:v>
                </c:pt>
                <c:pt idx="701">
                  <c:v>4.1849999999999996</c:v>
                </c:pt>
                <c:pt idx="702">
                  <c:v>4.181</c:v>
                </c:pt>
                <c:pt idx="703">
                  <c:v>4.1289999999999996</c:v>
                </c:pt>
                <c:pt idx="704">
                  <c:v>4.1429999999999998</c:v>
                </c:pt>
                <c:pt idx="705">
                  <c:v>4.0960000000000001</c:v>
                </c:pt>
                <c:pt idx="706">
                  <c:v>4.0960000000000001</c:v>
                </c:pt>
                <c:pt idx="707">
                  <c:v>4.0960000000000001</c:v>
                </c:pt>
                <c:pt idx="708">
                  <c:v>4.1269999999999998</c:v>
                </c:pt>
                <c:pt idx="709">
                  <c:v>4.1449999999999996</c:v>
                </c:pt>
                <c:pt idx="710">
                  <c:v>4.1550000000000002</c:v>
                </c:pt>
                <c:pt idx="711">
                  <c:v>4.1970000000000001</c:v>
                </c:pt>
                <c:pt idx="712">
                  <c:v>4.2430000000000003</c:v>
                </c:pt>
                <c:pt idx="713">
                  <c:v>4.2430000000000003</c:v>
                </c:pt>
                <c:pt idx="714">
                  <c:v>4.2430000000000003</c:v>
                </c:pt>
                <c:pt idx="715">
                  <c:v>4.2510000000000003</c:v>
                </c:pt>
                <c:pt idx="716">
                  <c:v>4.2450000000000001</c:v>
                </c:pt>
                <c:pt idx="717">
                  <c:v>4.3570000000000002</c:v>
                </c:pt>
                <c:pt idx="718">
                  <c:v>4.3179999999999996</c:v>
                </c:pt>
                <c:pt idx="719">
                  <c:v>4.3179999999999996</c:v>
                </c:pt>
                <c:pt idx="720">
                  <c:v>4.3179999999999996</c:v>
                </c:pt>
                <c:pt idx="721">
                  <c:v>4.3179999999999996</c:v>
                </c:pt>
                <c:pt idx="722">
                  <c:v>4.3380000000000001</c:v>
                </c:pt>
                <c:pt idx="723">
                  <c:v>4.3369999999999997</c:v>
                </c:pt>
                <c:pt idx="724">
                  <c:v>4.3369999999999997</c:v>
                </c:pt>
                <c:pt idx="725">
                  <c:v>4.3310000000000004</c:v>
                </c:pt>
                <c:pt idx="726">
                  <c:v>4.3280000000000003</c:v>
                </c:pt>
                <c:pt idx="727">
                  <c:v>4.3280000000000003</c:v>
                </c:pt>
                <c:pt idx="728">
                  <c:v>4.3280000000000003</c:v>
                </c:pt>
                <c:pt idx="729">
                  <c:v>4.2430000000000003</c:v>
                </c:pt>
                <c:pt idx="730">
                  <c:v>4.2359999999999998</c:v>
                </c:pt>
                <c:pt idx="731">
                  <c:v>4.2359999999999998</c:v>
                </c:pt>
                <c:pt idx="732">
                  <c:v>4.2439999999999998</c:v>
                </c:pt>
                <c:pt idx="733">
                  <c:v>4.2809999999999997</c:v>
                </c:pt>
                <c:pt idx="734">
                  <c:v>4.2809999999999997</c:v>
                </c:pt>
                <c:pt idx="735">
                  <c:v>4.2809999999999997</c:v>
                </c:pt>
                <c:pt idx="736">
                  <c:v>4.2679999999999998</c:v>
                </c:pt>
                <c:pt idx="737">
                  <c:v>4.2869999999999999</c:v>
                </c:pt>
                <c:pt idx="738">
                  <c:v>4.2850000000000001</c:v>
                </c:pt>
                <c:pt idx="739">
                  <c:v>4.2640000000000002</c:v>
                </c:pt>
                <c:pt idx="740">
                  <c:v>4.3810000000000002</c:v>
                </c:pt>
                <c:pt idx="741">
                  <c:v>4.3810000000000002</c:v>
                </c:pt>
                <c:pt idx="742">
                  <c:v>4.3810000000000002</c:v>
                </c:pt>
                <c:pt idx="743">
                  <c:v>4.3899999999999997</c:v>
                </c:pt>
                <c:pt idx="744">
                  <c:v>4.3680000000000003</c:v>
                </c:pt>
                <c:pt idx="745">
                  <c:v>4.266</c:v>
                </c:pt>
                <c:pt idx="746">
                  <c:v>4.2329999999999997</c:v>
                </c:pt>
                <c:pt idx="747">
                  <c:v>4.282</c:v>
                </c:pt>
                <c:pt idx="748">
                  <c:v>4.282</c:v>
                </c:pt>
                <c:pt idx="749">
                  <c:v>4.282</c:v>
                </c:pt>
                <c:pt idx="750">
                  <c:v>4.282</c:v>
                </c:pt>
                <c:pt idx="751">
                  <c:v>4.2729999999999997</c:v>
                </c:pt>
                <c:pt idx="752">
                  <c:v>4.3</c:v>
                </c:pt>
                <c:pt idx="753">
                  <c:v>4.2880000000000003</c:v>
                </c:pt>
                <c:pt idx="754">
                  <c:v>4.2610000000000001</c:v>
                </c:pt>
                <c:pt idx="755">
                  <c:v>4.2610000000000001</c:v>
                </c:pt>
                <c:pt idx="756">
                  <c:v>4.2610000000000001</c:v>
                </c:pt>
                <c:pt idx="757">
                  <c:v>4.1970000000000001</c:v>
                </c:pt>
                <c:pt idx="758">
                  <c:v>4.1950000000000003</c:v>
                </c:pt>
                <c:pt idx="759">
                  <c:v>4.2190000000000003</c:v>
                </c:pt>
                <c:pt idx="760">
                  <c:v>4.2119999999999997</c:v>
                </c:pt>
                <c:pt idx="761">
                  <c:v>4.2050000000000001</c:v>
                </c:pt>
                <c:pt idx="762">
                  <c:v>4.2050000000000001</c:v>
                </c:pt>
                <c:pt idx="763">
                  <c:v>4.2050000000000001</c:v>
                </c:pt>
                <c:pt idx="764">
                  <c:v>4.2489999999999997</c:v>
                </c:pt>
                <c:pt idx="765">
                  <c:v>4.2140000000000004</c:v>
                </c:pt>
                <c:pt idx="766">
                  <c:v>4.1870000000000003</c:v>
                </c:pt>
                <c:pt idx="767">
                  <c:v>4.2119999999999997</c:v>
                </c:pt>
                <c:pt idx="768">
                  <c:v>4.2889999999999997</c:v>
                </c:pt>
                <c:pt idx="769">
                  <c:v>4.2889999999999997</c:v>
                </c:pt>
                <c:pt idx="770">
                  <c:v>4.2889999999999997</c:v>
                </c:pt>
                <c:pt idx="771">
                  <c:v>4.2770000000000001</c:v>
                </c:pt>
                <c:pt idx="772">
                  <c:v>4.2889999999999997</c:v>
                </c:pt>
                <c:pt idx="773">
                  <c:v>4.3559999999999999</c:v>
                </c:pt>
                <c:pt idx="774">
                  <c:v>4.3079999999999998</c:v>
                </c:pt>
                <c:pt idx="775">
                  <c:v>4.26</c:v>
                </c:pt>
                <c:pt idx="776">
                  <c:v>4.26</c:v>
                </c:pt>
                <c:pt idx="777">
                  <c:v>4.26</c:v>
                </c:pt>
                <c:pt idx="778">
                  <c:v>4.26</c:v>
                </c:pt>
                <c:pt idx="779">
                  <c:v>4.3040000000000003</c:v>
                </c:pt>
                <c:pt idx="780">
                  <c:v>4.2709999999999999</c:v>
                </c:pt>
                <c:pt idx="781">
                  <c:v>4.2690000000000001</c:v>
                </c:pt>
                <c:pt idx="782">
                  <c:v>4.1989999999999998</c:v>
                </c:pt>
                <c:pt idx="783">
                  <c:v>4.1989999999999998</c:v>
                </c:pt>
                <c:pt idx="784">
                  <c:v>4.1989999999999998</c:v>
                </c:pt>
                <c:pt idx="785">
                  <c:v>4.17</c:v>
                </c:pt>
                <c:pt idx="786">
                  <c:v>4.0979999999999999</c:v>
                </c:pt>
                <c:pt idx="787">
                  <c:v>4.0730000000000004</c:v>
                </c:pt>
                <c:pt idx="788">
                  <c:v>4.0510000000000002</c:v>
                </c:pt>
                <c:pt idx="789">
                  <c:v>3.9849999999999999</c:v>
                </c:pt>
                <c:pt idx="790">
                  <c:v>3.9849999999999999</c:v>
                </c:pt>
                <c:pt idx="791">
                  <c:v>3.9849999999999999</c:v>
                </c:pt>
                <c:pt idx="792">
                  <c:v>3.9569999999999999</c:v>
                </c:pt>
                <c:pt idx="793">
                  <c:v>3.9820000000000002</c:v>
                </c:pt>
                <c:pt idx="794">
                  <c:v>4.0060000000000002</c:v>
                </c:pt>
                <c:pt idx="795">
                  <c:v>3.964</c:v>
                </c:pt>
                <c:pt idx="796">
                  <c:v>3.9990000000000001</c:v>
                </c:pt>
                <c:pt idx="797">
                  <c:v>3.9990000000000001</c:v>
                </c:pt>
                <c:pt idx="798">
                  <c:v>3.9990000000000001</c:v>
                </c:pt>
                <c:pt idx="799">
                  <c:v>3.8879999999999999</c:v>
                </c:pt>
                <c:pt idx="800">
                  <c:v>3.948</c:v>
                </c:pt>
                <c:pt idx="801">
                  <c:v>3.988</c:v>
                </c:pt>
                <c:pt idx="802">
                  <c:v>3.956</c:v>
                </c:pt>
                <c:pt idx="803">
                  <c:v>4.0209999999999999</c:v>
                </c:pt>
                <c:pt idx="804">
                  <c:v>4.0209999999999999</c:v>
                </c:pt>
                <c:pt idx="805">
                  <c:v>4.0209999999999999</c:v>
                </c:pt>
                <c:pt idx="806">
                  <c:v>4.0460000000000003</c:v>
                </c:pt>
                <c:pt idx="807">
                  <c:v>4.04</c:v>
                </c:pt>
                <c:pt idx="808">
                  <c:v>3.9740000000000002</c:v>
                </c:pt>
                <c:pt idx="809">
                  <c:v>3.964</c:v>
                </c:pt>
                <c:pt idx="810">
                  <c:v>3.9529999999999998</c:v>
                </c:pt>
                <c:pt idx="811">
                  <c:v>3.9529999999999998</c:v>
                </c:pt>
                <c:pt idx="812">
                  <c:v>3.9529999999999998</c:v>
                </c:pt>
                <c:pt idx="813">
                  <c:v>4.04</c:v>
                </c:pt>
                <c:pt idx="814">
                  <c:v>4.016</c:v>
                </c:pt>
                <c:pt idx="815">
                  <c:v>4.0199999999999996</c:v>
                </c:pt>
                <c:pt idx="816">
                  <c:v>3.9940000000000002</c:v>
                </c:pt>
                <c:pt idx="817">
                  <c:v>3.911</c:v>
                </c:pt>
                <c:pt idx="818">
                  <c:v>3.911</c:v>
                </c:pt>
                <c:pt idx="819">
                  <c:v>3.911</c:v>
                </c:pt>
                <c:pt idx="820">
                  <c:v>3.8860000000000001</c:v>
                </c:pt>
                <c:pt idx="821">
                  <c:v>3.8740000000000001</c:v>
                </c:pt>
                <c:pt idx="822">
                  <c:v>3.839</c:v>
                </c:pt>
                <c:pt idx="823">
                  <c:v>3.6920000000000002</c:v>
                </c:pt>
                <c:pt idx="824">
                  <c:v>3.641</c:v>
                </c:pt>
                <c:pt idx="825">
                  <c:v>3.641</c:v>
                </c:pt>
                <c:pt idx="826">
                  <c:v>3.641</c:v>
                </c:pt>
                <c:pt idx="827">
                  <c:v>3.7850000000000001</c:v>
                </c:pt>
                <c:pt idx="828">
                  <c:v>3.7280000000000002</c:v>
                </c:pt>
                <c:pt idx="829">
                  <c:v>3.91</c:v>
                </c:pt>
                <c:pt idx="830">
                  <c:v>3.859</c:v>
                </c:pt>
                <c:pt idx="831">
                  <c:v>3.9710000000000001</c:v>
                </c:pt>
                <c:pt idx="832">
                  <c:v>3.9710000000000001</c:v>
                </c:pt>
                <c:pt idx="833">
                  <c:v>3.9710000000000001</c:v>
                </c:pt>
                <c:pt idx="834">
                  <c:v>3.851</c:v>
                </c:pt>
                <c:pt idx="835">
                  <c:v>3.85</c:v>
                </c:pt>
                <c:pt idx="836">
                  <c:v>3.7749999999999999</c:v>
                </c:pt>
                <c:pt idx="837">
                  <c:v>3.7989999999999999</c:v>
                </c:pt>
                <c:pt idx="838">
                  <c:v>3.7989999999999999</c:v>
                </c:pt>
                <c:pt idx="839">
                  <c:v>3.7989999999999999</c:v>
                </c:pt>
                <c:pt idx="840">
                  <c:v>3.7989999999999999</c:v>
                </c:pt>
                <c:pt idx="841">
                  <c:v>3.7679999999999998</c:v>
                </c:pt>
                <c:pt idx="842">
                  <c:v>3.82</c:v>
                </c:pt>
                <c:pt idx="843">
                  <c:v>3.8679999999999999</c:v>
                </c:pt>
                <c:pt idx="844">
                  <c:v>3.7909999999999999</c:v>
                </c:pt>
                <c:pt idx="845">
                  <c:v>3.7549999999999999</c:v>
                </c:pt>
                <c:pt idx="846">
                  <c:v>3.7549999999999999</c:v>
                </c:pt>
                <c:pt idx="847">
                  <c:v>3.7549999999999999</c:v>
                </c:pt>
                <c:pt idx="848">
                  <c:v>3.6859999999999999</c:v>
                </c:pt>
                <c:pt idx="849">
                  <c:v>3.6539999999999999</c:v>
                </c:pt>
                <c:pt idx="850">
                  <c:v>3.6110000000000002</c:v>
                </c:pt>
                <c:pt idx="851">
                  <c:v>3.6960000000000002</c:v>
                </c:pt>
                <c:pt idx="852">
                  <c:v>3.823</c:v>
                </c:pt>
                <c:pt idx="853">
                  <c:v>3.823</c:v>
                </c:pt>
                <c:pt idx="854">
                  <c:v>3.823</c:v>
                </c:pt>
                <c:pt idx="855">
                  <c:v>3.839</c:v>
                </c:pt>
                <c:pt idx="856">
                  <c:v>3.7829999999999999</c:v>
                </c:pt>
                <c:pt idx="857">
                  <c:v>3.78</c:v>
                </c:pt>
                <c:pt idx="858">
                  <c:v>3.879</c:v>
                </c:pt>
                <c:pt idx="859">
                  <c:v>3.8879999999999999</c:v>
                </c:pt>
                <c:pt idx="860">
                  <c:v>3.8879999999999999</c:v>
                </c:pt>
                <c:pt idx="861">
                  <c:v>3.8879999999999999</c:v>
                </c:pt>
                <c:pt idx="862">
                  <c:v>4.008</c:v>
                </c:pt>
                <c:pt idx="863">
                  <c:v>4.0019999999999998</c:v>
                </c:pt>
                <c:pt idx="864">
                  <c:v>4.0579999999999998</c:v>
                </c:pt>
                <c:pt idx="865">
                  <c:v>3.9529999999999998</c:v>
                </c:pt>
                <c:pt idx="866">
                  <c:v>3.9910000000000001</c:v>
                </c:pt>
                <c:pt idx="867">
                  <c:v>3.9910000000000001</c:v>
                </c:pt>
                <c:pt idx="868">
                  <c:v>3.9910000000000001</c:v>
                </c:pt>
                <c:pt idx="869">
                  <c:v>3.9710000000000001</c:v>
                </c:pt>
                <c:pt idx="870">
                  <c:v>3.9689999999999999</c:v>
                </c:pt>
                <c:pt idx="871">
                  <c:v>4.0190000000000001</c:v>
                </c:pt>
                <c:pt idx="872">
                  <c:v>3.9889999999999999</c:v>
                </c:pt>
                <c:pt idx="873">
                  <c:v>3.9910000000000001</c:v>
                </c:pt>
                <c:pt idx="874">
                  <c:v>3.9910000000000001</c:v>
                </c:pt>
                <c:pt idx="875">
                  <c:v>3.9910000000000001</c:v>
                </c:pt>
                <c:pt idx="876">
                  <c:v>3.9950000000000001</c:v>
                </c:pt>
                <c:pt idx="877">
                  <c:v>3.9750000000000001</c:v>
                </c:pt>
                <c:pt idx="878">
                  <c:v>3.9910000000000001</c:v>
                </c:pt>
                <c:pt idx="879">
                  <c:v>3.9380000000000002</c:v>
                </c:pt>
                <c:pt idx="880">
                  <c:v>3.8980000000000001</c:v>
                </c:pt>
                <c:pt idx="881">
                  <c:v>3.8980000000000001</c:v>
                </c:pt>
                <c:pt idx="882">
                  <c:v>3.8980000000000001</c:v>
                </c:pt>
                <c:pt idx="883">
                  <c:v>3.9359999999999999</c:v>
                </c:pt>
                <c:pt idx="884">
                  <c:v>3.9550000000000001</c:v>
                </c:pt>
                <c:pt idx="885">
                  <c:v>3.8679999999999999</c:v>
                </c:pt>
                <c:pt idx="886">
                  <c:v>3.919</c:v>
                </c:pt>
                <c:pt idx="887">
                  <c:v>4.0359999999999996</c:v>
                </c:pt>
                <c:pt idx="888">
                  <c:v>4.0359999999999996</c:v>
                </c:pt>
                <c:pt idx="889">
                  <c:v>4.0359999999999996</c:v>
                </c:pt>
                <c:pt idx="890">
                  <c:v>4.0019999999999998</c:v>
                </c:pt>
                <c:pt idx="891">
                  <c:v>4.0220000000000002</c:v>
                </c:pt>
                <c:pt idx="892">
                  <c:v>3.95</c:v>
                </c:pt>
                <c:pt idx="893">
                  <c:v>3.911</c:v>
                </c:pt>
                <c:pt idx="894">
                  <c:v>3.9489999999999998</c:v>
                </c:pt>
                <c:pt idx="895">
                  <c:v>3.9489999999999998</c:v>
                </c:pt>
                <c:pt idx="896">
                  <c:v>3.9489999999999998</c:v>
                </c:pt>
                <c:pt idx="897">
                  <c:v>3.9710000000000001</c:v>
                </c:pt>
                <c:pt idx="898">
                  <c:v>3.944</c:v>
                </c:pt>
                <c:pt idx="899">
                  <c:v>3.9380000000000002</c:v>
                </c:pt>
                <c:pt idx="900">
                  <c:v>3.9239999999999999</c:v>
                </c:pt>
                <c:pt idx="901">
                  <c:v>3.9039999999999999</c:v>
                </c:pt>
                <c:pt idx="902">
                  <c:v>3.9039999999999999</c:v>
                </c:pt>
                <c:pt idx="903">
                  <c:v>3.9039999999999999</c:v>
                </c:pt>
                <c:pt idx="904">
                  <c:v>3.8620000000000001</c:v>
                </c:pt>
                <c:pt idx="905">
                  <c:v>3.82</c:v>
                </c:pt>
                <c:pt idx="906">
                  <c:v>3.78</c:v>
                </c:pt>
                <c:pt idx="907">
                  <c:v>3.718</c:v>
                </c:pt>
                <c:pt idx="908">
                  <c:v>3.7440000000000002</c:v>
                </c:pt>
                <c:pt idx="909">
                  <c:v>3.7440000000000002</c:v>
                </c:pt>
                <c:pt idx="910">
                  <c:v>3.7440000000000002</c:v>
                </c:pt>
                <c:pt idx="911">
                  <c:v>3.726</c:v>
                </c:pt>
                <c:pt idx="912">
                  <c:v>3.7709999999999999</c:v>
                </c:pt>
                <c:pt idx="913">
                  <c:v>3.79</c:v>
                </c:pt>
                <c:pt idx="914">
                  <c:v>3.8849999999999998</c:v>
                </c:pt>
                <c:pt idx="915">
                  <c:v>3.8849999999999998</c:v>
                </c:pt>
                <c:pt idx="916">
                  <c:v>3.8849999999999998</c:v>
                </c:pt>
                <c:pt idx="917">
                  <c:v>3.8849999999999998</c:v>
                </c:pt>
                <c:pt idx="918">
                  <c:v>3.8959999999999999</c:v>
                </c:pt>
                <c:pt idx="919">
                  <c:v>3.9089999999999998</c:v>
                </c:pt>
                <c:pt idx="920">
                  <c:v>3.8620000000000001</c:v>
                </c:pt>
                <c:pt idx="921">
                  <c:v>3.8679999999999999</c:v>
                </c:pt>
                <c:pt idx="922">
                  <c:v>3.9140000000000001</c:v>
                </c:pt>
                <c:pt idx="923">
                  <c:v>3.9140000000000001</c:v>
                </c:pt>
                <c:pt idx="924">
                  <c:v>3.9140000000000001</c:v>
                </c:pt>
                <c:pt idx="925">
                  <c:v>3.8980000000000001</c:v>
                </c:pt>
                <c:pt idx="926">
                  <c:v>3.9590000000000001</c:v>
                </c:pt>
                <c:pt idx="927">
                  <c:v>3.8849999999999998</c:v>
                </c:pt>
                <c:pt idx="928">
                  <c:v>3.9169999999999998</c:v>
                </c:pt>
                <c:pt idx="929">
                  <c:v>3.875</c:v>
                </c:pt>
                <c:pt idx="930">
                  <c:v>3.875</c:v>
                </c:pt>
                <c:pt idx="931">
                  <c:v>3.875</c:v>
                </c:pt>
                <c:pt idx="932">
                  <c:v>3.8519999999999999</c:v>
                </c:pt>
                <c:pt idx="933">
                  <c:v>3.831</c:v>
                </c:pt>
                <c:pt idx="934">
                  <c:v>3.8839999999999999</c:v>
                </c:pt>
                <c:pt idx="935">
                  <c:v>3.9249999999999998</c:v>
                </c:pt>
                <c:pt idx="936">
                  <c:v>3.9169999999999998</c:v>
                </c:pt>
                <c:pt idx="937">
                  <c:v>3.9169999999999998</c:v>
                </c:pt>
                <c:pt idx="938">
                  <c:v>3.9169999999999998</c:v>
                </c:pt>
                <c:pt idx="939">
                  <c:v>3.9319999999999999</c:v>
                </c:pt>
                <c:pt idx="940">
                  <c:v>3.875</c:v>
                </c:pt>
                <c:pt idx="941">
                  <c:v>3.9369999999999998</c:v>
                </c:pt>
                <c:pt idx="942">
                  <c:v>3.9510000000000001</c:v>
                </c:pt>
                <c:pt idx="943">
                  <c:v>3.7040000000000002</c:v>
                </c:pt>
                <c:pt idx="944">
                  <c:v>3.681</c:v>
                </c:pt>
                <c:pt idx="945">
                  <c:v>3.7160000000000002</c:v>
                </c:pt>
                <c:pt idx="946">
                  <c:v>3.7010000000000001</c:v>
                </c:pt>
                <c:pt idx="947">
                  <c:v>3.734</c:v>
                </c:pt>
                <c:pt idx="948">
                  <c:v>3.758</c:v>
                </c:pt>
                <c:pt idx="949">
                  <c:v>3.754</c:v>
                </c:pt>
                <c:pt idx="950">
                  <c:v>3.7309999999999999</c:v>
                </c:pt>
                <c:pt idx="951">
                  <c:v>3.6869999999999998</c:v>
                </c:pt>
                <c:pt idx="952">
                  <c:v>3.7389999999999999</c:v>
                </c:pt>
                <c:pt idx="953">
                  <c:v>3.7589999999999999</c:v>
                </c:pt>
                <c:pt idx="954">
                  <c:v>3.7730000000000001</c:v>
                </c:pt>
                <c:pt idx="955">
                  <c:v>3.754</c:v>
                </c:pt>
                <c:pt idx="956">
                  <c:v>3.7440000000000002</c:v>
                </c:pt>
                <c:pt idx="957">
                  <c:v>3.7919999999999998</c:v>
                </c:pt>
                <c:pt idx="958">
                  <c:v>3.6880000000000002</c:v>
                </c:pt>
                <c:pt idx="959">
                  <c:v>3.73</c:v>
                </c:pt>
                <c:pt idx="960">
                  <c:v>3.677</c:v>
                </c:pt>
                <c:pt idx="961">
                  <c:v>3.6230000000000002</c:v>
                </c:pt>
                <c:pt idx="962">
                  <c:v>3.6349999999999998</c:v>
                </c:pt>
                <c:pt idx="963">
                  <c:v>3.6230000000000002</c:v>
                </c:pt>
                <c:pt idx="964">
                  <c:v>3.637</c:v>
                </c:pt>
                <c:pt idx="965">
                  <c:v>3.6579999999999999</c:v>
                </c:pt>
                <c:pt idx="966">
                  <c:v>3.6120000000000001</c:v>
                </c:pt>
                <c:pt idx="967">
                  <c:v>3.5920000000000001</c:v>
                </c:pt>
                <c:pt idx="968">
                  <c:v>3.5070000000000001</c:v>
                </c:pt>
                <c:pt idx="969">
                  <c:v>3.4950000000000001</c:v>
                </c:pt>
                <c:pt idx="970">
                  <c:v>3.5419999999999998</c:v>
                </c:pt>
                <c:pt idx="971">
                  <c:v>3.5329999999999999</c:v>
                </c:pt>
                <c:pt idx="972">
                  <c:v>3.5289999999999999</c:v>
                </c:pt>
                <c:pt idx="973">
                  <c:v>3.5579999999999998</c:v>
                </c:pt>
                <c:pt idx="974">
                  <c:v>3.5350000000000001</c:v>
                </c:pt>
                <c:pt idx="975">
                  <c:v>3.51</c:v>
                </c:pt>
                <c:pt idx="976">
                  <c:v>3.5470000000000002</c:v>
                </c:pt>
                <c:pt idx="977">
                  <c:v>3.5680000000000001</c:v>
                </c:pt>
                <c:pt idx="978">
                  <c:v>3.5819999999999999</c:v>
                </c:pt>
                <c:pt idx="979">
                  <c:v>3.601</c:v>
                </c:pt>
                <c:pt idx="980">
                  <c:v>3.5920000000000001</c:v>
                </c:pt>
                <c:pt idx="981">
                  <c:v>3.5979999999999999</c:v>
                </c:pt>
                <c:pt idx="982">
                  <c:v>3.6629999999999998</c:v>
                </c:pt>
                <c:pt idx="983">
                  <c:v>3.6469999999999998</c:v>
                </c:pt>
                <c:pt idx="984">
                  <c:v>3.633</c:v>
                </c:pt>
                <c:pt idx="985">
                  <c:v>3.6040000000000001</c:v>
                </c:pt>
                <c:pt idx="986">
                  <c:v>3.5449999999999999</c:v>
                </c:pt>
                <c:pt idx="987">
                  <c:v>3.5489999999999999</c:v>
                </c:pt>
                <c:pt idx="988">
                  <c:v>3.5720000000000001</c:v>
                </c:pt>
                <c:pt idx="989">
                  <c:v>3.597</c:v>
                </c:pt>
                <c:pt idx="990">
                  <c:v>3.5720000000000001</c:v>
                </c:pt>
                <c:pt idx="991">
                  <c:v>3.5840000000000001</c:v>
                </c:pt>
                <c:pt idx="992">
                  <c:v>3.5990000000000002</c:v>
                </c:pt>
                <c:pt idx="993">
                  <c:v>3.5219999999999998</c:v>
                </c:pt>
                <c:pt idx="994">
                  <c:v>3.5009999999999999</c:v>
                </c:pt>
                <c:pt idx="995">
                  <c:v>3.4790000000000001</c:v>
                </c:pt>
                <c:pt idx="996">
                  <c:v>3.5059999999999998</c:v>
                </c:pt>
                <c:pt idx="997">
                  <c:v>3.4260000000000002</c:v>
                </c:pt>
                <c:pt idx="998">
                  <c:v>3.464</c:v>
                </c:pt>
                <c:pt idx="999">
                  <c:v>3.464</c:v>
                </c:pt>
                <c:pt idx="1000">
                  <c:v>3.4550000000000001</c:v>
                </c:pt>
                <c:pt idx="1001">
                  <c:v>3.444</c:v>
                </c:pt>
                <c:pt idx="1002">
                  <c:v>3.4820000000000002</c:v>
                </c:pt>
                <c:pt idx="1003">
                  <c:v>3.484</c:v>
                </c:pt>
                <c:pt idx="1004">
                  <c:v>3.5009999999999999</c:v>
                </c:pt>
                <c:pt idx="1005">
                  <c:v>3.4940000000000002</c:v>
                </c:pt>
                <c:pt idx="1006">
                  <c:v>3.5859999999999999</c:v>
                </c:pt>
                <c:pt idx="1007">
                  <c:v>3.6139999999999999</c:v>
                </c:pt>
                <c:pt idx="1008">
                  <c:v>3.6059999999999999</c:v>
                </c:pt>
                <c:pt idx="1009">
                  <c:v>3.6</c:v>
                </c:pt>
                <c:pt idx="1010">
                  <c:v>3.5840000000000001</c:v>
                </c:pt>
                <c:pt idx="1011">
                  <c:v>3.6320000000000001</c:v>
                </c:pt>
                <c:pt idx="1012">
                  <c:v>3.5659999999999998</c:v>
                </c:pt>
                <c:pt idx="1013">
                  <c:v>3.5569999999999999</c:v>
                </c:pt>
                <c:pt idx="1014">
                  <c:v>3.5910000000000002</c:v>
                </c:pt>
                <c:pt idx="1015">
                  <c:v>3.5489999999999999</c:v>
                </c:pt>
                <c:pt idx="1016">
                  <c:v>3.5659999999999998</c:v>
                </c:pt>
                <c:pt idx="1017">
                  <c:v>3.589</c:v>
                </c:pt>
                <c:pt idx="1018">
                  <c:v>3.6139999999999999</c:v>
                </c:pt>
                <c:pt idx="1019">
                  <c:v>3.61</c:v>
                </c:pt>
                <c:pt idx="1020">
                  <c:v>3.581</c:v>
                </c:pt>
                <c:pt idx="1021">
                  <c:v>3.5979999999999999</c:v>
                </c:pt>
                <c:pt idx="1022">
                  <c:v>3.5579999999999998</c:v>
                </c:pt>
                <c:pt idx="1023">
                  <c:v>3.5139999999999998</c:v>
                </c:pt>
                <c:pt idx="1024">
                  <c:v>3.5049999999999999</c:v>
                </c:pt>
                <c:pt idx="1025">
                  <c:v>3.4590000000000001</c:v>
                </c:pt>
                <c:pt idx="1026">
                  <c:v>3.4809999999999999</c:v>
                </c:pt>
                <c:pt idx="1027">
                  <c:v>3.4889999999999999</c:v>
                </c:pt>
                <c:pt idx="1028">
                  <c:v>3.4910000000000001</c:v>
                </c:pt>
                <c:pt idx="1029">
                  <c:v>3.5409999999999999</c:v>
                </c:pt>
                <c:pt idx="1030">
                  <c:v>3.516</c:v>
                </c:pt>
                <c:pt idx="1031">
                  <c:v>3.4860000000000002</c:v>
                </c:pt>
                <c:pt idx="1032">
                  <c:v>3.5310000000000001</c:v>
                </c:pt>
                <c:pt idx="1033">
                  <c:v>3.5640000000000001</c:v>
                </c:pt>
                <c:pt idx="1034">
                  <c:v>3.5830000000000002</c:v>
                </c:pt>
                <c:pt idx="1035">
                  <c:v>3.613</c:v>
                </c:pt>
                <c:pt idx="1036">
                  <c:v>3.5649999999999999</c:v>
                </c:pt>
                <c:pt idx="1037">
                  <c:v>3.53</c:v>
                </c:pt>
                <c:pt idx="1038">
                  <c:v>3.5310000000000001</c:v>
                </c:pt>
                <c:pt idx="1039">
                  <c:v>3.508</c:v>
                </c:pt>
                <c:pt idx="1040">
                  <c:v>3.4790000000000001</c:v>
                </c:pt>
                <c:pt idx="1041">
                  <c:v>3.4849999999999999</c:v>
                </c:pt>
                <c:pt idx="1042">
                  <c:v>3.46</c:v>
                </c:pt>
                <c:pt idx="1043">
                  <c:v>3.4849999999999999</c:v>
                </c:pt>
                <c:pt idx="1044">
                  <c:v>3.5089999999999999</c:v>
                </c:pt>
                <c:pt idx="1045">
                  <c:v>3.528</c:v>
                </c:pt>
                <c:pt idx="1046">
                  <c:v>3.51</c:v>
                </c:pt>
                <c:pt idx="1047">
                  <c:v>3.5030000000000001</c:v>
                </c:pt>
                <c:pt idx="1048">
                  <c:v>3.4830000000000001</c:v>
                </c:pt>
                <c:pt idx="1049">
                  <c:v>3.4649999999999999</c:v>
                </c:pt>
                <c:pt idx="1050">
                  <c:v>3.4540000000000002</c:v>
                </c:pt>
                <c:pt idx="1051">
                  <c:v>3.4689999999999999</c:v>
                </c:pt>
              </c:numCache>
            </c:numRef>
          </c:val>
          <c:smooth val="0"/>
          <c:extLst>
            <c:ext xmlns:c16="http://schemas.microsoft.com/office/drawing/2014/chart" uri="{C3380CC4-5D6E-409C-BE32-E72D297353CC}">
              <c16:uniqueId val="{00000002-5FA4-4B0A-8688-685DF5B36156}"/>
            </c:ext>
          </c:extLst>
        </c:ser>
        <c:ser>
          <c:idx val="3"/>
          <c:order val="3"/>
          <c:tx>
            <c:strRef>
              <c:f>'Trái phiếu'!$M$1</c:f>
              <c:strCache>
                <c:ptCount val="1"/>
                <c:pt idx="0">
                  <c:v>美国十年期国债</c:v>
                </c:pt>
              </c:strCache>
            </c:strRef>
          </c:tx>
          <c:spPr>
            <a:ln w="34925" cap="rnd">
              <a:solidFill>
                <a:srgbClr val="2323FF"/>
              </a:solidFill>
              <a:round/>
            </a:ln>
            <a:effectLst>
              <a:outerShdw blurRad="57150" dist="19050" dir="5400000" algn="ctr" rotWithShape="0">
                <a:srgbClr val="000000">
                  <a:alpha val="63000"/>
                </a:srgbClr>
              </a:outerShdw>
            </a:effectLst>
          </c:spPr>
          <c:marker>
            <c:symbol val="none"/>
          </c:marker>
          <c:cat>
            <c:numRef>
              <c:f>'Trái phiếu'!$I$365:$I$1416</c:f>
              <c:numCache>
                <c:formatCode>m/d/yyyy</c:formatCode>
                <c:ptCount val="1052"/>
                <c:pt idx="0">
                  <c:v>44927</c:v>
                </c:pt>
                <c:pt idx="1">
                  <c:v>44928</c:v>
                </c:pt>
                <c:pt idx="2">
                  <c:v>44929</c:v>
                </c:pt>
                <c:pt idx="3">
                  <c:v>44930</c:v>
                </c:pt>
                <c:pt idx="4">
                  <c:v>44931</c:v>
                </c:pt>
                <c:pt idx="5">
                  <c:v>44932</c:v>
                </c:pt>
                <c:pt idx="6">
                  <c:v>44933</c:v>
                </c:pt>
                <c:pt idx="7">
                  <c:v>44934</c:v>
                </c:pt>
                <c:pt idx="8">
                  <c:v>44935</c:v>
                </c:pt>
                <c:pt idx="9">
                  <c:v>44936</c:v>
                </c:pt>
                <c:pt idx="10">
                  <c:v>44937</c:v>
                </c:pt>
                <c:pt idx="11">
                  <c:v>44938</c:v>
                </c:pt>
                <c:pt idx="12">
                  <c:v>44939</c:v>
                </c:pt>
                <c:pt idx="13">
                  <c:v>44940</c:v>
                </c:pt>
                <c:pt idx="14">
                  <c:v>44941</c:v>
                </c:pt>
                <c:pt idx="15">
                  <c:v>44942</c:v>
                </c:pt>
                <c:pt idx="16">
                  <c:v>44943</c:v>
                </c:pt>
                <c:pt idx="17">
                  <c:v>44944</c:v>
                </c:pt>
                <c:pt idx="18">
                  <c:v>44945</c:v>
                </c:pt>
                <c:pt idx="19">
                  <c:v>44946</c:v>
                </c:pt>
                <c:pt idx="20">
                  <c:v>44947</c:v>
                </c:pt>
                <c:pt idx="21">
                  <c:v>44948</c:v>
                </c:pt>
                <c:pt idx="22">
                  <c:v>44949</c:v>
                </c:pt>
                <c:pt idx="23">
                  <c:v>44950</c:v>
                </c:pt>
                <c:pt idx="24">
                  <c:v>44951</c:v>
                </c:pt>
                <c:pt idx="25">
                  <c:v>44952</c:v>
                </c:pt>
                <c:pt idx="26">
                  <c:v>44953</c:v>
                </c:pt>
                <c:pt idx="27">
                  <c:v>44954</c:v>
                </c:pt>
                <c:pt idx="28">
                  <c:v>44955</c:v>
                </c:pt>
                <c:pt idx="29">
                  <c:v>44956</c:v>
                </c:pt>
                <c:pt idx="30">
                  <c:v>44957</c:v>
                </c:pt>
                <c:pt idx="31">
                  <c:v>44958</c:v>
                </c:pt>
                <c:pt idx="32">
                  <c:v>44959</c:v>
                </c:pt>
                <c:pt idx="33">
                  <c:v>44960</c:v>
                </c:pt>
                <c:pt idx="34">
                  <c:v>44961</c:v>
                </c:pt>
                <c:pt idx="35">
                  <c:v>44962</c:v>
                </c:pt>
                <c:pt idx="36">
                  <c:v>44963</c:v>
                </c:pt>
                <c:pt idx="37">
                  <c:v>44964</c:v>
                </c:pt>
                <c:pt idx="38">
                  <c:v>44965</c:v>
                </c:pt>
                <c:pt idx="39">
                  <c:v>44966</c:v>
                </c:pt>
                <c:pt idx="40">
                  <c:v>44967</c:v>
                </c:pt>
                <c:pt idx="41">
                  <c:v>44968</c:v>
                </c:pt>
                <c:pt idx="42">
                  <c:v>44969</c:v>
                </c:pt>
                <c:pt idx="43">
                  <c:v>44970</c:v>
                </c:pt>
                <c:pt idx="44">
                  <c:v>44971</c:v>
                </c:pt>
                <c:pt idx="45">
                  <c:v>44972</c:v>
                </c:pt>
                <c:pt idx="46">
                  <c:v>44973</c:v>
                </c:pt>
                <c:pt idx="47">
                  <c:v>44974</c:v>
                </c:pt>
                <c:pt idx="48">
                  <c:v>44975</c:v>
                </c:pt>
                <c:pt idx="49">
                  <c:v>44976</c:v>
                </c:pt>
                <c:pt idx="50">
                  <c:v>44977</c:v>
                </c:pt>
                <c:pt idx="51">
                  <c:v>44978</c:v>
                </c:pt>
                <c:pt idx="52">
                  <c:v>44979</c:v>
                </c:pt>
                <c:pt idx="53">
                  <c:v>44980</c:v>
                </c:pt>
                <c:pt idx="54">
                  <c:v>44981</c:v>
                </c:pt>
                <c:pt idx="55">
                  <c:v>44982</c:v>
                </c:pt>
                <c:pt idx="56">
                  <c:v>44983</c:v>
                </c:pt>
                <c:pt idx="57">
                  <c:v>44984</c:v>
                </c:pt>
                <c:pt idx="58">
                  <c:v>44985</c:v>
                </c:pt>
                <c:pt idx="59">
                  <c:v>44986</c:v>
                </c:pt>
                <c:pt idx="60">
                  <c:v>44987</c:v>
                </c:pt>
                <c:pt idx="61">
                  <c:v>44988</c:v>
                </c:pt>
                <c:pt idx="62">
                  <c:v>44989</c:v>
                </c:pt>
                <c:pt idx="63">
                  <c:v>44990</c:v>
                </c:pt>
                <c:pt idx="64">
                  <c:v>44991</c:v>
                </c:pt>
                <c:pt idx="65">
                  <c:v>44992</c:v>
                </c:pt>
                <c:pt idx="66">
                  <c:v>44993</c:v>
                </c:pt>
                <c:pt idx="67">
                  <c:v>44994</c:v>
                </c:pt>
                <c:pt idx="68">
                  <c:v>44995</c:v>
                </c:pt>
                <c:pt idx="69">
                  <c:v>44996</c:v>
                </c:pt>
                <c:pt idx="70">
                  <c:v>44997</c:v>
                </c:pt>
                <c:pt idx="71">
                  <c:v>44998</c:v>
                </c:pt>
                <c:pt idx="72">
                  <c:v>44999</c:v>
                </c:pt>
                <c:pt idx="73">
                  <c:v>45000</c:v>
                </c:pt>
                <c:pt idx="74">
                  <c:v>45001</c:v>
                </c:pt>
                <c:pt idx="75">
                  <c:v>45002</c:v>
                </c:pt>
                <c:pt idx="76">
                  <c:v>45003</c:v>
                </c:pt>
                <c:pt idx="77">
                  <c:v>45004</c:v>
                </c:pt>
                <c:pt idx="78">
                  <c:v>45005</c:v>
                </c:pt>
                <c:pt idx="79">
                  <c:v>45006</c:v>
                </c:pt>
                <c:pt idx="80">
                  <c:v>45007</c:v>
                </c:pt>
                <c:pt idx="81">
                  <c:v>45008</c:v>
                </c:pt>
                <c:pt idx="82">
                  <c:v>45009</c:v>
                </c:pt>
                <c:pt idx="83">
                  <c:v>45010</c:v>
                </c:pt>
                <c:pt idx="84">
                  <c:v>45011</c:v>
                </c:pt>
                <c:pt idx="85">
                  <c:v>45012</c:v>
                </c:pt>
                <c:pt idx="86">
                  <c:v>45013</c:v>
                </c:pt>
                <c:pt idx="87">
                  <c:v>45014</c:v>
                </c:pt>
                <c:pt idx="88">
                  <c:v>45015</c:v>
                </c:pt>
                <c:pt idx="89">
                  <c:v>45016</c:v>
                </c:pt>
                <c:pt idx="90">
                  <c:v>45017</c:v>
                </c:pt>
                <c:pt idx="91">
                  <c:v>45018</c:v>
                </c:pt>
                <c:pt idx="92">
                  <c:v>45019</c:v>
                </c:pt>
                <c:pt idx="93">
                  <c:v>45020</c:v>
                </c:pt>
                <c:pt idx="94">
                  <c:v>45021</c:v>
                </c:pt>
                <c:pt idx="95">
                  <c:v>45022</c:v>
                </c:pt>
                <c:pt idx="96">
                  <c:v>45023</c:v>
                </c:pt>
                <c:pt idx="97">
                  <c:v>45024</c:v>
                </c:pt>
                <c:pt idx="98">
                  <c:v>45025</c:v>
                </c:pt>
                <c:pt idx="99">
                  <c:v>45026</c:v>
                </c:pt>
                <c:pt idx="100">
                  <c:v>45027</c:v>
                </c:pt>
                <c:pt idx="101">
                  <c:v>45028</c:v>
                </c:pt>
                <c:pt idx="102">
                  <c:v>45029</c:v>
                </c:pt>
                <c:pt idx="103">
                  <c:v>45030</c:v>
                </c:pt>
                <c:pt idx="104">
                  <c:v>45031</c:v>
                </c:pt>
                <c:pt idx="105">
                  <c:v>45032</c:v>
                </c:pt>
                <c:pt idx="106">
                  <c:v>45033</c:v>
                </c:pt>
                <c:pt idx="107">
                  <c:v>45034</c:v>
                </c:pt>
                <c:pt idx="108">
                  <c:v>45035</c:v>
                </c:pt>
                <c:pt idx="109">
                  <c:v>45036</c:v>
                </c:pt>
                <c:pt idx="110">
                  <c:v>45037</c:v>
                </c:pt>
                <c:pt idx="111">
                  <c:v>45038</c:v>
                </c:pt>
                <c:pt idx="112">
                  <c:v>45039</c:v>
                </c:pt>
                <c:pt idx="113">
                  <c:v>45040</c:v>
                </c:pt>
                <c:pt idx="114">
                  <c:v>45041</c:v>
                </c:pt>
                <c:pt idx="115">
                  <c:v>45042</c:v>
                </c:pt>
                <c:pt idx="116">
                  <c:v>45043</c:v>
                </c:pt>
                <c:pt idx="117">
                  <c:v>45044</c:v>
                </c:pt>
                <c:pt idx="118">
                  <c:v>45045</c:v>
                </c:pt>
                <c:pt idx="119">
                  <c:v>45046</c:v>
                </c:pt>
                <c:pt idx="120">
                  <c:v>45047</c:v>
                </c:pt>
                <c:pt idx="121">
                  <c:v>45048</c:v>
                </c:pt>
                <c:pt idx="122">
                  <c:v>45049</c:v>
                </c:pt>
                <c:pt idx="123">
                  <c:v>45050</c:v>
                </c:pt>
                <c:pt idx="124">
                  <c:v>45051</c:v>
                </c:pt>
                <c:pt idx="125">
                  <c:v>45052</c:v>
                </c:pt>
                <c:pt idx="126">
                  <c:v>45053</c:v>
                </c:pt>
                <c:pt idx="127">
                  <c:v>45054</c:v>
                </c:pt>
                <c:pt idx="128">
                  <c:v>45055</c:v>
                </c:pt>
                <c:pt idx="129">
                  <c:v>45056</c:v>
                </c:pt>
                <c:pt idx="130">
                  <c:v>45057</c:v>
                </c:pt>
                <c:pt idx="131">
                  <c:v>45058</c:v>
                </c:pt>
                <c:pt idx="132">
                  <c:v>45059</c:v>
                </c:pt>
                <c:pt idx="133">
                  <c:v>45060</c:v>
                </c:pt>
                <c:pt idx="134">
                  <c:v>45061</c:v>
                </c:pt>
                <c:pt idx="135">
                  <c:v>45062</c:v>
                </c:pt>
                <c:pt idx="136">
                  <c:v>45063</c:v>
                </c:pt>
                <c:pt idx="137">
                  <c:v>45064</c:v>
                </c:pt>
                <c:pt idx="138">
                  <c:v>45065</c:v>
                </c:pt>
                <c:pt idx="139">
                  <c:v>45066</c:v>
                </c:pt>
                <c:pt idx="140">
                  <c:v>45067</c:v>
                </c:pt>
                <c:pt idx="141">
                  <c:v>45068</c:v>
                </c:pt>
                <c:pt idx="142">
                  <c:v>45069</c:v>
                </c:pt>
                <c:pt idx="143">
                  <c:v>45070</c:v>
                </c:pt>
                <c:pt idx="144">
                  <c:v>45071</c:v>
                </c:pt>
                <c:pt idx="145">
                  <c:v>45072</c:v>
                </c:pt>
                <c:pt idx="146">
                  <c:v>45073</c:v>
                </c:pt>
                <c:pt idx="147">
                  <c:v>45074</c:v>
                </c:pt>
                <c:pt idx="148">
                  <c:v>45075</c:v>
                </c:pt>
                <c:pt idx="149">
                  <c:v>45076</c:v>
                </c:pt>
                <c:pt idx="150">
                  <c:v>45077</c:v>
                </c:pt>
                <c:pt idx="151">
                  <c:v>45078</c:v>
                </c:pt>
                <c:pt idx="152">
                  <c:v>45079</c:v>
                </c:pt>
                <c:pt idx="153">
                  <c:v>45080</c:v>
                </c:pt>
                <c:pt idx="154">
                  <c:v>45081</c:v>
                </c:pt>
                <c:pt idx="155">
                  <c:v>45082</c:v>
                </c:pt>
                <c:pt idx="156">
                  <c:v>45083</c:v>
                </c:pt>
                <c:pt idx="157">
                  <c:v>45084</c:v>
                </c:pt>
                <c:pt idx="158">
                  <c:v>45085</c:v>
                </c:pt>
                <c:pt idx="159">
                  <c:v>45086</c:v>
                </c:pt>
                <c:pt idx="160">
                  <c:v>45087</c:v>
                </c:pt>
                <c:pt idx="161">
                  <c:v>45088</c:v>
                </c:pt>
                <c:pt idx="162">
                  <c:v>45089</c:v>
                </c:pt>
                <c:pt idx="163">
                  <c:v>45090</c:v>
                </c:pt>
                <c:pt idx="164">
                  <c:v>45091</c:v>
                </c:pt>
                <c:pt idx="165">
                  <c:v>45092</c:v>
                </c:pt>
                <c:pt idx="166">
                  <c:v>45093</c:v>
                </c:pt>
                <c:pt idx="167">
                  <c:v>45094</c:v>
                </c:pt>
                <c:pt idx="168">
                  <c:v>45095</c:v>
                </c:pt>
                <c:pt idx="169">
                  <c:v>45096</c:v>
                </c:pt>
                <c:pt idx="170">
                  <c:v>45097</c:v>
                </c:pt>
                <c:pt idx="171">
                  <c:v>45098</c:v>
                </c:pt>
                <c:pt idx="172">
                  <c:v>45099</c:v>
                </c:pt>
                <c:pt idx="173">
                  <c:v>45100</c:v>
                </c:pt>
                <c:pt idx="174">
                  <c:v>45101</c:v>
                </c:pt>
                <c:pt idx="175">
                  <c:v>45102</c:v>
                </c:pt>
                <c:pt idx="176">
                  <c:v>45103</c:v>
                </c:pt>
                <c:pt idx="177">
                  <c:v>45104</c:v>
                </c:pt>
                <c:pt idx="178">
                  <c:v>45105</c:v>
                </c:pt>
                <c:pt idx="179">
                  <c:v>45106</c:v>
                </c:pt>
                <c:pt idx="180">
                  <c:v>45107</c:v>
                </c:pt>
                <c:pt idx="181">
                  <c:v>45108</c:v>
                </c:pt>
                <c:pt idx="182">
                  <c:v>45109</c:v>
                </c:pt>
                <c:pt idx="183">
                  <c:v>45110</c:v>
                </c:pt>
                <c:pt idx="184">
                  <c:v>45111</c:v>
                </c:pt>
                <c:pt idx="185">
                  <c:v>45112</c:v>
                </c:pt>
                <c:pt idx="186">
                  <c:v>45113</c:v>
                </c:pt>
                <c:pt idx="187">
                  <c:v>45114</c:v>
                </c:pt>
                <c:pt idx="188">
                  <c:v>45115</c:v>
                </c:pt>
                <c:pt idx="189">
                  <c:v>45116</c:v>
                </c:pt>
                <c:pt idx="190">
                  <c:v>45117</c:v>
                </c:pt>
                <c:pt idx="191">
                  <c:v>45118</c:v>
                </c:pt>
                <c:pt idx="192">
                  <c:v>45119</c:v>
                </c:pt>
                <c:pt idx="193">
                  <c:v>45120</c:v>
                </c:pt>
                <c:pt idx="194">
                  <c:v>45121</c:v>
                </c:pt>
                <c:pt idx="195">
                  <c:v>45122</c:v>
                </c:pt>
                <c:pt idx="196">
                  <c:v>45123</c:v>
                </c:pt>
                <c:pt idx="197">
                  <c:v>45124</c:v>
                </c:pt>
                <c:pt idx="198">
                  <c:v>45125</c:v>
                </c:pt>
                <c:pt idx="199">
                  <c:v>45126</c:v>
                </c:pt>
                <c:pt idx="200">
                  <c:v>45127</c:v>
                </c:pt>
                <c:pt idx="201">
                  <c:v>45128</c:v>
                </c:pt>
                <c:pt idx="202">
                  <c:v>45129</c:v>
                </c:pt>
                <c:pt idx="203">
                  <c:v>45130</c:v>
                </c:pt>
                <c:pt idx="204">
                  <c:v>45131</c:v>
                </c:pt>
                <c:pt idx="205">
                  <c:v>45132</c:v>
                </c:pt>
                <c:pt idx="206">
                  <c:v>45133</c:v>
                </c:pt>
                <c:pt idx="207">
                  <c:v>45134</c:v>
                </c:pt>
                <c:pt idx="208">
                  <c:v>45135</c:v>
                </c:pt>
                <c:pt idx="209">
                  <c:v>45136</c:v>
                </c:pt>
                <c:pt idx="210">
                  <c:v>45137</c:v>
                </c:pt>
                <c:pt idx="211">
                  <c:v>45138</c:v>
                </c:pt>
                <c:pt idx="212">
                  <c:v>45139</c:v>
                </c:pt>
                <c:pt idx="213">
                  <c:v>45140</c:v>
                </c:pt>
                <c:pt idx="214">
                  <c:v>45141</c:v>
                </c:pt>
                <c:pt idx="215">
                  <c:v>45142</c:v>
                </c:pt>
                <c:pt idx="216">
                  <c:v>45143</c:v>
                </c:pt>
                <c:pt idx="217">
                  <c:v>45144</c:v>
                </c:pt>
                <c:pt idx="218">
                  <c:v>45145</c:v>
                </c:pt>
                <c:pt idx="219">
                  <c:v>45146</c:v>
                </c:pt>
                <c:pt idx="220">
                  <c:v>45147</c:v>
                </c:pt>
                <c:pt idx="221">
                  <c:v>45148</c:v>
                </c:pt>
                <c:pt idx="222">
                  <c:v>45149</c:v>
                </c:pt>
                <c:pt idx="223">
                  <c:v>45150</c:v>
                </c:pt>
                <c:pt idx="224">
                  <c:v>45151</c:v>
                </c:pt>
                <c:pt idx="225">
                  <c:v>45152</c:v>
                </c:pt>
                <c:pt idx="226">
                  <c:v>45153</c:v>
                </c:pt>
                <c:pt idx="227">
                  <c:v>45154</c:v>
                </c:pt>
                <c:pt idx="228">
                  <c:v>45155</c:v>
                </c:pt>
                <c:pt idx="229">
                  <c:v>45156</c:v>
                </c:pt>
                <c:pt idx="230">
                  <c:v>45157</c:v>
                </c:pt>
                <c:pt idx="231">
                  <c:v>45158</c:v>
                </c:pt>
                <c:pt idx="232">
                  <c:v>45159</c:v>
                </c:pt>
                <c:pt idx="233">
                  <c:v>45160</c:v>
                </c:pt>
                <c:pt idx="234">
                  <c:v>45161</c:v>
                </c:pt>
                <c:pt idx="235">
                  <c:v>45162</c:v>
                </c:pt>
                <c:pt idx="236">
                  <c:v>45163</c:v>
                </c:pt>
                <c:pt idx="237">
                  <c:v>45164</c:v>
                </c:pt>
                <c:pt idx="238">
                  <c:v>45165</c:v>
                </c:pt>
                <c:pt idx="239">
                  <c:v>45166</c:v>
                </c:pt>
                <c:pt idx="240">
                  <c:v>45167</c:v>
                </c:pt>
                <c:pt idx="241">
                  <c:v>45168</c:v>
                </c:pt>
                <c:pt idx="242">
                  <c:v>45169</c:v>
                </c:pt>
                <c:pt idx="243">
                  <c:v>45170</c:v>
                </c:pt>
                <c:pt idx="244">
                  <c:v>45171</c:v>
                </c:pt>
                <c:pt idx="245">
                  <c:v>45172</c:v>
                </c:pt>
                <c:pt idx="246">
                  <c:v>45173</c:v>
                </c:pt>
                <c:pt idx="247">
                  <c:v>45174</c:v>
                </c:pt>
                <c:pt idx="248">
                  <c:v>45175</c:v>
                </c:pt>
                <c:pt idx="249">
                  <c:v>45176</c:v>
                </c:pt>
                <c:pt idx="250">
                  <c:v>45177</c:v>
                </c:pt>
                <c:pt idx="251">
                  <c:v>45178</c:v>
                </c:pt>
                <c:pt idx="252">
                  <c:v>45179</c:v>
                </c:pt>
                <c:pt idx="253">
                  <c:v>45180</c:v>
                </c:pt>
                <c:pt idx="254">
                  <c:v>45181</c:v>
                </c:pt>
                <c:pt idx="255">
                  <c:v>45182</c:v>
                </c:pt>
                <c:pt idx="256">
                  <c:v>45183</c:v>
                </c:pt>
                <c:pt idx="257">
                  <c:v>45184</c:v>
                </c:pt>
                <c:pt idx="258">
                  <c:v>45185</c:v>
                </c:pt>
                <c:pt idx="259">
                  <c:v>45186</c:v>
                </c:pt>
                <c:pt idx="260">
                  <c:v>45187</c:v>
                </c:pt>
                <c:pt idx="261">
                  <c:v>45188</c:v>
                </c:pt>
                <c:pt idx="262">
                  <c:v>45189</c:v>
                </c:pt>
                <c:pt idx="263">
                  <c:v>45190</c:v>
                </c:pt>
                <c:pt idx="264">
                  <c:v>45191</c:v>
                </c:pt>
                <c:pt idx="265">
                  <c:v>45192</c:v>
                </c:pt>
                <c:pt idx="266">
                  <c:v>45193</c:v>
                </c:pt>
                <c:pt idx="267">
                  <c:v>45194</c:v>
                </c:pt>
                <c:pt idx="268">
                  <c:v>45195</c:v>
                </c:pt>
                <c:pt idx="269">
                  <c:v>45196</c:v>
                </c:pt>
                <c:pt idx="270">
                  <c:v>45197</c:v>
                </c:pt>
                <c:pt idx="271">
                  <c:v>45198</c:v>
                </c:pt>
                <c:pt idx="272">
                  <c:v>45199</c:v>
                </c:pt>
                <c:pt idx="273">
                  <c:v>45200</c:v>
                </c:pt>
                <c:pt idx="274">
                  <c:v>45201</c:v>
                </c:pt>
                <c:pt idx="275">
                  <c:v>45202</c:v>
                </c:pt>
                <c:pt idx="276">
                  <c:v>45203</c:v>
                </c:pt>
                <c:pt idx="277">
                  <c:v>45204</c:v>
                </c:pt>
                <c:pt idx="278">
                  <c:v>45205</c:v>
                </c:pt>
                <c:pt idx="279">
                  <c:v>45206</c:v>
                </c:pt>
                <c:pt idx="280">
                  <c:v>45207</c:v>
                </c:pt>
                <c:pt idx="281">
                  <c:v>45208</c:v>
                </c:pt>
                <c:pt idx="282">
                  <c:v>45209</c:v>
                </c:pt>
                <c:pt idx="283">
                  <c:v>45210</c:v>
                </c:pt>
                <c:pt idx="284">
                  <c:v>45211</c:v>
                </c:pt>
                <c:pt idx="285">
                  <c:v>45212</c:v>
                </c:pt>
                <c:pt idx="286">
                  <c:v>45213</c:v>
                </c:pt>
                <c:pt idx="287">
                  <c:v>45214</c:v>
                </c:pt>
                <c:pt idx="288">
                  <c:v>45215</c:v>
                </c:pt>
                <c:pt idx="289">
                  <c:v>45216</c:v>
                </c:pt>
                <c:pt idx="290">
                  <c:v>45217</c:v>
                </c:pt>
                <c:pt idx="291">
                  <c:v>45218</c:v>
                </c:pt>
                <c:pt idx="292">
                  <c:v>45219</c:v>
                </c:pt>
                <c:pt idx="293">
                  <c:v>45220</c:v>
                </c:pt>
                <c:pt idx="294">
                  <c:v>45221</c:v>
                </c:pt>
                <c:pt idx="295">
                  <c:v>45222</c:v>
                </c:pt>
                <c:pt idx="296">
                  <c:v>45223</c:v>
                </c:pt>
                <c:pt idx="297">
                  <c:v>45224</c:v>
                </c:pt>
                <c:pt idx="298">
                  <c:v>45225</c:v>
                </c:pt>
                <c:pt idx="299">
                  <c:v>45226</c:v>
                </c:pt>
                <c:pt idx="300">
                  <c:v>45227</c:v>
                </c:pt>
                <c:pt idx="301">
                  <c:v>45228</c:v>
                </c:pt>
                <c:pt idx="302">
                  <c:v>45229</c:v>
                </c:pt>
                <c:pt idx="303">
                  <c:v>45230</c:v>
                </c:pt>
                <c:pt idx="304">
                  <c:v>45231</c:v>
                </c:pt>
                <c:pt idx="305">
                  <c:v>45232</c:v>
                </c:pt>
                <c:pt idx="306">
                  <c:v>45233</c:v>
                </c:pt>
                <c:pt idx="307">
                  <c:v>45234</c:v>
                </c:pt>
                <c:pt idx="308">
                  <c:v>45235</c:v>
                </c:pt>
                <c:pt idx="309">
                  <c:v>45236</c:v>
                </c:pt>
                <c:pt idx="310">
                  <c:v>45237</c:v>
                </c:pt>
                <c:pt idx="311">
                  <c:v>45238</c:v>
                </c:pt>
                <c:pt idx="312">
                  <c:v>45239</c:v>
                </c:pt>
                <c:pt idx="313">
                  <c:v>45240</c:v>
                </c:pt>
                <c:pt idx="314">
                  <c:v>45241</c:v>
                </c:pt>
                <c:pt idx="315">
                  <c:v>45242</c:v>
                </c:pt>
                <c:pt idx="316">
                  <c:v>45243</c:v>
                </c:pt>
                <c:pt idx="317">
                  <c:v>45244</c:v>
                </c:pt>
                <c:pt idx="318">
                  <c:v>45245</c:v>
                </c:pt>
                <c:pt idx="319">
                  <c:v>45246</c:v>
                </c:pt>
                <c:pt idx="320">
                  <c:v>45247</c:v>
                </c:pt>
                <c:pt idx="321">
                  <c:v>45248</c:v>
                </c:pt>
                <c:pt idx="322">
                  <c:v>45249</c:v>
                </c:pt>
                <c:pt idx="323">
                  <c:v>45250</c:v>
                </c:pt>
                <c:pt idx="324">
                  <c:v>45251</c:v>
                </c:pt>
                <c:pt idx="325">
                  <c:v>45252</c:v>
                </c:pt>
                <c:pt idx="326">
                  <c:v>45253</c:v>
                </c:pt>
                <c:pt idx="327">
                  <c:v>45254</c:v>
                </c:pt>
                <c:pt idx="328">
                  <c:v>45255</c:v>
                </c:pt>
                <c:pt idx="329">
                  <c:v>45256</c:v>
                </c:pt>
                <c:pt idx="330">
                  <c:v>45257</c:v>
                </c:pt>
                <c:pt idx="331">
                  <c:v>45258</c:v>
                </c:pt>
                <c:pt idx="332">
                  <c:v>45259</c:v>
                </c:pt>
                <c:pt idx="333">
                  <c:v>45260</c:v>
                </c:pt>
                <c:pt idx="334">
                  <c:v>45261</c:v>
                </c:pt>
                <c:pt idx="335">
                  <c:v>45262</c:v>
                </c:pt>
                <c:pt idx="336">
                  <c:v>45263</c:v>
                </c:pt>
                <c:pt idx="337">
                  <c:v>45264</c:v>
                </c:pt>
                <c:pt idx="338">
                  <c:v>45265</c:v>
                </c:pt>
                <c:pt idx="339">
                  <c:v>45266</c:v>
                </c:pt>
                <c:pt idx="340">
                  <c:v>45267</c:v>
                </c:pt>
                <c:pt idx="341">
                  <c:v>45268</c:v>
                </c:pt>
                <c:pt idx="342">
                  <c:v>45269</c:v>
                </c:pt>
                <c:pt idx="343">
                  <c:v>45270</c:v>
                </c:pt>
                <c:pt idx="344">
                  <c:v>45271</c:v>
                </c:pt>
                <c:pt idx="345">
                  <c:v>45272</c:v>
                </c:pt>
                <c:pt idx="346">
                  <c:v>45273</c:v>
                </c:pt>
                <c:pt idx="347">
                  <c:v>45274</c:v>
                </c:pt>
                <c:pt idx="348">
                  <c:v>45275</c:v>
                </c:pt>
                <c:pt idx="349">
                  <c:v>45276</c:v>
                </c:pt>
                <c:pt idx="350">
                  <c:v>45277</c:v>
                </c:pt>
                <c:pt idx="351">
                  <c:v>45278</c:v>
                </c:pt>
                <c:pt idx="352">
                  <c:v>45279</c:v>
                </c:pt>
                <c:pt idx="353">
                  <c:v>45280</c:v>
                </c:pt>
                <c:pt idx="354">
                  <c:v>45281</c:v>
                </c:pt>
                <c:pt idx="355">
                  <c:v>45282</c:v>
                </c:pt>
                <c:pt idx="356">
                  <c:v>45283</c:v>
                </c:pt>
                <c:pt idx="357">
                  <c:v>45284</c:v>
                </c:pt>
                <c:pt idx="358">
                  <c:v>45285</c:v>
                </c:pt>
                <c:pt idx="359">
                  <c:v>45286</c:v>
                </c:pt>
                <c:pt idx="360">
                  <c:v>45287</c:v>
                </c:pt>
                <c:pt idx="361">
                  <c:v>45288</c:v>
                </c:pt>
                <c:pt idx="362">
                  <c:v>45289</c:v>
                </c:pt>
                <c:pt idx="363">
                  <c:v>45290</c:v>
                </c:pt>
                <c:pt idx="364">
                  <c:v>45291</c:v>
                </c:pt>
                <c:pt idx="365">
                  <c:v>45292</c:v>
                </c:pt>
                <c:pt idx="366">
                  <c:v>45293</c:v>
                </c:pt>
                <c:pt idx="367">
                  <c:v>45294</c:v>
                </c:pt>
                <c:pt idx="368">
                  <c:v>45295</c:v>
                </c:pt>
                <c:pt idx="369">
                  <c:v>45296</c:v>
                </c:pt>
                <c:pt idx="370">
                  <c:v>45297</c:v>
                </c:pt>
                <c:pt idx="371">
                  <c:v>45298</c:v>
                </c:pt>
                <c:pt idx="372">
                  <c:v>45299</c:v>
                </c:pt>
                <c:pt idx="373">
                  <c:v>45300</c:v>
                </c:pt>
                <c:pt idx="374">
                  <c:v>45301</c:v>
                </c:pt>
                <c:pt idx="375">
                  <c:v>45302</c:v>
                </c:pt>
                <c:pt idx="376">
                  <c:v>45303</c:v>
                </c:pt>
                <c:pt idx="377">
                  <c:v>45304</c:v>
                </c:pt>
                <c:pt idx="378">
                  <c:v>45305</c:v>
                </c:pt>
                <c:pt idx="379">
                  <c:v>45306</c:v>
                </c:pt>
                <c:pt idx="380">
                  <c:v>45307</c:v>
                </c:pt>
                <c:pt idx="381">
                  <c:v>45308</c:v>
                </c:pt>
                <c:pt idx="382">
                  <c:v>45309</c:v>
                </c:pt>
                <c:pt idx="383">
                  <c:v>45310</c:v>
                </c:pt>
                <c:pt idx="384">
                  <c:v>45311</c:v>
                </c:pt>
                <c:pt idx="385">
                  <c:v>45312</c:v>
                </c:pt>
                <c:pt idx="386">
                  <c:v>45313</c:v>
                </c:pt>
                <c:pt idx="387">
                  <c:v>45314</c:v>
                </c:pt>
                <c:pt idx="388">
                  <c:v>45315</c:v>
                </c:pt>
                <c:pt idx="389">
                  <c:v>45316</c:v>
                </c:pt>
                <c:pt idx="390">
                  <c:v>45317</c:v>
                </c:pt>
                <c:pt idx="391">
                  <c:v>45318</c:v>
                </c:pt>
                <c:pt idx="392">
                  <c:v>45319</c:v>
                </c:pt>
                <c:pt idx="393">
                  <c:v>45320</c:v>
                </c:pt>
                <c:pt idx="394">
                  <c:v>45321</c:v>
                </c:pt>
                <c:pt idx="395">
                  <c:v>45322</c:v>
                </c:pt>
                <c:pt idx="396">
                  <c:v>45323</c:v>
                </c:pt>
                <c:pt idx="397">
                  <c:v>45324</c:v>
                </c:pt>
                <c:pt idx="398">
                  <c:v>45325</c:v>
                </c:pt>
                <c:pt idx="399">
                  <c:v>45326</c:v>
                </c:pt>
                <c:pt idx="400">
                  <c:v>45327</c:v>
                </c:pt>
                <c:pt idx="401">
                  <c:v>45328</c:v>
                </c:pt>
                <c:pt idx="402">
                  <c:v>45329</c:v>
                </c:pt>
                <c:pt idx="403">
                  <c:v>45330</c:v>
                </c:pt>
                <c:pt idx="404">
                  <c:v>45331</c:v>
                </c:pt>
                <c:pt idx="405">
                  <c:v>45332</c:v>
                </c:pt>
                <c:pt idx="406">
                  <c:v>45333</c:v>
                </c:pt>
                <c:pt idx="407">
                  <c:v>45334</c:v>
                </c:pt>
                <c:pt idx="408">
                  <c:v>45335</c:v>
                </c:pt>
                <c:pt idx="409">
                  <c:v>45336</c:v>
                </c:pt>
                <c:pt idx="410">
                  <c:v>45337</c:v>
                </c:pt>
                <c:pt idx="411">
                  <c:v>45338</c:v>
                </c:pt>
                <c:pt idx="412">
                  <c:v>45339</c:v>
                </c:pt>
                <c:pt idx="413">
                  <c:v>45340</c:v>
                </c:pt>
                <c:pt idx="414">
                  <c:v>45341</c:v>
                </c:pt>
                <c:pt idx="415">
                  <c:v>45342</c:v>
                </c:pt>
                <c:pt idx="416">
                  <c:v>45343</c:v>
                </c:pt>
                <c:pt idx="417">
                  <c:v>45344</c:v>
                </c:pt>
                <c:pt idx="418">
                  <c:v>45345</c:v>
                </c:pt>
                <c:pt idx="419">
                  <c:v>45346</c:v>
                </c:pt>
                <c:pt idx="420">
                  <c:v>45347</c:v>
                </c:pt>
                <c:pt idx="421">
                  <c:v>45348</c:v>
                </c:pt>
                <c:pt idx="422">
                  <c:v>45349</c:v>
                </c:pt>
                <c:pt idx="423">
                  <c:v>45350</c:v>
                </c:pt>
                <c:pt idx="424">
                  <c:v>45351</c:v>
                </c:pt>
                <c:pt idx="425">
                  <c:v>45352</c:v>
                </c:pt>
                <c:pt idx="426">
                  <c:v>45353</c:v>
                </c:pt>
                <c:pt idx="427">
                  <c:v>45354</c:v>
                </c:pt>
                <c:pt idx="428">
                  <c:v>45355</c:v>
                </c:pt>
                <c:pt idx="429">
                  <c:v>45356</c:v>
                </c:pt>
                <c:pt idx="430">
                  <c:v>45357</c:v>
                </c:pt>
                <c:pt idx="431">
                  <c:v>45358</c:v>
                </c:pt>
                <c:pt idx="432">
                  <c:v>45359</c:v>
                </c:pt>
                <c:pt idx="433">
                  <c:v>45360</c:v>
                </c:pt>
                <c:pt idx="434">
                  <c:v>45361</c:v>
                </c:pt>
                <c:pt idx="435">
                  <c:v>45362</c:v>
                </c:pt>
                <c:pt idx="436">
                  <c:v>45363</c:v>
                </c:pt>
                <c:pt idx="437">
                  <c:v>45364</c:v>
                </c:pt>
                <c:pt idx="438">
                  <c:v>45365</c:v>
                </c:pt>
                <c:pt idx="439">
                  <c:v>45366</c:v>
                </c:pt>
                <c:pt idx="440">
                  <c:v>45367</c:v>
                </c:pt>
                <c:pt idx="441">
                  <c:v>45368</c:v>
                </c:pt>
                <c:pt idx="442">
                  <c:v>45369</c:v>
                </c:pt>
                <c:pt idx="443">
                  <c:v>45370</c:v>
                </c:pt>
                <c:pt idx="444">
                  <c:v>45371</c:v>
                </c:pt>
                <c:pt idx="445">
                  <c:v>45372</c:v>
                </c:pt>
                <c:pt idx="446">
                  <c:v>45373</c:v>
                </c:pt>
                <c:pt idx="447">
                  <c:v>45374</c:v>
                </c:pt>
                <c:pt idx="448">
                  <c:v>45375</c:v>
                </c:pt>
                <c:pt idx="449">
                  <c:v>45376</c:v>
                </c:pt>
                <c:pt idx="450">
                  <c:v>45377</c:v>
                </c:pt>
                <c:pt idx="451">
                  <c:v>45378</c:v>
                </c:pt>
                <c:pt idx="452">
                  <c:v>45379</c:v>
                </c:pt>
                <c:pt idx="453">
                  <c:v>45380</c:v>
                </c:pt>
                <c:pt idx="454">
                  <c:v>45381</c:v>
                </c:pt>
                <c:pt idx="455">
                  <c:v>45382</c:v>
                </c:pt>
                <c:pt idx="456">
                  <c:v>45383</c:v>
                </c:pt>
                <c:pt idx="457">
                  <c:v>45384</c:v>
                </c:pt>
                <c:pt idx="458">
                  <c:v>45385</c:v>
                </c:pt>
                <c:pt idx="459">
                  <c:v>45386</c:v>
                </c:pt>
                <c:pt idx="460">
                  <c:v>45387</c:v>
                </c:pt>
                <c:pt idx="461">
                  <c:v>45388</c:v>
                </c:pt>
                <c:pt idx="462">
                  <c:v>45389</c:v>
                </c:pt>
                <c:pt idx="463">
                  <c:v>45390</c:v>
                </c:pt>
                <c:pt idx="464">
                  <c:v>45391</c:v>
                </c:pt>
                <c:pt idx="465">
                  <c:v>45392</c:v>
                </c:pt>
                <c:pt idx="466">
                  <c:v>45393</c:v>
                </c:pt>
                <c:pt idx="467">
                  <c:v>45394</c:v>
                </c:pt>
                <c:pt idx="468">
                  <c:v>45395</c:v>
                </c:pt>
                <c:pt idx="469">
                  <c:v>45396</c:v>
                </c:pt>
                <c:pt idx="470">
                  <c:v>45397</c:v>
                </c:pt>
                <c:pt idx="471">
                  <c:v>45398</c:v>
                </c:pt>
                <c:pt idx="472">
                  <c:v>45399</c:v>
                </c:pt>
                <c:pt idx="473">
                  <c:v>45400</c:v>
                </c:pt>
                <c:pt idx="474">
                  <c:v>45401</c:v>
                </c:pt>
                <c:pt idx="475">
                  <c:v>45402</c:v>
                </c:pt>
                <c:pt idx="476">
                  <c:v>45403</c:v>
                </c:pt>
                <c:pt idx="477">
                  <c:v>45404</c:v>
                </c:pt>
                <c:pt idx="478">
                  <c:v>45405</c:v>
                </c:pt>
                <c:pt idx="479">
                  <c:v>45406</c:v>
                </c:pt>
                <c:pt idx="480">
                  <c:v>45407</c:v>
                </c:pt>
                <c:pt idx="481">
                  <c:v>45408</c:v>
                </c:pt>
                <c:pt idx="482">
                  <c:v>45409</c:v>
                </c:pt>
                <c:pt idx="483">
                  <c:v>45410</c:v>
                </c:pt>
                <c:pt idx="484">
                  <c:v>45411</c:v>
                </c:pt>
                <c:pt idx="485">
                  <c:v>45412</c:v>
                </c:pt>
                <c:pt idx="486">
                  <c:v>45413</c:v>
                </c:pt>
                <c:pt idx="487">
                  <c:v>45414</c:v>
                </c:pt>
                <c:pt idx="488">
                  <c:v>45415</c:v>
                </c:pt>
                <c:pt idx="489">
                  <c:v>45416</c:v>
                </c:pt>
                <c:pt idx="490">
                  <c:v>45417</c:v>
                </c:pt>
                <c:pt idx="491">
                  <c:v>45418</c:v>
                </c:pt>
                <c:pt idx="492">
                  <c:v>45419</c:v>
                </c:pt>
                <c:pt idx="493">
                  <c:v>45420</c:v>
                </c:pt>
                <c:pt idx="494">
                  <c:v>45421</c:v>
                </c:pt>
                <c:pt idx="495">
                  <c:v>45422</c:v>
                </c:pt>
                <c:pt idx="496">
                  <c:v>45423</c:v>
                </c:pt>
                <c:pt idx="497">
                  <c:v>45424</c:v>
                </c:pt>
                <c:pt idx="498">
                  <c:v>45425</c:v>
                </c:pt>
                <c:pt idx="499">
                  <c:v>45426</c:v>
                </c:pt>
                <c:pt idx="500">
                  <c:v>45427</c:v>
                </c:pt>
                <c:pt idx="501">
                  <c:v>45428</c:v>
                </c:pt>
                <c:pt idx="502">
                  <c:v>45429</c:v>
                </c:pt>
                <c:pt idx="503">
                  <c:v>45430</c:v>
                </c:pt>
                <c:pt idx="504">
                  <c:v>45431</c:v>
                </c:pt>
                <c:pt idx="505">
                  <c:v>45432</c:v>
                </c:pt>
                <c:pt idx="506">
                  <c:v>45433</c:v>
                </c:pt>
                <c:pt idx="507">
                  <c:v>45434</c:v>
                </c:pt>
                <c:pt idx="508">
                  <c:v>45435</c:v>
                </c:pt>
                <c:pt idx="509">
                  <c:v>45436</c:v>
                </c:pt>
                <c:pt idx="510">
                  <c:v>45437</c:v>
                </c:pt>
                <c:pt idx="511">
                  <c:v>45438</c:v>
                </c:pt>
                <c:pt idx="512">
                  <c:v>45439</c:v>
                </c:pt>
                <c:pt idx="513">
                  <c:v>45440</c:v>
                </c:pt>
                <c:pt idx="514">
                  <c:v>45441</c:v>
                </c:pt>
                <c:pt idx="515">
                  <c:v>45442</c:v>
                </c:pt>
                <c:pt idx="516">
                  <c:v>45443</c:v>
                </c:pt>
                <c:pt idx="517">
                  <c:v>45444</c:v>
                </c:pt>
                <c:pt idx="518">
                  <c:v>45445</c:v>
                </c:pt>
                <c:pt idx="519">
                  <c:v>45446</c:v>
                </c:pt>
                <c:pt idx="520">
                  <c:v>45447</c:v>
                </c:pt>
                <c:pt idx="521">
                  <c:v>45448</c:v>
                </c:pt>
                <c:pt idx="522">
                  <c:v>45449</c:v>
                </c:pt>
                <c:pt idx="523">
                  <c:v>45450</c:v>
                </c:pt>
                <c:pt idx="524">
                  <c:v>45451</c:v>
                </c:pt>
                <c:pt idx="525">
                  <c:v>45452</c:v>
                </c:pt>
                <c:pt idx="526">
                  <c:v>45453</c:v>
                </c:pt>
                <c:pt idx="527">
                  <c:v>45454</c:v>
                </c:pt>
                <c:pt idx="528">
                  <c:v>45455</c:v>
                </c:pt>
                <c:pt idx="529">
                  <c:v>45456</c:v>
                </c:pt>
                <c:pt idx="530">
                  <c:v>45457</c:v>
                </c:pt>
                <c:pt idx="531">
                  <c:v>45458</c:v>
                </c:pt>
                <c:pt idx="532">
                  <c:v>45459</c:v>
                </c:pt>
                <c:pt idx="533">
                  <c:v>45460</c:v>
                </c:pt>
                <c:pt idx="534">
                  <c:v>45461</c:v>
                </c:pt>
                <c:pt idx="535">
                  <c:v>45462</c:v>
                </c:pt>
                <c:pt idx="536">
                  <c:v>45463</c:v>
                </c:pt>
                <c:pt idx="537">
                  <c:v>45464</c:v>
                </c:pt>
                <c:pt idx="538">
                  <c:v>45465</c:v>
                </c:pt>
                <c:pt idx="539">
                  <c:v>45466</c:v>
                </c:pt>
                <c:pt idx="540">
                  <c:v>45467</c:v>
                </c:pt>
                <c:pt idx="541">
                  <c:v>45468</c:v>
                </c:pt>
                <c:pt idx="542">
                  <c:v>45469</c:v>
                </c:pt>
                <c:pt idx="543">
                  <c:v>45470</c:v>
                </c:pt>
                <c:pt idx="544">
                  <c:v>45471</c:v>
                </c:pt>
                <c:pt idx="545">
                  <c:v>45472</c:v>
                </c:pt>
                <c:pt idx="546">
                  <c:v>45473</c:v>
                </c:pt>
                <c:pt idx="547">
                  <c:v>45474</c:v>
                </c:pt>
                <c:pt idx="548">
                  <c:v>45475</c:v>
                </c:pt>
                <c:pt idx="549">
                  <c:v>45476</c:v>
                </c:pt>
                <c:pt idx="550">
                  <c:v>45477</c:v>
                </c:pt>
                <c:pt idx="551">
                  <c:v>45478</c:v>
                </c:pt>
                <c:pt idx="552">
                  <c:v>45479</c:v>
                </c:pt>
                <c:pt idx="553">
                  <c:v>45480</c:v>
                </c:pt>
                <c:pt idx="554">
                  <c:v>45481</c:v>
                </c:pt>
                <c:pt idx="555">
                  <c:v>45482</c:v>
                </c:pt>
                <c:pt idx="556">
                  <c:v>45483</c:v>
                </c:pt>
                <c:pt idx="557">
                  <c:v>45484</c:v>
                </c:pt>
                <c:pt idx="558">
                  <c:v>45485</c:v>
                </c:pt>
                <c:pt idx="559">
                  <c:v>45486</c:v>
                </c:pt>
                <c:pt idx="560">
                  <c:v>45487</c:v>
                </c:pt>
                <c:pt idx="561">
                  <c:v>45488</c:v>
                </c:pt>
                <c:pt idx="562">
                  <c:v>45489</c:v>
                </c:pt>
                <c:pt idx="563">
                  <c:v>45490</c:v>
                </c:pt>
                <c:pt idx="564">
                  <c:v>45491</c:v>
                </c:pt>
                <c:pt idx="565">
                  <c:v>45492</c:v>
                </c:pt>
                <c:pt idx="566">
                  <c:v>45493</c:v>
                </c:pt>
                <c:pt idx="567">
                  <c:v>45494</c:v>
                </c:pt>
                <c:pt idx="568">
                  <c:v>45495</c:v>
                </c:pt>
                <c:pt idx="569">
                  <c:v>45496</c:v>
                </c:pt>
                <c:pt idx="570">
                  <c:v>45497</c:v>
                </c:pt>
                <c:pt idx="571">
                  <c:v>45498</c:v>
                </c:pt>
                <c:pt idx="572">
                  <c:v>45499</c:v>
                </c:pt>
                <c:pt idx="573">
                  <c:v>45500</c:v>
                </c:pt>
                <c:pt idx="574">
                  <c:v>45501</c:v>
                </c:pt>
                <c:pt idx="575">
                  <c:v>45502</c:v>
                </c:pt>
                <c:pt idx="576">
                  <c:v>45503</c:v>
                </c:pt>
                <c:pt idx="577">
                  <c:v>45504</c:v>
                </c:pt>
                <c:pt idx="578">
                  <c:v>45505</c:v>
                </c:pt>
                <c:pt idx="579">
                  <c:v>45506</c:v>
                </c:pt>
                <c:pt idx="580">
                  <c:v>45507</c:v>
                </c:pt>
                <c:pt idx="581">
                  <c:v>45508</c:v>
                </c:pt>
                <c:pt idx="582">
                  <c:v>45509</c:v>
                </c:pt>
                <c:pt idx="583">
                  <c:v>45510</c:v>
                </c:pt>
                <c:pt idx="584">
                  <c:v>45511</c:v>
                </c:pt>
                <c:pt idx="585">
                  <c:v>45512</c:v>
                </c:pt>
                <c:pt idx="586">
                  <c:v>45513</c:v>
                </c:pt>
                <c:pt idx="587">
                  <c:v>45514</c:v>
                </c:pt>
                <c:pt idx="588">
                  <c:v>45515</c:v>
                </c:pt>
                <c:pt idx="589">
                  <c:v>45516</c:v>
                </c:pt>
                <c:pt idx="590">
                  <c:v>45517</c:v>
                </c:pt>
                <c:pt idx="591">
                  <c:v>45518</c:v>
                </c:pt>
                <c:pt idx="592">
                  <c:v>45519</c:v>
                </c:pt>
                <c:pt idx="593">
                  <c:v>45520</c:v>
                </c:pt>
                <c:pt idx="594">
                  <c:v>45521</c:v>
                </c:pt>
                <c:pt idx="595">
                  <c:v>45522</c:v>
                </c:pt>
                <c:pt idx="596">
                  <c:v>45523</c:v>
                </c:pt>
                <c:pt idx="597">
                  <c:v>45524</c:v>
                </c:pt>
                <c:pt idx="598">
                  <c:v>45525</c:v>
                </c:pt>
                <c:pt idx="599">
                  <c:v>45526</c:v>
                </c:pt>
                <c:pt idx="600">
                  <c:v>45527</c:v>
                </c:pt>
                <c:pt idx="601">
                  <c:v>45528</c:v>
                </c:pt>
                <c:pt idx="602">
                  <c:v>45529</c:v>
                </c:pt>
                <c:pt idx="603">
                  <c:v>45530</c:v>
                </c:pt>
                <c:pt idx="604">
                  <c:v>45531</c:v>
                </c:pt>
                <c:pt idx="605">
                  <c:v>45532</c:v>
                </c:pt>
                <c:pt idx="606">
                  <c:v>45533</c:v>
                </c:pt>
                <c:pt idx="607">
                  <c:v>45534</c:v>
                </c:pt>
                <c:pt idx="608">
                  <c:v>45535</c:v>
                </c:pt>
                <c:pt idx="609">
                  <c:v>45536</c:v>
                </c:pt>
                <c:pt idx="610">
                  <c:v>45537</c:v>
                </c:pt>
                <c:pt idx="611">
                  <c:v>45538</c:v>
                </c:pt>
                <c:pt idx="612">
                  <c:v>45539</c:v>
                </c:pt>
                <c:pt idx="613">
                  <c:v>45540</c:v>
                </c:pt>
                <c:pt idx="614">
                  <c:v>45541</c:v>
                </c:pt>
                <c:pt idx="615">
                  <c:v>45542</c:v>
                </c:pt>
                <c:pt idx="616">
                  <c:v>45543</c:v>
                </c:pt>
                <c:pt idx="617">
                  <c:v>45544</c:v>
                </c:pt>
                <c:pt idx="618">
                  <c:v>45545</c:v>
                </c:pt>
                <c:pt idx="619">
                  <c:v>45546</c:v>
                </c:pt>
                <c:pt idx="620">
                  <c:v>45547</c:v>
                </c:pt>
                <c:pt idx="621">
                  <c:v>45548</c:v>
                </c:pt>
                <c:pt idx="622">
                  <c:v>45549</c:v>
                </c:pt>
                <c:pt idx="623">
                  <c:v>45550</c:v>
                </c:pt>
                <c:pt idx="624">
                  <c:v>45551</c:v>
                </c:pt>
                <c:pt idx="625">
                  <c:v>45552</c:v>
                </c:pt>
                <c:pt idx="626">
                  <c:v>45553</c:v>
                </c:pt>
                <c:pt idx="627">
                  <c:v>45554</c:v>
                </c:pt>
                <c:pt idx="628">
                  <c:v>45555</c:v>
                </c:pt>
                <c:pt idx="629">
                  <c:v>45556</c:v>
                </c:pt>
                <c:pt idx="630">
                  <c:v>45557</c:v>
                </c:pt>
                <c:pt idx="631">
                  <c:v>45558</c:v>
                </c:pt>
                <c:pt idx="632">
                  <c:v>45559</c:v>
                </c:pt>
                <c:pt idx="633">
                  <c:v>45560</c:v>
                </c:pt>
                <c:pt idx="634">
                  <c:v>45561</c:v>
                </c:pt>
                <c:pt idx="635">
                  <c:v>45562</c:v>
                </c:pt>
                <c:pt idx="636">
                  <c:v>45563</c:v>
                </c:pt>
                <c:pt idx="637">
                  <c:v>45564</c:v>
                </c:pt>
                <c:pt idx="638">
                  <c:v>45565</c:v>
                </c:pt>
                <c:pt idx="639">
                  <c:v>45566</c:v>
                </c:pt>
                <c:pt idx="640">
                  <c:v>45567</c:v>
                </c:pt>
                <c:pt idx="641">
                  <c:v>45568</c:v>
                </c:pt>
                <c:pt idx="642">
                  <c:v>45569</c:v>
                </c:pt>
                <c:pt idx="643">
                  <c:v>45570</c:v>
                </c:pt>
                <c:pt idx="644">
                  <c:v>45571</c:v>
                </c:pt>
                <c:pt idx="645">
                  <c:v>45572</c:v>
                </c:pt>
                <c:pt idx="646">
                  <c:v>45573</c:v>
                </c:pt>
                <c:pt idx="647">
                  <c:v>45574</c:v>
                </c:pt>
                <c:pt idx="648">
                  <c:v>45575</c:v>
                </c:pt>
                <c:pt idx="649">
                  <c:v>45576</c:v>
                </c:pt>
                <c:pt idx="650">
                  <c:v>45577</c:v>
                </c:pt>
                <c:pt idx="651">
                  <c:v>45578</c:v>
                </c:pt>
                <c:pt idx="652">
                  <c:v>45579</c:v>
                </c:pt>
                <c:pt idx="653">
                  <c:v>45580</c:v>
                </c:pt>
                <c:pt idx="654">
                  <c:v>45581</c:v>
                </c:pt>
                <c:pt idx="655">
                  <c:v>45582</c:v>
                </c:pt>
                <c:pt idx="656">
                  <c:v>45583</c:v>
                </c:pt>
                <c:pt idx="657">
                  <c:v>45584</c:v>
                </c:pt>
                <c:pt idx="658">
                  <c:v>45585</c:v>
                </c:pt>
                <c:pt idx="659">
                  <c:v>45586</c:v>
                </c:pt>
                <c:pt idx="660">
                  <c:v>45587</c:v>
                </c:pt>
                <c:pt idx="661">
                  <c:v>45588</c:v>
                </c:pt>
                <c:pt idx="662">
                  <c:v>45589</c:v>
                </c:pt>
                <c:pt idx="663">
                  <c:v>45590</c:v>
                </c:pt>
                <c:pt idx="664">
                  <c:v>45591</c:v>
                </c:pt>
                <c:pt idx="665">
                  <c:v>45592</c:v>
                </c:pt>
                <c:pt idx="666">
                  <c:v>45593</c:v>
                </c:pt>
                <c:pt idx="667">
                  <c:v>45594</c:v>
                </c:pt>
                <c:pt idx="668">
                  <c:v>45595</c:v>
                </c:pt>
                <c:pt idx="669">
                  <c:v>45596</c:v>
                </c:pt>
                <c:pt idx="670">
                  <c:v>45597</c:v>
                </c:pt>
                <c:pt idx="671">
                  <c:v>45598</c:v>
                </c:pt>
                <c:pt idx="672">
                  <c:v>45599</c:v>
                </c:pt>
                <c:pt idx="673">
                  <c:v>45600</c:v>
                </c:pt>
                <c:pt idx="674">
                  <c:v>45601</c:v>
                </c:pt>
                <c:pt idx="675">
                  <c:v>45602</c:v>
                </c:pt>
                <c:pt idx="676">
                  <c:v>45603</c:v>
                </c:pt>
                <c:pt idx="677">
                  <c:v>45604</c:v>
                </c:pt>
                <c:pt idx="678">
                  <c:v>45605</c:v>
                </c:pt>
                <c:pt idx="679">
                  <c:v>45606</c:v>
                </c:pt>
                <c:pt idx="680">
                  <c:v>45607</c:v>
                </c:pt>
                <c:pt idx="681">
                  <c:v>45608</c:v>
                </c:pt>
                <c:pt idx="682">
                  <c:v>45609</c:v>
                </c:pt>
                <c:pt idx="683">
                  <c:v>45610</c:v>
                </c:pt>
                <c:pt idx="684">
                  <c:v>45611</c:v>
                </c:pt>
                <c:pt idx="685">
                  <c:v>45612</c:v>
                </c:pt>
                <c:pt idx="686">
                  <c:v>45613</c:v>
                </c:pt>
                <c:pt idx="687">
                  <c:v>45614</c:v>
                </c:pt>
                <c:pt idx="688">
                  <c:v>45615</c:v>
                </c:pt>
                <c:pt idx="689">
                  <c:v>45616</c:v>
                </c:pt>
                <c:pt idx="690">
                  <c:v>45617</c:v>
                </c:pt>
                <c:pt idx="691">
                  <c:v>45618</c:v>
                </c:pt>
                <c:pt idx="692">
                  <c:v>45619</c:v>
                </c:pt>
                <c:pt idx="693">
                  <c:v>45620</c:v>
                </c:pt>
                <c:pt idx="694">
                  <c:v>45621</c:v>
                </c:pt>
                <c:pt idx="695">
                  <c:v>45622</c:v>
                </c:pt>
                <c:pt idx="696">
                  <c:v>45623</c:v>
                </c:pt>
                <c:pt idx="697">
                  <c:v>45624</c:v>
                </c:pt>
                <c:pt idx="698">
                  <c:v>45625</c:v>
                </c:pt>
                <c:pt idx="699">
                  <c:v>45626</c:v>
                </c:pt>
                <c:pt idx="700">
                  <c:v>45627</c:v>
                </c:pt>
                <c:pt idx="701">
                  <c:v>45628</c:v>
                </c:pt>
                <c:pt idx="702">
                  <c:v>45629</c:v>
                </c:pt>
                <c:pt idx="703">
                  <c:v>45630</c:v>
                </c:pt>
                <c:pt idx="704">
                  <c:v>45631</c:v>
                </c:pt>
                <c:pt idx="705">
                  <c:v>45632</c:v>
                </c:pt>
                <c:pt idx="706">
                  <c:v>45633</c:v>
                </c:pt>
                <c:pt idx="707">
                  <c:v>45634</c:v>
                </c:pt>
                <c:pt idx="708">
                  <c:v>45635</c:v>
                </c:pt>
                <c:pt idx="709">
                  <c:v>45636</c:v>
                </c:pt>
                <c:pt idx="710">
                  <c:v>45637</c:v>
                </c:pt>
                <c:pt idx="711">
                  <c:v>45638</c:v>
                </c:pt>
                <c:pt idx="712">
                  <c:v>45639</c:v>
                </c:pt>
                <c:pt idx="713">
                  <c:v>45640</c:v>
                </c:pt>
                <c:pt idx="714">
                  <c:v>45641</c:v>
                </c:pt>
                <c:pt idx="715">
                  <c:v>45642</c:v>
                </c:pt>
                <c:pt idx="716">
                  <c:v>45643</c:v>
                </c:pt>
                <c:pt idx="717">
                  <c:v>45644</c:v>
                </c:pt>
                <c:pt idx="718">
                  <c:v>45645</c:v>
                </c:pt>
                <c:pt idx="719">
                  <c:v>45646</c:v>
                </c:pt>
                <c:pt idx="720">
                  <c:v>45647</c:v>
                </c:pt>
                <c:pt idx="721">
                  <c:v>45648</c:v>
                </c:pt>
                <c:pt idx="722">
                  <c:v>45649</c:v>
                </c:pt>
                <c:pt idx="723">
                  <c:v>45650</c:v>
                </c:pt>
                <c:pt idx="724">
                  <c:v>45651</c:v>
                </c:pt>
                <c:pt idx="725">
                  <c:v>45652</c:v>
                </c:pt>
                <c:pt idx="726">
                  <c:v>45653</c:v>
                </c:pt>
                <c:pt idx="727">
                  <c:v>45654</c:v>
                </c:pt>
                <c:pt idx="728">
                  <c:v>45655</c:v>
                </c:pt>
                <c:pt idx="729">
                  <c:v>45656</c:v>
                </c:pt>
                <c:pt idx="730">
                  <c:v>45657</c:v>
                </c:pt>
                <c:pt idx="731">
                  <c:v>45658</c:v>
                </c:pt>
                <c:pt idx="732">
                  <c:v>45659</c:v>
                </c:pt>
                <c:pt idx="733">
                  <c:v>45660</c:v>
                </c:pt>
                <c:pt idx="734">
                  <c:v>45661</c:v>
                </c:pt>
                <c:pt idx="735">
                  <c:v>45662</c:v>
                </c:pt>
                <c:pt idx="736">
                  <c:v>45663</c:v>
                </c:pt>
                <c:pt idx="737">
                  <c:v>45664</c:v>
                </c:pt>
                <c:pt idx="738">
                  <c:v>45665</c:v>
                </c:pt>
                <c:pt idx="739">
                  <c:v>45666</c:v>
                </c:pt>
                <c:pt idx="740">
                  <c:v>45667</c:v>
                </c:pt>
                <c:pt idx="741">
                  <c:v>45668</c:v>
                </c:pt>
                <c:pt idx="742">
                  <c:v>45669</c:v>
                </c:pt>
                <c:pt idx="743">
                  <c:v>45670</c:v>
                </c:pt>
                <c:pt idx="744">
                  <c:v>45671</c:v>
                </c:pt>
                <c:pt idx="745">
                  <c:v>45672</c:v>
                </c:pt>
                <c:pt idx="746">
                  <c:v>45673</c:v>
                </c:pt>
                <c:pt idx="747">
                  <c:v>45674</c:v>
                </c:pt>
                <c:pt idx="748">
                  <c:v>45675</c:v>
                </c:pt>
                <c:pt idx="749">
                  <c:v>45676</c:v>
                </c:pt>
                <c:pt idx="750">
                  <c:v>45677</c:v>
                </c:pt>
                <c:pt idx="751">
                  <c:v>45678</c:v>
                </c:pt>
                <c:pt idx="752">
                  <c:v>45679</c:v>
                </c:pt>
                <c:pt idx="753">
                  <c:v>45680</c:v>
                </c:pt>
                <c:pt idx="754">
                  <c:v>45681</c:v>
                </c:pt>
                <c:pt idx="755">
                  <c:v>45682</c:v>
                </c:pt>
                <c:pt idx="756">
                  <c:v>45683</c:v>
                </c:pt>
                <c:pt idx="757">
                  <c:v>45684</c:v>
                </c:pt>
                <c:pt idx="758">
                  <c:v>45685</c:v>
                </c:pt>
                <c:pt idx="759">
                  <c:v>45686</c:v>
                </c:pt>
                <c:pt idx="760">
                  <c:v>45687</c:v>
                </c:pt>
                <c:pt idx="761">
                  <c:v>45688</c:v>
                </c:pt>
                <c:pt idx="762">
                  <c:v>45689</c:v>
                </c:pt>
                <c:pt idx="763">
                  <c:v>45690</c:v>
                </c:pt>
                <c:pt idx="764">
                  <c:v>45691</c:v>
                </c:pt>
                <c:pt idx="765">
                  <c:v>45692</c:v>
                </c:pt>
                <c:pt idx="766">
                  <c:v>45693</c:v>
                </c:pt>
                <c:pt idx="767">
                  <c:v>45694</c:v>
                </c:pt>
                <c:pt idx="768">
                  <c:v>45695</c:v>
                </c:pt>
                <c:pt idx="769">
                  <c:v>45696</c:v>
                </c:pt>
                <c:pt idx="770">
                  <c:v>45697</c:v>
                </c:pt>
                <c:pt idx="771">
                  <c:v>45698</c:v>
                </c:pt>
                <c:pt idx="772">
                  <c:v>45699</c:v>
                </c:pt>
                <c:pt idx="773">
                  <c:v>45700</c:v>
                </c:pt>
                <c:pt idx="774">
                  <c:v>45701</c:v>
                </c:pt>
                <c:pt idx="775">
                  <c:v>45702</c:v>
                </c:pt>
                <c:pt idx="776">
                  <c:v>45703</c:v>
                </c:pt>
                <c:pt idx="777">
                  <c:v>45704</c:v>
                </c:pt>
                <c:pt idx="778">
                  <c:v>45705</c:v>
                </c:pt>
                <c:pt idx="779">
                  <c:v>45706</c:v>
                </c:pt>
                <c:pt idx="780">
                  <c:v>45707</c:v>
                </c:pt>
                <c:pt idx="781">
                  <c:v>45708</c:v>
                </c:pt>
                <c:pt idx="782">
                  <c:v>45709</c:v>
                </c:pt>
                <c:pt idx="783">
                  <c:v>45710</c:v>
                </c:pt>
                <c:pt idx="784">
                  <c:v>45711</c:v>
                </c:pt>
                <c:pt idx="785">
                  <c:v>45712</c:v>
                </c:pt>
                <c:pt idx="786">
                  <c:v>45713</c:v>
                </c:pt>
                <c:pt idx="787">
                  <c:v>45714</c:v>
                </c:pt>
                <c:pt idx="788">
                  <c:v>45715</c:v>
                </c:pt>
                <c:pt idx="789">
                  <c:v>45716</c:v>
                </c:pt>
                <c:pt idx="790">
                  <c:v>45717</c:v>
                </c:pt>
                <c:pt idx="791">
                  <c:v>45718</c:v>
                </c:pt>
                <c:pt idx="792">
                  <c:v>45719</c:v>
                </c:pt>
                <c:pt idx="793">
                  <c:v>45720</c:v>
                </c:pt>
                <c:pt idx="794">
                  <c:v>45721</c:v>
                </c:pt>
                <c:pt idx="795">
                  <c:v>45722</c:v>
                </c:pt>
                <c:pt idx="796">
                  <c:v>45723</c:v>
                </c:pt>
                <c:pt idx="797">
                  <c:v>45724</c:v>
                </c:pt>
                <c:pt idx="798">
                  <c:v>45725</c:v>
                </c:pt>
                <c:pt idx="799">
                  <c:v>45726</c:v>
                </c:pt>
                <c:pt idx="800">
                  <c:v>45727</c:v>
                </c:pt>
                <c:pt idx="801">
                  <c:v>45728</c:v>
                </c:pt>
                <c:pt idx="802">
                  <c:v>45729</c:v>
                </c:pt>
                <c:pt idx="803">
                  <c:v>45730</c:v>
                </c:pt>
                <c:pt idx="804">
                  <c:v>45731</c:v>
                </c:pt>
                <c:pt idx="805">
                  <c:v>45732</c:v>
                </c:pt>
                <c:pt idx="806">
                  <c:v>45733</c:v>
                </c:pt>
                <c:pt idx="807">
                  <c:v>45734</c:v>
                </c:pt>
                <c:pt idx="808">
                  <c:v>45735</c:v>
                </c:pt>
                <c:pt idx="809">
                  <c:v>45736</c:v>
                </c:pt>
                <c:pt idx="810">
                  <c:v>45737</c:v>
                </c:pt>
                <c:pt idx="811">
                  <c:v>45738</c:v>
                </c:pt>
                <c:pt idx="812">
                  <c:v>45739</c:v>
                </c:pt>
                <c:pt idx="813">
                  <c:v>45740</c:v>
                </c:pt>
                <c:pt idx="814">
                  <c:v>45741</c:v>
                </c:pt>
                <c:pt idx="815">
                  <c:v>45742</c:v>
                </c:pt>
                <c:pt idx="816">
                  <c:v>45743</c:v>
                </c:pt>
                <c:pt idx="817">
                  <c:v>45744</c:v>
                </c:pt>
                <c:pt idx="818">
                  <c:v>45745</c:v>
                </c:pt>
                <c:pt idx="819">
                  <c:v>45746</c:v>
                </c:pt>
                <c:pt idx="820">
                  <c:v>45747</c:v>
                </c:pt>
                <c:pt idx="821">
                  <c:v>45748</c:v>
                </c:pt>
                <c:pt idx="822">
                  <c:v>45749</c:v>
                </c:pt>
                <c:pt idx="823">
                  <c:v>45750</c:v>
                </c:pt>
                <c:pt idx="824">
                  <c:v>45751</c:v>
                </c:pt>
                <c:pt idx="825">
                  <c:v>45752</c:v>
                </c:pt>
                <c:pt idx="826">
                  <c:v>45753</c:v>
                </c:pt>
                <c:pt idx="827">
                  <c:v>45754</c:v>
                </c:pt>
                <c:pt idx="828">
                  <c:v>45755</c:v>
                </c:pt>
                <c:pt idx="829">
                  <c:v>45756</c:v>
                </c:pt>
                <c:pt idx="830">
                  <c:v>45757</c:v>
                </c:pt>
                <c:pt idx="831">
                  <c:v>45758</c:v>
                </c:pt>
                <c:pt idx="832">
                  <c:v>45759</c:v>
                </c:pt>
                <c:pt idx="833">
                  <c:v>45760</c:v>
                </c:pt>
                <c:pt idx="834">
                  <c:v>45761</c:v>
                </c:pt>
                <c:pt idx="835">
                  <c:v>45762</c:v>
                </c:pt>
                <c:pt idx="836">
                  <c:v>45763</c:v>
                </c:pt>
                <c:pt idx="837">
                  <c:v>45764</c:v>
                </c:pt>
                <c:pt idx="838">
                  <c:v>45765</c:v>
                </c:pt>
                <c:pt idx="839">
                  <c:v>45766</c:v>
                </c:pt>
                <c:pt idx="840">
                  <c:v>45767</c:v>
                </c:pt>
                <c:pt idx="841">
                  <c:v>45768</c:v>
                </c:pt>
                <c:pt idx="842">
                  <c:v>45769</c:v>
                </c:pt>
                <c:pt idx="843">
                  <c:v>45770</c:v>
                </c:pt>
                <c:pt idx="844">
                  <c:v>45771</c:v>
                </c:pt>
                <c:pt idx="845">
                  <c:v>45772</c:v>
                </c:pt>
                <c:pt idx="846">
                  <c:v>45773</c:v>
                </c:pt>
                <c:pt idx="847">
                  <c:v>45774</c:v>
                </c:pt>
                <c:pt idx="848">
                  <c:v>45775</c:v>
                </c:pt>
                <c:pt idx="849">
                  <c:v>45776</c:v>
                </c:pt>
                <c:pt idx="850">
                  <c:v>45777</c:v>
                </c:pt>
                <c:pt idx="851">
                  <c:v>45778</c:v>
                </c:pt>
                <c:pt idx="852">
                  <c:v>45779</c:v>
                </c:pt>
                <c:pt idx="853">
                  <c:v>45780</c:v>
                </c:pt>
                <c:pt idx="854">
                  <c:v>45781</c:v>
                </c:pt>
                <c:pt idx="855">
                  <c:v>45782</c:v>
                </c:pt>
                <c:pt idx="856">
                  <c:v>45783</c:v>
                </c:pt>
                <c:pt idx="857">
                  <c:v>45784</c:v>
                </c:pt>
                <c:pt idx="858">
                  <c:v>45785</c:v>
                </c:pt>
                <c:pt idx="859">
                  <c:v>45786</c:v>
                </c:pt>
                <c:pt idx="860">
                  <c:v>45787</c:v>
                </c:pt>
                <c:pt idx="861">
                  <c:v>45788</c:v>
                </c:pt>
                <c:pt idx="862">
                  <c:v>45789</c:v>
                </c:pt>
                <c:pt idx="863">
                  <c:v>45790</c:v>
                </c:pt>
                <c:pt idx="864">
                  <c:v>45791</c:v>
                </c:pt>
                <c:pt idx="865">
                  <c:v>45792</c:v>
                </c:pt>
                <c:pt idx="866">
                  <c:v>45793</c:v>
                </c:pt>
                <c:pt idx="867">
                  <c:v>45794</c:v>
                </c:pt>
                <c:pt idx="868">
                  <c:v>45795</c:v>
                </c:pt>
                <c:pt idx="869">
                  <c:v>45796</c:v>
                </c:pt>
                <c:pt idx="870">
                  <c:v>45797</c:v>
                </c:pt>
                <c:pt idx="871">
                  <c:v>45798</c:v>
                </c:pt>
                <c:pt idx="872">
                  <c:v>45799</c:v>
                </c:pt>
                <c:pt idx="873">
                  <c:v>45800</c:v>
                </c:pt>
                <c:pt idx="874">
                  <c:v>45801</c:v>
                </c:pt>
                <c:pt idx="875">
                  <c:v>45802</c:v>
                </c:pt>
                <c:pt idx="876">
                  <c:v>45803</c:v>
                </c:pt>
                <c:pt idx="877">
                  <c:v>45804</c:v>
                </c:pt>
                <c:pt idx="878">
                  <c:v>45805</c:v>
                </c:pt>
                <c:pt idx="879">
                  <c:v>45806</c:v>
                </c:pt>
                <c:pt idx="880">
                  <c:v>45807</c:v>
                </c:pt>
                <c:pt idx="881">
                  <c:v>45808</c:v>
                </c:pt>
                <c:pt idx="882">
                  <c:v>45809</c:v>
                </c:pt>
                <c:pt idx="883">
                  <c:v>45810</c:v>
                </c:pt>
                <c:pt idx="884">
                  <c:v>45811</c:v>
                </c:pt>
                <c:pt idx="885">
                  <c:v>45812</c:v>
                </c:pt>
                <c:pt idx="886">
                  <c:v>45813</c:v>
                </c:pt>
                <c:pt idx="887">
                  <c:v>45814</c:v>
                </c:pt>
                <c:pt idx="888">
                  <c:v>45815</c:v>
                </c:pt>
                <c:pt idx="889">
                  <c:v>45816</c:v>
                </c:pt>
                <c:pt idx="890">
                  <c:v>45817</c:v>
                </c:pt>
                <c:pt idx="891">
                  <c:v>45818</c:v>
                </c:pt>
                <c:pt idx="892">
                  <c:v>45819</c:v>
                </c:pt>
                <c:pt idx="893">
                  <c:v>45820</c:v>
                </c:pt>
                <c:pt idx="894">
                  <c:v>45821</c:v>
                </c:pt>
                <c:pt idx="895">
                  <c:v>45822</c:v>
                </c:pt>
                <c:pt idx="896">
                  <c:v>45823</c:v>
                </c:pt>
                <c:pt idx="897">
                  <c:v>45824</c:v>
                </c:pt>
                <c:pt idx="898">
                  <c:v>45825</c:v>
                </c:pt>
                <c:pt idx="899">
                  <c:v>45826</c:v>
                </c:pt>
                <c:pt idx="900">
                  <c:v>45827</c:v>
                </c:pt>
                <c:pt idx="901">
                  <c:v>45828</c:v>
                </c:pt>
                <c:pt idx="902">
                  <c:v>45829</c:v>
                </c:pt>
                <c:pt idx="903">
                  <c:v>45830</c:v>
                </c:pt>
                <c:pt idx="904">
                  <c:v>45831</c:v>
                </c:pt>
                <c:pt idx="905">
                  <c:v>45832</c:v>
                </c:pt>
                <c:pt idx="906">
                  <c:v>45833</c:v>
                </c:pt>
                <c:pt idx="907">
                  <c:v>45834</c:v>
                </c:pt>
                <c:pt idx="908">
                  <c:v>45835</c:v>
                </c:pt>
                <c:pt idx="909">
                  <c:v>45836</c:v>
                </c:pt>
                <c:pt idx="910">
                  <c:v>45837</c:v>
                </c:pt>
                <c:pt idx="911">
                  <c:v>45838</c:v>
                </c:pt>
                <c:pt idx="912">
                  <c:v>45839</c:v>
                </c:pt>
                <c:pt idx="913">
                  <c:v>45840</c:v>
                </c:pt>
                <c:pt idx="914">
                  <c:v>45841</c:v>
                </c:pt>
                <c:pt idx="915">
                  <c:v>45842</c:v>
                </c:pt>
                <c:pt idx="916">
                  <c:v>45843</c:v>
                </c:pt>
                <c:pt idx="917">
                  <c:v>45844</c:v>
                </c:pt>
                <c:pt idx="918">
                  <c:v>45845</c:v>
                </c:pt>
                <c:pt idx="919">
                  <c:v>45846</c:v>
                </c:pt>
                <c:pt idx="920">
                  <c:v>45847</c:v>
                </c:pt>
                <c:pt idx="921">
                  <c:v>45848</c:v>
                </c:pt>
                <c:pt idx="922">
                  <c:v>45849</c:v>
                </c:pt>
                <c:pt idx="923">
                  <c:v>45850</c:v>
                </c:pt>
                <c:pt idx="924">
                  <c:v>45851</c:v>
                </c:pt>
                <c:pt idx="925">
                  <c:v>45852</c:v>
                </c:pt>
                <c:pt idx="926">
                  <c:v>45853</c:v>
                </c:pt>
                <c:pt idx="927">
                  <c:v>45854</c:v>
                </c:pt>
                <c:pt idx="928">
                  <c:v>45855</c:v>
                </c:pt>
                <c:pt idx="929">
                  <c:v>45856</c:v>
                </c:pt>
                <c:pt idx="930">
                  <c:v>45857</c:v>
                </c:pt>
                <c:pt idx="931">
                  <c:v>45858</c:v>
                </c:pt>
                <c:pt idx="932">
                  <c:v>45859</c:v>
                </c:pt>
                <c:pt idx="933">
                  <c:v>45860</c:v>
                </c:pt>
                <c:pt idx="934">
                  <c:v>45861</c:v>
                </c:pt>
                <c:pt idx="935">
                  <c:v>45862</c:v>
                </c:pt>
                <c:pt idx="936">
                  <c:v>45863</c:v>
                </c:pt>
                <c:pt idx="937">
                  <c:v>45864</c:v>
                </c:pt>
                <c:pt idx="938">
                  <c:v>45865</c:v>
                </c:pt>
                <c:pt idx="939">
                  <c:v>45866</c:v>
                </c:pt>
                <c:pt idx="940">
                  <c:v>45867</c:v>
                </c:pt>
                <c:pt idx="941">
                  <c:v>45868</c:v>
                </c:pt>
                <c:pt idx="942">
                  <c:v>45869</c:v>
                </c:pt>
                <c:pt idx="943">
                  <c:v>45870</c:v>
                </c:pt>
                <c:pt idx="944">
                  <c:v>45873</c:v>
                </c:pt>
                <c:pt idx="945">
                  <c:v>45874</c:v>
                </c:pt>
                <c:pt idx="946">
                  <c:v>45875</c:v>
                </c:pt>
                <c:pt idx="947">
                  <c:v>45876</c:v>
                </c:pt>
                <c:pt idx="948">
                  <c:v>45877</c:v>
                </c:pt>
                <c:pt idx="949">
                  <c:v>45880</c:v>
                </c:pt>
                <c:pt idx="950">
                  <c:v>45881</c:v>
                </c:pt>
                <c:pt idx="951">
                  <c:v>45882</c:v>
                </c:pt>
                <c:pt idx="952">
                  <c:v>45883</c:v>
                </c:pt>
                <c:pt idx="953">
                  <c:v>45884</c:v>
                </c:pt>
                <c:pt idx="954">
                  <c:v>45887</c:v>
                </c:pt>
                <c:pt idx="955">
                  <c:v>45888</c:v>
                </c:pt>
                <c:pt idx="956">
                  <c:v>45889</c:v>
                </c:pt>
                <c:pt idx="957">
                  <c:v>45890</c:v>
                </c:pt>
                <c:pt idx="958">
                  <c:v>45891</c:v>
                </c:pt>
                <c:pt idx="959">
                  <c:v>45894</c:v>
                </c:pt>
                <c:pt idx="960">
                  <c:v>45895</c:v>
                </c:pt>
                <c:pt idx="961">
                  <c:v>45896</c:v>
                </c:pt>
                <c:pt idx="962">
                  <c:v>45897</c:v>
                </c:pt>
                <c:pt idx="963">
                  <c:v>45898</c:v>
                </c:pt>
                <c:pt idx="964">
                  <c:v>45901</c:v>
                </c:pt>
                <c:pt idx="965">
                  <c:v>45902</c:v>
                </c:pt>
                <c:pt idx="966">
                  <c:v>45903</c:v>
                </c:pt>
                <c:pt idx="967">
                  <c:v>45904</c:v>
                </c:pt>
                <c:pt idx="968">
                  <c:v>45905</c:v>
                </c:pt>
                <c:pt idx="969">
                  <c:v>45908</c:v>
                </c:pt>
                <c:pt idx="970">
                  <c:v>45909</c:v>
                </c:pt>
                <c:pt idx="971">
                  <c:v>45910</c:v>
                </c:pt>
                <c:pt idx="972">
                  <c:v>45911</c:v>
                </c:pt>
                <c:pt idx="973">
                  <c:v>45912</c:v>
                </c:pt>
                <c:pt idx="974">
                  <c:v>45915</c:v>
                </c:pt>
                <c:pt idx="975">
                  <c:v>45916</c:v>
                </c:pt>
                <c:pt idx="976">
                  <c:v>45917</c:v>
                </c:pt>
                <c:pt idx="977">
                  <c:v>45918</c:v>
                </c:pt>
                <c:pt idx="978">
                  <c:v>45919</c:v>
                </c:pt>
                <c:pt idx="979">
                  <c:v>45922</c:v>
                </c:pt>
                <c:pt idx="980">
                  <c:v>45923</c:v>
                </c:pt>
                <c:pt idx="981">
                  <c:v>45924</c:v>
                </c:pt>
                <c:pt idx="982">
                  <c:v>45925</c:v>
                </c:pt>
                <c:pt idx="983">
                  <c:v>45926</c:v>
                </c:pt>
                <c:pt idx="984">
                  <c:v>45929</c:v>
                </c:pt>
                <c:pt idx="985">
                  <c:v>45930</c:v>
                </c:pt>
                <c:pt idx="986">
                  <c:v>45931</c:v>
                </c:pt>
                <c:pt idx="987">
                  <c:v>45932</c:v>
                </c:pt>
                <c:pt idx="988">
                  <c:v>45933</c:v>
                </c:pt>
                <c:pt idx="989">
                  <c:v>45936</c:v>
                </c:pt>
                <c:pt idx="990">
                  <c:v>45937</c:v>
                </c:pt>
                <c:pt idx="991">
                  <c:v>45938</c:v>
                </c:pt>
                <c:pt idx="992">
                  <c:v>45939</c:v>
                </c:pt>
                <c:pt idx="993">
                  <c:v>45940</c:v>
                </c:pt>
                <c:pt idx="994">
                  <c:v>45943</c:v>
                </c:pt>
                <c:pt idx="995">
                  <c:v>45944</c:v>
                </c:pt>
                <c:pt idx="996">
                  <c:v>45945</c:v>
                </c:pt>
                <c:pt idx="997">
                  <c:v>45946</c:v>
                </c:pt>
                <c:pt idx="998">
                  <c:v>45947</c:v>
                </c:pt>
                <c:pt idx="999">
                  <c:v>45950</c:v>
                </c:pt>
                <c:pt idx="1000">
                  <c:v>45951</c:v>
                </c:pt>
                <c:pt idx="1001">
                  <c:v>45952</c:v>
                </c:pt>
                <c:pt idx="1002">
                  <c:v>45953</c:v>
                </c:pt>
                <c:pt idx="1003">
                  <c:v>45954</c:v>
                </c:pt>
                <c:pt idx="1004">
                  <c:v>45957</c:v>
                </c:pt>
                <c:pt idx="1005">
                  <c:v>45958</c:v>
                </c:pt>
                <c:pt idx="1006">
                  <c:v>45959</c:v>
                </c:pt>
                <c:pt idx="1007">
                  <c:v>45960</c:v>
                </c:pt>
                <c:pt idx="1008">
                  <c:v>45961</c:v>
                </c:pt>
                <c:pt idx="1009">
                  <c:v>45964</c:v>
                </c:pt>
                <c:pt idx="1010">
                  <c:v>45965</c:v>
                </c:pt>
                <c:pt idx="1011">
                  <c:v>45966</c:v>
                </c:pt>
                <c:pt idx="1012">
                  <c:v>45967</c:v>
                </c:pt>
                <c:pt idx="1013">
                  <c:v>45968</c:v>
                </c:pt>
                <c:pt idx="1014">
                  <c:v>45971</c:v>
                </c:pt>
                <c:pt idx="1015">
                  <c:v>45972</c:v>
                </c:pt>
                <c:pt idx="1016">
                  <c:v>45973</c:v>
                </c:pt>
                <c:pt idx="1017">
                  <c:v>45974</c:v>
                </c:pt>
                <c:pt idx="1018">
                  <c:v>45975</c:v>
                </c:pt>
                <c:pt idx="1019">
                  <c:v>45978</c:v>
                </c:pt>
                <c:pt idx="1020">
                  <c:v>45979</c:v>
                </c:pt>
                <c:pt idx="1021">
                  <c:v>45980</c:v>
                </c:pt>
                <c:pt idx="1022">
                  <c:v>45981</c:v>
                </c:pt>
                <c:pt idx="1023">
                  <c:v>45982</c:v>
                </c:pt>
                <c:pt idx="1024">
                  <c:v>45985</c:v>
                </c:pt>
                <c:pt idx="1025">
                  <c:v>45986</c:v>
                </c:pt>
                <c:pt idx="1026">
                  <c:v>45987</c:v>
                </c:pt>
                <c:pt idx="1027">
                  <c:v>45988</c:v>
                </c:pt>
                <c:pt idx="1028">
                  <c:v>45989</c:v>
                </c:pt>
                <c:pt idx="1029">
                  <c:v>45992</c:v>
                </c:pt>
                <c:pt idx="1030">
                  <c:v>45993</c:v>
                </c:pt>
                <c:pt idx="1031">
                  <c:v>45994</c:v>
                </c:pt>
                <c:pt idx="1032">
                  <c:v>45995</c:v>
                </c:pt>
                <c:pt idx="1033">
                  <c:v>45996</c:v>
                </c:pt>
                <c:pt idx="1034">
                  <c:v>45999</c:v>
                </c:pt>
                <c:pt idx="1035">
                  <c:v>46000</c:v>
                </c:pt>
                <c:pt idx="1036">
                  <c:v>46001</c:v>
                </c:pt>
                <c:pt idx="1037">
                  <c:v>46002</c:v>
                </c:pt>
                <c:pt idx="1038">
                  <c:v>46003</c:v>
                </c:pt>
                <c:pt idx="1039">
                  <c:v>46006</c:v>
                </c:pt>
                <c:pt idx="1040">
                  <c:v>46007</c:v>
                </c:pt>
                <c:pt idx="1041">
                  <c:v>46008</c:v>
                </c:pt>
                <c:pt idx="1042">
                  <c:v>46009</c:v>
                </c:pt>
                <c:pt idx="1043">
                  <c:v>46010</c:v>
                </c:pt>
                <c:pt idx="1044">
                  <c:v>46013</c:v>
                </c:pt>
                <c:pt idx="1045">
                  <c:v>46014</c:v>
                </c:pt>
                <c:pt idx="1046">
                  <c:v>46015</c:v>
                </c:pt>
                <c:pt idx="1047">
                  <c:v>46016</c:v>
                </c:pt>
                <c:pt idx="1048">
                  <c:v>46017</c:v>
                </c:pt>
                <c:pt idx="1049">
                  <c:v>46020</c:v>
                </c:pt>
                <c:pt idx="1050">
                  <c:v>46021</c:v>
                </c:pt>
                <c:pt idx="1051">
                  <c:v>46022</c:v>
                </c:pt>
              </c:numCache>
            </c:numRef>
          </c:cat>
          <c:val>
            <c:numRef>
              <c:f>'Trái phiếu'!$M$365:$M$1416</c:f>
              <c:numCache>
                <c:formatCode>General</c:formatCode>
                <c:ptCount val="1052"/>
                <c:pt idx="0">
                  <c:v>3.879</c:v>
                </c:pt>
                <c:pt idx="1">
                  <c:v>3.879</c:v>
                </c:pt>
                <c:pt idx="2">
                  <c:v>3.7519999999999998</c:v>
                </c:pt>
                <c:pt idx="3">
                  <c:v>3.69</c:v>
                </c:pt>
                <c:pt idx="4">
                  <c:v>3.722</c:v>
                </c:pt>
                <c:pt idx="5">
                  <c:v>3.56</c:v>
                </c:pt>
                <c:pt idx="6">
                  <c:v>3.56</c:v>
                </c:pt>
                <c:pt idx="7">
                  <c:v>3.56</c:v>
                </c:pt>
                <c:pt idx="8">
                  <c:v>3.5270000000000001</c:v>
                </c:pt>
                <c:pt idx="9">
                  <c:v>3.6150000000000002</c:v>
                </c:pt>
                <c:pt idx="10">
                  <c:v>3.5430000000000001</c:v>
                </c:pt>
                <c:pt idx="11">
                  <c:v>3.444</c:v>
                </c:pt>
                <c:pt idx="12">
                  <c:v>3.4980000000000002</c:v>
                </c:pt>
                <c:pt idx="13">
                  <c:v>3.4980000000000002</c:v>
                </c:pt>
                <c:pt idx="14">
                  <c:v>3.4980000000000002</c:v>
                </c:pt>
                <c:pt idx="15">
                  <c:v>3.5289999999999999</c:v>
                </c:pt>
                <c:pt idx="16">
                  <c:v>3.5489999999999999</c:v>
                </c:pt>
                <c:pt idx="17">
                  <c:v>3.3730000000000002</c:v>
                </c:pt>
                <c:pt idx="18">
                  <c:v>3.399</c:v>
                </c:pt>
                <c:pt idx="19">
                  <c:v>3.4820000000000002</c:v>
                </c:pt>
                <c:pt idx="20">
                  <c:v>3.4820000000000002</c:v>
                </c:pt>
                <c:pt idx="21">
                  <c:v>3.4820000000000002</c:v>
                </c:pt>
                <c:pt idx="22">
                  <c:v>3.5209999999999999</c:v>
                </c:pt>
                <c:pt idx="23">
                  <c:v>3.4550000000000001</c:v>
                </c:pt>
                <c:pt idx="24">
                  <c:v>3.4510000000000001</c:v>
                </c:pt>
                <c:pt idx="25">
                  <c:v>3.5059999999999998</c:v>
                </c:pt>
                <c:pt idx="26">
                  <c:v>3.5070000000000001</c:v>
                </c:pt>
                <c:pt idx="27">
                  <c:v>3.5070000000000001</c:v>
                </c:pt>
                <c:pt idx="28">
                  <c:v>3.5070000000000001</c:v>
                </c:pt>
                <c:pt idx="29">
                  <c:v>3.5419999999999998</c:v>
                </c:pt>
                <c:pt idx="30">
                  <c:v>3.51</c:v>
                </c:pt>
                <c:pt idx="31">
                  <c:v>3.4169999999999998</c:v>
                </c:pt>
                <c:pt idx="32">
                  <c:v>3.4020000000000001</c:v>
                </c:pt>
                <c:pt idx="33">
                  <c:v>3.5190000000000001</c:v>
                </c:pt>
                <c:pt idx="34">
                  <c:v>3.5190000000000001</c:v>
                </c:pt>
                <c:pt idx="35">
                  <c:v>3.5190000000000001</c:v>
                </c:pt>
                <c:pt idx="36">
                  <c:v>3.6440000000000001</c:v>
                </c:pt>
                <c:pt idx="37">
                  <c:v>3.6789999999999998</c:v>
                </c:pt>
                <c:pt idx="38">
                  <c:v>3.6150000000000002</c:v>
                </c:pt>
                <c:pt idx="39">
                  <c:v>3.6640000000000001</c:v>
                </c:pt>
                <c:pt idx="40">
                  <c:v>3.7429999999999999</c:v>
                </c:pt>
                <c:pt idx="41">
                  <c:v>3.7429999999999999</c:v>
                </c:pt>
                <c:pt idx="42">
                  <c:v>3.7429999999999999</c:v>
                </c:pt>
                <c:pt idx="43">
                  <c:v>3.7040000000000002</c:v>
                </c:pt>
                <c:pt idx="44">
                  <c:v>3.7530000000000001</c:v>
                </c:pt>
                <c:pt idx="45">
                  <c:v>3.8029999999999999</c:v>
                </c:pt>
                <c:pt idx="46">
                  <c:v>3.863</c:v>
                </c:pt>
                <c:pt idx="47">
                  <c:v>3.8170000000000002</c:v>
                </c:pt>
                <c:pt idx="48">
                  <c:v>3.8170000000000002</c:v>
                </c:pt>
                <c:pt idx="49">
                  <c:v>3.8170000000000002</c:v>
                </c:pt>
                <c:pt idx="50">
                  <c:v>3.851</c:v>
                </c:pt>
                <c:pt idx="51">
                  <c:v>3.9540000000000002</c:v>
                </c:pt>
                <c:pt idx="52">
                  <c:v>3.927</c:v>
                </c:pt>
                <c:pt idx="53">
                  <c:v>3.89</c:v>
                </c:pt>
                <c:pt idx="54">
                  <c:v>3.9470000000000001</c:v>
                </c:pt>
                <c:pt idx="55">
                  <c:v>3.9470000000000001</c:v>
                </c:pt>
                <c:pt idx="56">
                  <c:v>3.9470000000000001</c:v>
                </c:pt>
                <c:pt idx="57">
                  <c:v>3.9220000000000002</c:v>
                </c:pt>
                <c:pt idx="58">
                  <c:v>3.9279999999999999</c:v>
                </c:pt>
                <c:pt idx="59">
                  <c:v>3.9940000000000002</c:v>
                </c:pt>
                <c:pt idx="60">
                  <c:v>4.0620000000000003</c:v>
                </c:pt>
                <c:pt idx="61">
                  <c:v>3.9580000000000002</c:v>
                </c:pt>
                <c:pt idx="62">
                  <c:v>3.9580000000000002</c:v>
                </c:pt>
                <c:pt idx="63">
                  <c:v>3.9580000000000002</c:v>
                </c:pt>
                <c:pt idx="64">
                  <c:v>3.964</c:v>
                </c:pt>
                <c:pt idx="65">
                  <c:v>3.97</c:v>
                </c:pt>
                <c:pt idx="66">
                  <c:v>3.9889999999999999</c:v>
                </c:pt>
                <c:pt idx="67">
                  <c:v>3.907</c:v>
                </c:pt>
                <c:pt idx="68">
                  <c:v>3.7040000000000002</c:v>
                </c:pt>
                <c:pt idx="69">
                  <c:v>3.7040000000000002</c:v>
                </c:pt>
                <c:pt idx="70">
                  <c:v>3.7040000000000002</c:v>
                </c:pt>
                <c:pt idx="71">
                  <c:v>3.5449999999999999</c:v>
                </c:pt>
                <c:pt idx="72">
                  <c:v>3.6850000000000001</c:v>
                </c:pt>
                <c:pt idx="73">
                  <c:v>3.4620000000000002</c:v>
                </c:pt>
                <c:pt idx="74">
                  <c:v>3.5790000000000002</c:v>
                </c:pt>
                <c:pt idx="75">
                  <c:v>3.4380000000000002</c:v>
                </c:pt>
                <c:pt idx="76">
                  <c:v>3.4380000000000002</c:v>
                </c:pt>
                <c:pt idx="77">
                  <c:v>3.4380000000000002</c:v>
                </c:pt>
                <c:pt idx="78">
                  <c:v>3.4830000000000001</c:v>
                </c:pt>
                <c:pt idx="79">
                  <c:v>3.6080000000000001</c:v>
                </c:pt>
                <c:pt idx="80">
                  <c:v>3.4510000000000001</c:v>
                </c:pt>
                <c:pt idx="81">
                  <c:v>3.4140000000000001</c:v>
                </c:pt>
                <c:pt idx="82">
                  <c:v>3.3719999999999999</c:v>
                </c:pt>
                <c:pt idx="83">
                  <c:v>3.3719999999999999</c:v>
                </c:pt>
                <c:pt idx="84">
                  <c:v>3.3719999999999999</c:v>
                </c:pt>
                <c:pt idx="85">
                  <c:v>3.5390000000000001</c:v>
                </c:pt>
                <c:pt idx="86">
                  <c:v>3.5720000000000001</c:v>
                </c:pt>
                <c:pt idx="87">
                  <c:v>3.5659999999999998</c:v>
                </c:pt>
                <c:pt idx="88">
                  <c:v>3.5470000000000002</c:v>
                </c:pt>
                <c:pt idx="89">
                  <c:v>3.4729999999999999</c:v>
                </c:pt>
                <c:pt idx="90">
                  <c:v>3.4729999999999999</c:v>
                </c:pt>
                <c:pt idx="91">
                  <c:v>3.4729999999999999</c:v>
                </c:pt>
                <c:pt idx="92">
                  <c:v>3.415</c:v>
                </c:pt>
                <c:pt idx="93">
                  <c:v>3.339</c:v>
                </c:pt>
                <c:pt idx="94">
                  <c:v>3.3090000000000002</c:v>
                </c:pt>
                <c:pt idx="95">
                  <c:v>3.3029999999999999</c:v>
                </c:pt>
                <c:pt idx="96">
                  <c:v>3.4129999999999998</c:v>
                </c:pt>
                <c:pt idx="97">
                  <c:v>3.4129999999999998</c:v>
                </c:pt>
                <c:pt idx="98">
                  <c:v>3.4129999999999998</c:v>
                </c:pt>
                <c:pt idx="99">
                  <c:v>3.415</c:v>
                </c:pt>
                <c:pt idx="100">
                  <c:v>3.4319999999999999</c:v>
                </c:pt>
                <c:pt idx="101">
                  <c:v>3.4</c:v>
                </c:pt>
                <c:pt idx="102">
                  <c:v>3.4489999999999998</c:v>
                </c:pt>
                <c:pt idx="103">
                  <c:v>3.5150000000000001</c:v>
                </c:pt>
                <c:pt idx="104">
                  <c:v>3.5150000000000001</c:v>
                </c:pt>
                <c:pt idx="105">
                  <c:v>3.5150000000000001</c:v>
                </c:pt>
                <c:pt idx="106">
                  <c:v>3.6059999999999999</c:v>
                </c:pt>
                <c:pt idx="107">
                  <c:v>3.5779999999999998</c:v>
                </c:pt>
                <c:pt idx="108">
                  <c:v>3.5910000000000002</c:v>
                </c:pt>
                <c:pt idx="109">
                  <c:v>3.536</c:v>
                </c:pt>
                <c:pt idx="110">
                  <c:v>3.5680000000000001</c:v>
                </c:pt>
                <c:pt idx="111">
                  <c:v>3.5680000000000001</c:v>
                </c:pt>
                <c:pt idx="112">
                  <c:v>3.5680000000000001</c:v>
                </c:pt>
                <c:pt idx="113">
                  <c:v>3.496</c:v>
                </c:pt>
                <c:pt idx="114">
                  <c:v>3.4</c:v>
                </c:pt>
                <c:pt idx="115">
                  <c:v>3.4449999999999998</c:v>
                </c:pt>
                <c:pt idx="116">
                  <c:v>3.528</c:v>
                </c:pt>
                <c:pt idx="117">
                  <c:v>3.4329999999999998</c:v>
                </c:pt>
                <c:pt idx="118">
                  <c:v>3.4329999999999998</c:v>
                </c:pt>
                <c:pt idx="119">
                  <c:v>3.4329999999999998</c:v>
                </c:pt>
                <c:pt idx="120">
                  <c:v>3.57</c:v>
                </c:pt>
                <c:pt idx="121">
                  <c:v>3.4329999999999998</c:v>
                </c:pt>
                <c:pt idx="122">
                  <c:v>3.3639999999999999</c:v>
                </c:pt>
                <c:pt idx="123">
                  <c:v>3.3769999999999998</c:v>
                </c:pt>
                <c:pt idx="124">
                  <c:v>3.4350000000000001</c:v>
                </c:pt>
                <c:pt idx="125">
                  <c:v>3.4350000000000001</c:v>
                </c:pt>
                <c:pt idx="126">
                  <c:v>3.4350000000000001</c:v>
                </c:pt>
                <c:pt idx="127">
                  <c:v>3.5070000000000001</c:v>
                </c:pt>
                <c:pt idx="128">
                  <c:v>3.5219999999999998</c:v>
                </c:pt>
                <c:pt idx="129">
                  <c:v>3.4390000000000001</c:v>
                </c:pt>
                <c:pt idx="130">
                  <c:v>3.3860000000000001</c:v>
                </c:pt>
                <c:pt idx="131">
                  <c:v>3.4630000000000001</c:v>
                </c:pt>
                <c:pt idx="132">
                  <c:v>3.4630000000000001</c:v>
                </c:pt>
                <c:pt idx="133">
                  <c:v>3.4630000000000001</c:v>
                </c:pt>
                <c:pt idx="134">
                  <c:v>3.5070000000000001</c:v>
                </c:pt>
                <c:pt idx="135">
                  <c:v>3.5409999999999999</c:v>
                </c:pt>
                <c:pt idx="136">
                  <c:v>3.5720000000000001</c:v>
                </c:pt>
                <c:pt idx="137">
                  <c:v>3.6509999999999998</c:v>
                </c:pt>
                <c:pt idx="138">
                  <c:v>3.6819999999999999</c:v>
                </c:pt>
                <c:pt idx="139">
                  <c:v>3.6819999999999999</c:v>
                </c:pt>
                <c:pt idx="140">
                  <c:v>3.6819999999999999</c:v>
                </c:pt>
                <c:pt idx="141">
                  <c:v>3.7189999999999999</c:v>
                </c:pt>
                <c:pt idx="142">
                  <c:v>3.698</c:v>
                </c:pt>
                <c:pt idx="143">
                  <c:v>3.7440000000000002</c:v>
                </c:pt>
                <c:pt idx="144">
                  <c:v>3.823</c:v>
                </c:pt>
                <c:pt idx="145">
                  <c:v>3.81</c:v>
                </c:pt>
                <c:pt idx="146">
                  <c:v>3.81</c:v>
                </c:pt>
                <c:pt idx="147">
                  <c:v>3.819</c:v>
                </c:pt>
                <c:pt idx="148">
                  <c:v>3.7639999999999998</c:v>
                </c:pt>
                <c:pt idx="149">
                  <c:v>3.694</c:v>
                </c:pt>
                <c:pt idx="150">
                  <c:v>3.6459999999999999</c:v>
                </c:pt>
                <c:pt idx="151">
                  <c:v>3.601</c:v>
                </c:pt>
                <c:pt idx="152">
                  <c:v>3.698</c:v>
                </c:pt>
                <c:pt idx="153">
                  <c:v>3.698</c:v>
                </c:pt>
                <c:pt idx="154">
                  <c:v>3.698</c:v>
                </c:pt>
                <c:pt idx="155">
                  <c:v>3.6890000000000001</c:v>
                </c:pt>
                <c:pt idx="156">
                  <c:v>3.677</c:v>
                </c:pt>
                <c:pt idx="157">
                  <c:v>3.7930000000000001</c:v>
                </c:pt>
                <c:pt idx="158">
                  <c:v>3.718</c:v>
                </c:pt>
                <c:pt idx="159">
                  <c:v>3.7429999999999999</c:v>
                </c:pt>
                <c:pt idx="160">
                  <c:v>3.7429999999999999</c:v>
                </c:pt>
                <c:pt idx="161">
                  <c:v>3.7429999999999999</c:v>
                </c:pt>
                <c:pt idx="162">
                  <c:v>3.7429999999999999</c:v>
                </c:pt>
                <c:pt idx="163">
                  <c:v>3.827</c:v>
                </c:pt>
                <c:pt idx="164">
                  <c:v>3.79</c:v>
                </c:pt>
                <c:pt idx="165">
                  <c:v>3.72</c:v>
                </c:pt>
                <c:pt idx="166">
                  <c:v>3.7669999999999999</c:v>
                </c:pt>
                <c:pt idx="167">
                  <c:v>3.7669999999999999</c:v>
                </c:pt>
                <c:pt idx="168">
                  <c:v>3.7669999999999999</c:v>
                </c:pt>
                <c:pt idx="169">
                  <c:v>3.8220000000000001</c:v>
                </c:pt>
                <c:pt idx="170">
                  <c:v>3.7189999999999999</c:v>
                </c:pt>
                <c:pt idx="171">
                  <c:v>3.7269999999999999</c:v>
                </c:pt>
                <c:pt idx="172">
                  <c:v>3.7970000000000002</c:v>
                </c:pt>
                <c:pt idx="173">
                  <c:v>3.7370000000000001</c:v>
                </c:pt>
                <c:pt idx="174">
                  <c:v>3.7370000000000001</c:v>
                </c:pt>
                <c:pt idx="175">
                  <c:v>3.7370000000000001</c:v>
                </c:pt>
                <c:pt idx="176">
                  <c:v>3.7229999999999999</c:v>
                </c:pt>
                <c:pt idx="177">
                  <c:v>3.7719999999999998</c:v>
                </c:pt>
                <c:pt idx="178">
                  <c:v>3.714</c:v>
                </c:pt>
                <c:pt idx="179">
                  <c:v>3.8420000000000001</c:v>
                </c:pt>
                <c:pt idx="180">
                  <c:v>3.8410000000000002</c:v>
                </c:pt>
                <c:pt idx="181">
                  <c:v>3.8410000000000002</c:v>
                </c:pt>
                <c:pt idx="182">
                  <c:v>3.8410000000000002</c:v>
                </c:pt>
                <c:pt idx="183">
                  <c:v>3.8580000000000001</c:v>
                </c:pt>
                <c:pt idx="184">
                  <c:v>3.839</c:v>
                </c:pt>
                <c:pt idx="185">
                  <c:v>3.9340000000000002</c:v>
                </c:pt>
                <c:pt idx="186">
                  <c:v>4.0309999999999997</c:v>
                </c:pt>
                <c:pt idx="187">
                  <c:v>4.0659999999999998</c:v>
                </c:pt>
                <c:pt idx="188">
                  <c:v>4.0659999999999998</c:v>
                </c:pt>
                <c:pt idx="189">
                  <c:v>4.0659999999999998</c:v>
                </c:pt>
                <c:pt idx="190">
                  <c:v>4</c:v>
                </c:pt>
                <c:pt idx="191">
                  <c:v>3.9780000000000002</c:v>
                </c:pt>
                <c:pt idx="192">
                  <c:v>3.8610000000000002</c:v>
                </c:pt>
                <c:pt idx="193">
                  <c:v>3.7669999999999999</c:v>
                </c:pt>
                <c:pt idx="194">
                  <c:v>3.83</c:v>
                </c:pt>
                <c:pt idx="195">
                  <c:v>3.83</c:v>
                </c:pt>
                <c:pt idx="196">
                  <c:v>3.83</c:v>
                </c:pt>
                <c:pt idx="197">
                  <c:v>3.8090000000000002</c:v>
                </c:pt>
                <c:pt idx="198">
                  <c:v>3.7890000000000001</c:v>
                </c:pt>
                <c:pt idx="199">
                  <c:v>3.7480000000000002</c:v>
                </c:pt>
                <c:pt idx="200">
                  <c:v>3.8559999999999999</c:v>
                </c:pt>
                <c:pt idx="201">
                  <c:v>3.8370000000000002</c:v>
                </c:pt>
                <c:pt idx="202">
                  <c:v>3.8370000000000002</c:v>
                </c:pt>
                <c:pt idx="203">
                  <c:v>3.8370000000000002</c:v>
                </c:pt>
                <c:pt idx="204">
                  <c:v>3.8780000000000001</c:v>
                </c:pt>
                <c:pt idx="205">
                  <c:v>3.89</c:v>
                </c:pt>
                <c:pt idx="206">
                  <c:v>3.8730000000000002</c:v>
                </c:pt>
                <c:pt idx="207">
                  <c:v>4.0019999999999998</c:v>
                </c:pt>
                <c:pt idx="208">
                  <c:v>3.9569999999999999</c:v>
                </c:pt>
                <c:pt idx="209">
                  <c:v>3.9569999999999999</c:v>
                </c:pt>
                <c:pt idx="210">
                  <c:v>3.9569999999999999</c:v>
                </c:pt>
                <c:pt idx="211">
                  <c:v>3.9670000000000001</c:v>
                </c:pt>
                <c:pt idx="212">
                  <c:v>4.0369999999999999</c:v>
                </c:pt>
                <c:pt idx="213">
                  <c:v>4.09</c:v>
                </c:pt>
                <c:pt idx="214">
                  <c:v>4.1790000000000003</c:v>
                </c:pt>
                <c:pt idx="215">
                  <c:v>4.0419999999999998</c:v>
                </c:pt>
                <c:pt idx="216">
                  <c:v>4.0419999999999998</c:v>
                </c:pt>
                <c:pt idx="217">
                  <c:v>4.0419999999999998</c:v>
                </c:pt>
                <c:pt idx="218">
                  <c:v>4.0970000000000004</c:v>
                </c:pt>
                <c:pt idx="219">
                  <c:v>4.0279999999999996</c:v>
                </c:pt>
                <c:pt idx="220">
                  <c:v>4.016</c:v>
                </c:pt>
                <c:pt idx="221">
                  <c:v>4.1070000000000002</c:v>
                </c:pt>
                <c:pt idx="222">
                  <c:v>4.1580000000000004</c:v>
                </c:pt>
                <c:pt idx="223">
                  <c:v>4.1580000000000004</c:v>
                </c:pt>
                <c:pt idx="224">
                  <c:v>4.1580000000000004</c:v>
                </c:pt>
                <c:pt idx="225">
                  <c:v>4.2009999999999996</c:v>
                </c:pt>
                <c:pt idx="226">
                  <c:v>4.2190000000000003</c:v>
                </c:pt>
                <c:pt idx="227">
                  <c:v>4.258</c:v>
                </c:pt>
                <c:pt idx="228">
                  <c:v>4.2839999999999998</c:v>
                </c:pt>
                <c:pt idx="229">
                  <c:v>4.2510000000000003</c:v>
                </c:pt>
                <c:pt idx="230">
                  <c:v>4.2510000000000003</c:v>
                </c:pt>
                <c:pt idx="231">
                  <c:v>4.2510000000000003</c:v>
                </c:pt>
                <c:pt idx="232">
                  <c:v>4.3419999999999996</c:v>
                </c:pt>
                <c:pt idx="233">
                  <c:v>4.3319999999999999</c:v>
                </c:pt>
                <c:pt idx="234">
                  <c:v>4.1959999999999997</c:v>
                </c:pt>
                <c:pt idx="235">
                  <c:v>4.2409999999999997</c:v>
                </c:pt>
                <c:pt idx="236">
                  <c:v>4.2309999999999999</c:v>
                </c:pt>
                <c:pt idx="237">
                  <c:v>4.2309999999999999</c:v>
                </c:pt>
                <c:pt idx="238">
                  <c:v>4.2309999999999999</c:v>
                </c:pt>
                <c:pt idx="239">
                  <c:v>4.2060000000000004</c:v>
                </c:pt>
                <c:pt idx="240">
                  <c:v>4.12</c:v>
                </c:pt>
                <c:pt idx="241">
                  <c:v>4.1120000000000001</c:v>
                </c:pt>
                <c:pt idx="242">
                  <c:v>4.1059999999999999</c:v>
                </c:pt>
                <c:pt idx="243">
                  <c:v>4.181</c:v>
                </c:pt>
                <c:pt idx="244">
                  <c:v>4.181</c:v>
                </c:pt>
                <c:pt idx="245">
                  <c:v>4.181</c:v>
                </c:pt>
                <c:pt idx="246">
                  <c:v>4.2060000000000004</c:v>
                </c:pt>
                <c:pt idx="247">
                  <c:v>4.266</c:v>
                </c:pt>
                <c:pt idx="248">
                  <c:v>4.2960000000000003</c:v>
                </c:pt>
                <c:pt idx="249">
                  <c:v>4.25</c:v>
                </c:pt>
                <c:pt idx="250">
                  <c:v>4.26</c:v>
                </c:pt>
                <c:pt idx="251">
                  <c:v>4.26</c:v>
                </c:pt>
                <c:pt idx="252">
                  <c:v>4.26</c:v>
                </c:pt>
                <c:pt idx="253">
                  <c:v>4.2939999999999996</c:v>
                </c:pt>
                <c:pt idx="254">
                  <c:v>4.28</c:v>
                </c:pt>
                <c:pt idx="255">
                  <c:v>4.2539999999999996</c:v>
                </c:pt>
                <c:pt idx="256">
                  <c:v>4.2859999999999996</c:v>
                </c:pt>
                <c:pt idx="257">
                  <c:v>4.3360000000000003</c:v>
                </c:pt>
                <c:pt idx="258">
                  <c:v>4.3360000000000003</c:v>
                </c:pt>
                <c:pt idx="259">
                  <c:v>4.3360000000000003</c:v>
                </c:pt>
                <c:pt idx="260">
                  <c:v>4.3029999999999999</c:v>
                </c:pt>
                <c:pt idx="261">
                  <c:v>4.3650000000000002</c:v>
                </c:pt>
                <c:pt idx="262">
                  <c:v>4.399</c:v>
                </c:pt>
                <c:pt idx="263">
                  <c:v>4.4939999999999998</c:v>
                </c:pt>
                <c:pt idx="264">
                  <c:v>4.4379999999999997</c:v>
                </c:pt>
                <c:pt idx="265">
                  <c:v>4.4379999999999997</c:v>
                </c:pt>
                <c:pt idx="266">
                  <c:v>4.4379999999999997</c:v>
                </c:pt>
                <c:pt idx="267">
                  <c:v>4.5309999999999997</c:v>
                </c:pt>
                <c:pt idx="268">
                  <c:v>4.55</c:v>
                </c:pt>
                <c:pt idx="269">
                  <c:v>4.6079999999999997</c:v>
                </c:pt>
                <c:pt idx="270">
                  <c:v>4.5789999999999997</c:v>
                </c:pt>
                <c:pt idx="271">
                  <c:v>4.5789999999999997</c:v>
                </c:pt>
                <c:pt idx="272">
                  <c:v>4.5789999999999997</c:v>
                </c:pt>
                <c:pt idx="273">
                  <c:v>4.5789999999999997</c:v>
                </c:pt>
                <c:pt idx="274">
                  <c:v>4.6849999999999996</c:v>
                </c:pt>
                <c:pt idx="275">
                  <c:v>4.7949999999999999</c:v>
                </c:pt>
                <c:pt idx="276">
                  <c:v>4.7350000000000003</c:v>
                </c:pt>
                <c:pt idx="277">
                  <c:v>4.7210000000000001</c:v>
                </c:pt>
                <c:pt idx="278">
                  <c:v>4.7949999999999999</c:v>
                </c:pt>
                <c:pt idx="279">
                  <c:v>4.7949999999999999</c:v>
                </c:pt>
                <c:pt idx="280">
                  <c:v>4.7949999999999999</c:v>
                </c:pt>
                <c:pt idx="281">
                  <c:v>4.6280000000000001</c:v>
                </c:pt>
                <c:pt idx="282">
                  <c:v>4.657</c:v>
                </c:pt>
                <c:pt idx="283">
                  <c:v>4.5579999999999998</c:v>
                </c:pt>
                <c:pt idx="284">
                  <c:v>4.6970000000000001</c:v>
                </c:pt>
                <c:pt idx="285">
                  <c:v>4.6159999999999997</c:v>
                </c:pt>
                <c:pt idx="286">
                  <c:v>4.6159999999999997</c:v>
                </c:pt>
                <c:pt idx="287">
                  <c:v>4.6159999999999997</c:v>
                </c:pt>
                <c:pt idx="288">
                  <c:v>4.7</c:v>
                </c:pt>
                <c:pt idx="289">
                  <c:v>4.8360000000000003</c:v>
                </c:pt>
                <c:pt idx="290">
                  <c:v>4.9109999999999996</c:v>
                </c:pt>
                <c:pt idx="291">
                  <c:v>4.99</c:v>
                </c:pt>
                <c:pt idx="292">
                  <c:v>4.9139999999999997</c:v>
                </c:pt>
                <c:pt idx="293">
                  <c:v>4.9139999999999997</c:v>
                </c:pt>
                <c:pt idx="294">
                  <c:v>4.9139999999999997</c:v>
                </c:pt>
                <c:pt idx="295">
                  <c:v>4.8479999999999999</c:v>
                </c:pt>
                <c:pt idx="296">
                  <c:v>4.819</c:v>
                </c:pt>
                <c:pt idx="297">
                  <c:v>4.9610000000000003</c:v>
                </c:pt>
                <c:pt idx="298">
                  <c:v>4.8490000000000002</c:v>
                </c:pt>
                <c:pt idx="299">
                  <c:v>4.8449999999999998</c:v>
                </c:pt>
                <c:pt idx="300">
                  <c:v>4.8449999999999998</c:v>
                </c:pt>
                <c:pt idx="301">
                  <c:v>4.8449999999999998</c:v>
                </c:pt>
                <c:pt idx="302">
                  <c:v>4.8879999999999999</c:v>
                </c:pt>
                <c:pt idx="303">
                  <c:v>4.9260000000000002</c:v>
                </c:pt>
                <c:pt idx="304">
                  <c:v>4.734</c:v>
                </c:pt>
                <c:pt idx="305">
                  <c:v>4.6609999999999996</c:v>
                </c:pt>
                <c:pt idx="306">
                  <c:v>4.5759999999999996</c:v>
                </c:pt>
                <c:pt idx="307">
                  <c:v>4.5759999999999996</c:v>
                </c:pt>
                <c:pt idx="308">
                  <c:v>4.5759999999999996</c:v>
                </c:pt>
                <c:pt idx="309">
                  <c:v>4.6470000000000002</c:v>
                </c:pt>
                <c:pt idx="310">
                  <c:v>4.569</c:v>
                </c:pt>
                <c:pt idx="311">
                  <c:v>4.492</c:v>
                </c:pt>
                <c:pt idx="312">
                  <c:v>4.6319999999999997</c:v>
                </c:pt>
                <c:pt idx="313">
                  <c:v>4.6459999999999999</c:v>
                </c:pt>
                <c:pt idx="314">
                  <c:v>4.6459999999999999</c:v>
                </c:pt>
                <c:pt idx="315">
                  <c:v>4.6459999999999999</c:v>
                </c:pt>
                <c:pt idx="316">
                  <c:v>4.6379999999999999</c:v>
                </c:pt>
                <c:pt idx="317">
                  <c:v>4.4530000000000003</c:v>
                </c:pt>
                <c:pt idx="318">
                  <c:v>4.5369999999999999</c:v>
                </c:pt>
                <c:pt idx="319">
                  <c:v>4.4409999999999998</c:v>
                </c:pt>
                <c:pt idx="320">
                  <c:v>4.4390000000000001</c:v>
                </c:pt>
                <c:pt idx="321">
                  <c:v>4.4390000000000001</c:v>
                </c:pt>
                <c:pt idx="322">
                  <c:v>4.4390000000000001</c:v>
                </c:pt>
                <c:pt idx="323">
                  <c:v>4.4260000000000002</c:v>
                </c:pt>
                <c:pt idx="324">
                  <c:v>4.3979999999999997</c:v>
                </c:pt>
                <c:pt idx="325">
                  <c:v>4.4080000000000004</c:v>
                </c:pt>
                <c:pt idx="326">
                  <c:v>4.4530000000000003</c:v>
                </c:pt>
                <c:pt idx="327">
                  <c:v>4.4720000000000004</c:v>
                </c:pt>
                <c:pt idx="328">
                  <c:v>4.4720000000000004</c:v>
                </c:pt>
                <c:pt idx="329">
                  <c:v>4.4720000000000004</c:v>
                </c:pt>
                <c:pt idx="330">
                  <c:v>4.3899999999999997</c:v>
                </c:pt>
                <c:pt idx="331">
                  <c:v>4.3250000000000002</c:v>
                </c:pt>
                <c:pt idx="332">
                  <c:v>4.2590000000000003</c:v>
                </c:pt>
                <c:pt idx="333">
                  <c:v>4.33</c:v>
                </c:pt>
                <c:pt idx="334">
                  <c:v>4.2089999999999996</c:v>
                </c:pt>
                <c:pt idx="335">
                  <c:v>4.2089999999999996</c:v>
                </c:pt>
                <c:pt idx="336">
                  <c:v>4.2089999999999996</c:v>
                </c:pt>
                <c:pt idx="337">
                  <c:v>4.2590000000000003</c:v>
                </c:pt>
                <c:pt idx="338">
                  <c:v>4.1669999999999998</c:v>
                </c:pt>
                <c:pt idx="339">
                  <c:v>4.1139999999999999</c:v>
                </c:pt>
                <c:pt idx="340">
                  <c:v>4.1479999999999997</c:v>
                </c:pt>
                <c:pt idx="341">
                  <c:v>4.2290000000000001</c:v>
                </c:pt>
                <c:pt idx="342">
                  <c:v>4.2290000000000001</c:v>
                </c:pt>
                <c:pt idx="343">
                  <c:v>4.2290000000000001</c:v>
                </c:pt>
                <c:pt idx="344">
                  <c:v>4.2370000000000001</c:v>
                </c:pt>
                <c:pt idx="345">
                  <c:v>4.21</c:v>
                </c:pt>
                <c:pt idx="346">
                  <c:v>4.024</c:v>
                </c:pt>
                <c:pt idx="347">
                  <c:v>3.9209999999999998</c:v>
                </c:pt>
                <c:pt idx="348">
                  <c:v>3.915</c:v>
                </c:pt>
                <c:pt idx="349">
                  <c:v>3.915</c:v>
                </c:pt>
                <c:pt idx="350">
                  <c:v>3.915</c:v>
                </c:pt>
                <c:pt idx="351">
                  <c:v>3.9350000000000001</c:v>
                </c:pt>
                <c:pt idx="352">
                  <c:v>3.931</c:v>
                </c:pt>
                <c:pt idx="353">
                  <c:v>3.8530000000000002</c:v>
                </c:pt>
                <c:pt idx="354">
                  <c:v>3.8919999999999999</c:v>
                </c:pt>
                <c:pt idx="355">
                  <c:v>3.9009999999999998</c:v>
                </c:pt>
                <c:pt idx="356">
                  <c:v>3.9009999999999998</c:v>
                </c:pt>
                <c:pt idx="357">
                  <c:v>3.9009999999999998</c:v>
                </c:pt>
                <c:pt idx="358">
                  <c:v>3.9020000000000001</c:v>
                </c:pt>
                <c:pt idx="359">
                  <c:v>3.8969999999999998</c:v>
                </c:pt>
                <c:pt idx="360">
                  <c:v>3.7890000000000001</c:v>
                </c:pt>
                <c:pt idx="361">
                  <c:v>3.8460000000000001</c:v>
                </c:pt>
                <c:pt idx="362">
                  <c:v>3.8660000000000001</c:v>
                </c:pt>
                <c:pt idx="363">
                  <c:v>3.8660000000000001</c:v>
                </c:pt>
                <c:pt idx="364">
                  <c:v>3.8660000000000001</c:v>
                </c:pt>
                <c:pt idx="365">
                  <c:v>3.8980000000000001</c:v>
                </c:pt>
                <c:pt idx="366">
                  <c:v>3.9409999999999998</c:v>
                </c:pt>
                <c:pt idx="367">
                  <c:v>3.92</c:v>
                </c:pt>
                <c:pt idx="368">
                  <c:v>4.0030000000000001</c:v>
                </c:pt>
                <c:pt idx="369">
                  <c:v>4.0510000000000002</c:v>
                </c:pt>
                <c:pt idx="370">
                  <c:v>4.0510000000000002</c:v>
                </c:pt>
                <c:pt idx="371">
                  <c:v>4.0510000000000002</c:v>
                </c:pt>
                <c:pt idx="372">
                  <c:v>4.0270000000000001</c:v>
                </c:pt>
                <c:pt idx="373">
                  <c:v>4.0149999999999997</c:v>
                </c:pt>
                <c:pt idx="374">
                  <c:v>4.03</c:v>
                </c:pt>
                <c:pt idx="375">
                  <c:v>3.9750000000000001</c:v>
                </c:pt>
                <c:pt idx="376">
                  <c:v>3.9390000000000001</c:v>
                </c:pt>
                <c:pt idx="377">
                  <c:v>3.9390000000000001</c:v>
                </c:pt>
                <c:pt idx="378">
                  <c:v>3.9390000000000001</c:v>
                </c:pt>
                <c:pt idx="379">
                  <c:v>3.9860000000000002</c:v>
                </c:pt>
                <c:pt idx="380">
                  <c:v>4.0540000000000003</c:v>
                </c:pt>
                <c:pt idx="381">
                  <c:v>4.1059999999999999</c:v>
                </c:pt>
                <c:pt idx="382">
                  <c:v>4.1420000000000003</c:v>
                </c:pt>
                <c:pt idx="383">
                  <c:v>4.13</c:v>
                </c:pt>
                <c:pt idx="384">
                  <c:v>4.13</c:v>
                </c:pt>
                <c:pt idx="385">
                  <c:v>4.13</c:v>
                </c:pt>
                <c:pt idx="386">
                  <c:v>4.1070000000000002</c:v>
                </c:pt>
                <c:pt idx="387">
                  <c:v>4.1319999999999997</c:v>
                </c:pt>
                <c:pt idx="388">
                  <c:v>4.18</c:v>
                </c:pt>
                <c:pt idx="389">
                  <c:v>4.12</c:v>
                </c:pt>
                <c:pt idx="390">
                  <c:v>4.1390000000000002</c:v>
                </c:pt>
                <c:pt idx="391">
                  <c:v>4.1390000000000002</c:v>
                </c:pt>
                <c:pt idx="392">
                  <c:v>4.1390000000000002</c:v>
                </c:pt>
                <c:pt idx="393">
                  <c:v>4.0759999999999996</c:v>
                </c:pt>
                <c:pt idx="394">
                  <c:v>4.0359999999999996</c:v>
                </c:pt>
                <c:pt idx="395">
                  <c:v>3.9180000000000001</c:v>
                </c:pt>
                <c:pt idx="396">
                  <c:v>3.8820000000000001</c:v>
                </c:pt>
                <c:pt idx="397">
                  <c:v>4.024</c:v>
                </c:pt>
                <c:pt idx="398">
                  <c:v>4.024</c:v>
                </c:pt>
                <c:pt idx="399">
                  <c:v>4.024</c:v>
                </c:pt>
                <c:pt idx="400">
                  <c:v>4.1619999999999999</c:v>
                </c:pt>
                <c:pt idx="401">
                  <c:v>4.09</c:v>
                </c:pt>
                <c:pt idx="402">
                  <c:v>4.1150000000000002</c:v>
                </c:pt>
                <c:pt idx="403">
                  <c:v>4.1580000000000004</c:v>
                </c:pt>
                <c:pt idx="404">
                  <c:v>4.1769999999999996</c:v>
                </c:pt>
                <c:pt idx="405">
                  <c:v>4.1769999999999996</c:v>
                </c:pt>
                <c:pt idx="406">
                  <c:v>4.1769999999999996</c:v>
                </c:pt>
                <c:pt idx="407">
                  <c:v>4.1790000000000003</c:v>
                </c:pt>
                <c:pt idx="408">
                  <c:v>4.3259999999999996</c:v>
                </c:pt>
                <c:pt idx="409">
                  <c:v>4.2610000000000001</c:v>
                </c:pt>
                <c:pt idx="410">
                  <c:v>4.234</c:v>
                </c:pt>
                <c:pt idx="411">
                  <c:v>4.2809999999999997</c:v>
                </c:pt>
                <c:pt idx="412">
                  <c:v>4.2809999999999997</c:v>
                </c:pt>
                <c:pt idx="413">
                  <c:v>4.2809999999999997</c:v>
                </c:pt>
                <c:pt idx="414">
                  <c:v>4.3170000000000002</c:v>
                </c:pt>
                <c:pt idx="415">
                  <c:v>4.2750000000000004</c:v>
                </c:pt>
                <c:pt idx="416">
                  <c:v>4.319</c:v>
                </c:pt>
                <c:pt idx="417">
                  <c:v>4.3310000000000004</c:v>
                </c:pt>
                <c:pt idx="418">
                  <c:v>4.2480000000000002</c:v>
                </c:pt>
                <c:pt idx="419">
                  <c:v>4.2480000000000002</c:v>
                </c:pt>
                <c:pt idx="420">
                  <c:v>4.2480000000000002</c:v>
                </c:pt>
                <c:pt idx="421">
                  <c:v>4.2809999999999997</c:v>
                </c:pt>
                <c:pt idx="422">
                  <c:v>4.3029999999999999</c:v>
                </c:pt>
                <c:pt idx="423">
                  <c:v>4.266</c:v>
                </c:pt>
                <c:pt idx="424">
                  <c:v>4.2539999999999996</c:v>
                </c:pt>
                <c:pt idx="425">
                  <c:v>4.1859999999999999</c:v>
                </c:pt>
                <c:pt idx="426">
                  <c:v>4.1859999999999999</c:v>
                </c:pt>
                <c:pt idx="427">
                  <c:v>4.1859999999999999</c:v>
                </c:pt>
                <c:pt idx="428">
                  <c:v>4.2169999999999996</c:v>
                </c:pt>
                <c:pt idx="429">
                  <c:v>4.1509999999999998</c:v>
                </c:pt>
                <c:pt idx="430">
                  <c:v>4.1079999999999997</c:v>
                </c:pt>
                <c:pt idx="431">
                  <c:v>4.0890000000000004</c:v>
                </c:pt>
                <c:pt idx="432">
                  <c:v>4.077</c:v>
                </c:pt>
                <c:pt idx="433">
                  <c:v>4.077</c:v>
                </c:pt>
                <c:pt idx="434">
                  <c:v>4.077</c:v>
                </c:pt>
                <c:pt idx="435">
                  <c:v>4.0979999999999999</c:v>
                </c:pt>
                <c:pt idx="436">
                  <c:v>4.1509999999999998</c:v>
                </c:pt>
                <c:pt idx="437">
                  <c:v>4.1879999999999997</c:v>
                </c:pt>
                <c:pt idx="438">
                  <c:v>4.2919999999999998</c:v>
                </c:pt>
                <c:pt idx="439">
                  <c:v>4.3079999999999998</c:v>
                </c:pt>
                <c:pt idx="440">
                  <c:v>4.3079999999999998</c:v>
                </c:pt>
                <c:pt idx="441">
                  <c:v>4.3079999999999998</c:v>
                </c:pt>
                <c:pt idx="442">
                  <c:v>4.3280000000000003</c:v>
                </c:pt>
                <c:pt idx="443">
                  <c:v>4.2930000000000001</c:v>
                </c:pt>
                <c:pt idx="444">
                  <c:v>4.2770000000000001</c:v>
                </c:pt>
                <c:pt idx="445">
                  <c:v>4.2690000000000001</c:v>
                </c:pt>
                <c:pt idx="446">
                  <c:v>4.202</c:v>
                </c:pt>
                <c:pt idx="447">
                  <c:v>4.202</c:v>
                </c:pt>
                <c:pt idx="448">
                  <c:v>4.202</c:v>
                </c:pt>
                <c:pt idx="449">
                  <c:v>4.2489999999999997</c:v>
                </c:pt>
                <c:pt idx="450">
                  <c:v>4.2380000000000004</c:v>
                </c:pt>
                <c:pt idx="451">
                  <c:v>4.1879999999999997</c:v>
                </c:pt>
                <c:pt idx="452">
                  <c:v>4.2060000000000004</c:v>
                </c:pt>
                <c:pt idx="453">
                  <c:v>4.2060000000000004</c:v>
                </c:pt>
                <c:pt idx="454">
                  <c:v>4.2060000000000004</c:v>
                </c:pt>
                <c:pt idx="455">
                  <c:v>4.2060000000000004</c:v>
                </c:pt>
                <c:pt idx="456">
                  <c:v>4.3170000000000002</c:v>
                </c:pt>
                <c:pt idx="457">
                  <c:v>4.3529999999999998</c:v>
                </c:pt>
                <c:pt idx="458">
                  <c:v>4.351</c:v>
                </c:pt>
                <c:pt idx="459">
                  <c:v>4.3070000000000004</c:v>
                </c:pt>
                <c:pt idx="460">
                  <c:v>4.4000000000000004</c:v>
                </c:pt>
                <c:pt idx="461">
                  <c:v>4.4000000000000004</c:v>
                </c:pt>
                <c:pt idx="462">
                  <c:v>4.4000000000000004</c:v>
                </c:pt>
                <c:pt idx="463">
                  <c:v>4.4219999999999997</c:v>
                </c:pt>
                <c:pt idx="464">
                  <c:v>4.3620000000000001</c:v>
                </c:pt>
                <c:pt idx="465">
                  <c:v>4.5460000000000003</c:v>
                </c:pt>
                <c:pt idx="466">
                  <c:v>4.5839999999999996</c:v>
                </c:pt>
                <c:pt idx="467">
                  <c:v>4.5170000000000003</c:v>
                </c:pt>
                <c:pt idx="468">
                  <c:v>4.5170000000000003</c:v>
                </c:pt>
                <c:pt idx="469">
                  <c:v>4.5170000000000003</c:v>
                </c:pt>
                <c:pt idx="470">
                  <c:v>4.6100000000000003</c:v>
                </c:pt>
                <c:pt idx="471">
                  <c:v>4.6689999999999996</c:v>
                </c:pt>
                <c:pt idx="472">
                  <c:v>4.5890000000000004</c:v>
                </c:pt>
                <c:pt idx="473">
                  <c:v>4.6369999999999996</c:v>
                </c:pt>
                <c:pt idx="474">
                  <c:v>4.6230000000000002</c:v>
                </c:pt>
                <c:pt idx="475">
                  <c:v>4.6230000000000002</c:v>
                </c:pt>
                <c:pt idx="476">
                  <c:v>4.6230000000000002</c:v>
                </c:pt>
                <c:pt idx="477">
                  <c:v>4.6100000000000003</c:v>
                </c:pt>
                <c:pt idx="478">
                  <c:v>4.6070000000000002</c:v>
                </c:pt>
                <c:pt idx="479">
                  <c:v>4.6479999999999997</c:v>
                </c:pt>
                <c:pt idx="480">
                  <c:v>4.7039999999999997</c:v>
                </c:pt>
                <c:pt idx="481">
                  <c:v>4.6630000000000003</c:v>
                </c:pt>
                <c:pt idx="482">
                  <c:v>4.6630000000000003</c:v>
                </c:pt>
                <c:pt idx="483">
                  <c:v>4.6630000000000003</c:v>
                </c:pt>
                <c:pt idx="484">
                  <c:v>4.6109999999999998</c:v>
                </c:pt>
                <c:pt idx="485">
                  <c:v>4.6820000000000004</c:v>
                </c:pt>
                <c:pt idx="486">
                  <c:v>4.641</c:v>
                </c:pt>
                <c:pt idx="487">
                  <c:v>4.5890000000000004</c:v>
                </c:pt>
                <c:pt idx="488">
                  <c:v>4.4969999999999999</c:v>
                </c:pt>
                <c:pt idx="489">
                  <c:v>4.4969999999999999</c:v>
                </c:pt>
                <c:pt idx="490">
                  <c:v>4.4969999999999999</c:v>
                </c:pt>
                <c:pt idx="491">
                  <c:v>4.4870000000000001</c:v>
                </c:pt>
                <c:pt idx="492">
                  <c:v>4.4610000000000003</c:v>
                </c:pt>
                <c:pt idx="493">
                  <c:v>4.5</c:v>
                </c:pt>
                <c:pt idx="494">
                  <c:v>4.4589999999999996</c:v>
                </c:pt>
                <c:pt idx="495">
                  <c:v>4.5</c:v>
                </c:pt>
                <c:pt idx="496">
                  <c:v>4.5</c:v>
                </c:pt>
                <c:pt idx="497">
                  <c:v>4.5</c:v>
                </c:pt>
                <c:pt idx="498">
                  <c:v>4.49</c:v>
                </c:pt>
                <c:pt idx="499">
                  <c:v>4.4450000000000003</c:v>
                </c:pt>
                <c:pt idx="500">
                  <c:v>4.3440000000000003</c:v>
                </c:pt>
                <c:pt idx="501">
                  <c:v>4.3769999999999998</c:v>
                </c:pt>
                <c:pt idx="502">
                  <c:v>4.4219999999999997</c:v>
                </c:pt>
                <c:pt idx="503">
                  <c:v>4.4219999999999997</c:v>
                </c:pt>
                <c:pt idx="504">
                  <c:v>4.4219999999999997</c:v>
                </c:pt>
                <c:pt idx="505">
                  <c:v>4.4470000000000001</c:v>
                </c:pt>
                <c:pt idx="506">
                  <c:v>4.4119999999999999</c:v>
                </c:pt>
                <c:pt idx="507">
                  <c:v>4.4260000000000002</c:v>
                </c:pt>
                <c:pt idx="508">
                  <c:v>4.4790000000000001</c:v>
                </c:pt>
                <c:pt idx="509">
                  <c:v>4.4669999999999996</c:v>
                </c:pt>
                <c:pt idx="510">
                  <c:v>4.4669999999999996</c:v>
                </c:pt>
                <c:pt idx="511">
                  <c:v>4.4669999999999996</c:v>
                </c:pt>
                <c:pt idx="512">
                  <c:v>4.4610000000000003</c:v>
                </c:pt>
                <c:pt idx="513">
                  <c:v>4.548</c:v>
                </c:pt>
                <c:pt idx="514">
                  <c:v>4.6159999999999997</c:v>
                </c:pt>
                <c:pt idx="515">
                  <c:v>4.55</c:v>
                </c:pt>
                <c:pt idx="516">
                  <c:v>4.5030000000000001</c:v>
                </c:pt>
                <c:pt idx="517">
                  <c:v>4.5030000000000001</c:v>
                </c:pt>
                <c:pt idx="518">
                  <c:v>4.5030000000000001</c:v>
                </c:pt>
                <c:pt idx="519">
                  <c:v>4.3920000000000003</c:v>
                </c:pt>
                <c:pt idx="520">
                  <c:v>4.33</c:v>
                </c:pt>
                <c:pt idx="521">
                  <c:v>4.2770000000000001</c:v>
                </c:pt>
                <c:pt idx="522">
                  <c:v>4.2869999999999999</c:v>
                </c:pt>
                <c:pt idx="523">
                  <c:v>4.4329999999999998</c:v>
                </c:pt>
                <c:pt idx="524">
                  <c:v>4.4329999999999998</c:v>
                </c:pt>
                <c:pt idx="525">
                  <c:v>4.4329999999999998</c:v>
                </c:pt>
                <c:pt idx="526">
                  <c:v>4.4710000000000001</c:v>
                </c:pt>
                <c:pt idx="527">
                  <c:v>4.4020000000000001</c:v>
                </c:pt>
                <c:pt idx="528">
                  <c:v>4.3179999999999996</c:v>
                </c:pt>
                <c:pt idx="529">
                  <c:v>4.2480000000000002</c:v>
                </c:pt>
                <c:pt idx="530">
                  <c:v>4.2210000000000001</c:v>
                </c:pt>
                <c:pt idx="531">
                  <c:v>4.2210000000000001</c:v>
                </c:pt>
                <c:pt idx="532">
                  <c:v>4.2210000000000001</c:v>
                </c:pt>
                <c:pt idx="533">
                  <c:v>4.2850000000000001</c:v>
                </c:pt>
                <c:pt idx="534">
                  <c:v>4.2190000000000003</c:v>
                </c:pt>
                <c:pt idx="535">
                  <c:v>4.2359999999999998</c:v>
                </c:pt>
                <c:pt idx="536">
                  <c:v>4.2610000000000001</c:v>
                </c:pt>
                <c:pt idx="537">
                  <c:v>4.2569999999999997</c:v>
                </c:pt>
                <c:pt idx="538">
                  <c:v>4.2569999999999997</c:v>
                </c:pt>
                <c:pt idx="539">
                  <c:v>4.2569999999999997</c:v>
                </c:pt>
                <c:pt idx="540">
                  <c:v>4.234</c:v>
                </c:pt>
                <c:pt idx="541">
                  <c:v>4.2480000000000002</c:v>
                </c:pt>
                <c:pt idx="542">
                  <c:v>4.3289999999999997</c:v>
                </c:pt>
                <c:pt idx="543">
                  <c:v>4.2859999999999996</c:v>
                </c:pt>
                <c:pt idx="544">
                  <c:v>4.3920000000000003</c:v>
                </c:pt>
                <c:pt idx="545">
                  <c:v>4.3920000000000003</c:v>
                </c:pt>
                <c:pt idx="546">
                  <c:v>4.3920000000000003</c:v>
                </c:pt>
                <c:pt idx="547">
                  <c:v>4.4710000000000001</c:v>
                </c:pt>
                <c:pt idx="548">
                  <c:v>4.4379999999999997</c:v>
                </c:pt>
                <c:pt idx="549">
                  <c:v>4.3550000000000004</c:v>
                </c:pt>
                <c:pt idx="550">
                  <c:v>4.3719999999999999</c:v>
                </c:pt>
                <c:pt idx="551">
                  <c:v>4.2779999999999996</c:v>
                </c:pt>
                <c:pt idx="552">
                  <c:v>4.2779999999999996</c:v>
                </c:pt>
                <c:pt idx="553">
                  <c:v>4.2779999999999996</c:v>
                </c:pt>
                <c:pt idx="554">
                  <c:v>4.28</c:v>
                </c:pt>
                <c:pt idx="555">
                  <c:v>4.298</c:v>
                </c:pt>
                <c:pt idx="556">
                  <c:v>4.282</c:v>
                </c:pt>
                <c:pt idx="557">
                  <c:v>4.2119999999999997</c:v>
                </c:pt>
                <c:pt idx="558">
                  <c:v>4.1870000000000003</c:v>
                </c:pt>
                <c:pt idx="559">
                  <c:v>4.1870000000000003</c:v>
                </c:pt>
                <c:pt idx="560">
                  <c:v>4.1870000000000003</c:v>
                </c:pt>
                <c:pt idx="561">
                  <c:v>4.2309999999999999</c:v>
                </c:pt>
                <c:pt idx="562">
                  <c:v>4.16</c:v>
                </c:pt>
                <c:pt idx="563">
                  <c:v>4.16</c:v>
                </c:pt>
                <c:pt idx="564">
                  <c:v>4.202</c:v>
                </c:pt>
                <c:pt idx="565">
                  <c:v>4.2430000000000003</c:v>
                </c:pt>
                <c:pt idx="566">
                  <c:v>4.2430000000000003</c:v>
                </c:pt>
                <c:pt idx="567">
                  <c:v>4.2430000000000003</c:v>
                </c:pt>
                <c:pt idx="568">
                  <c:v>4.2539999999999996</c:v>
                </c:pt>
                <c:pt idx="569">
                  <c:v>4.2539999999999996</c:v>
                </c:pt>
                <c:pt idx="570">
                  <c:v>4.2859999999999996</c:v>
                </c:pt>
                <c:pt idx="571">
                  <c:v>4.2450000000000001</c:v>
                </c:pt>
                <c:pt idx="572">
                  <c:v>4.194</c:v>
                </c:pt>
                <c:pt idx="573">
                  <c:v>4.194</c:v>
                </c:pt>
                <c:pt idx="574">
                  <c:v>4.194</c:v>
                </c:pt>
                <c:pt idx="575">
                  <c:v>4.1719999999999997</c:v>
                </c:pt>
                <c:pt idx="576">
                  <c:v>4.141</c:v>
                </c:pt>
                <c:pt idx="577">
                  <c:v>4.0330000000000004</c:v>
                </c:pt>
                <c:pt idx="578">
                  <c:v>3.9820000000000002</c:v>
                </c:pt>
                <c:pt idx="579">
                  <c:v>3.7919999999999998</c:v>
                </c:pt>
                <c:pt idx="580">
                  <c:v>3.7919999999999998</c:v>
                </c:pt>
                <c:pt idx="581">
                  <c:v>3.7919999999999998</c:v>
                </c:pt>
                <c:pt idx="582">
                  <c:v>3.7789999999999999</c:v>
                </c:pt>
                <c:pt idx="583">
                  <c:v>3.9009999999999998</c:v>
                </c:pt>
                <c:pt idx="584">
                  <c:v>3.9529999999999998</c:v>
                </c:pt>
                <c:pt idx="585">
                  <c:v>3.99</c:v>
                </c:pt>
                <c:pt idx="586">
                  <c:v>3.94</c:v>
                </c:pt>
                <c:pt idx="587">
                  <c:v>3.94</c:v>
                </c:pt>
                <c:pt idx="588">
                  <c:v>3.94</c:v>
                </c:pt>
                <c:pt idx="589">
                  <c:v>3.907</c:v>
                </c:pt>
                <c:pt idx="590">
                  <c:v>3.8460000000000001</c:v>
                </c:pt>
                <c:pt idx="591">
                  <c:v>3.839</c:v>
                </c:pt>
                <c:pt idx="592">
                  <c:v>3.919</c:v>
                </c:pt>
                <c:pt idx="593">
                  <c:v>3.883</c:v>
                </c:pt>
                <c:pt idx="594">
                  <c:v>3.883</c:v>
                </c:pt>
                <c:pt idx="595">
                  <c:v>3.883</c:v>
                </c:pt>
                <c:pt idx="596">
                  <c:v>3.875</c:v>
                </c:pt>
                <c:pt idx="597">
                  <c:v>3.81</c:v>
                </c:pt>
                <c:pt idx="598">
                  <c:v>3.7989999999999999</c:v>
                </c:pt>
                <c:pt idx="599">
                  <c:v>3.8580000000000001</c:v>
                </c:pt>
                <c:pt idx="600">
                  <c:v>3.7949999999999999</c:v>
                </c:pt>
                <c:pt idx="601">
                  <c:v>3.7949999999999999</c:v>
                </c:pt>
                <c:pt idx="602">
                  <c:v>3.7949999999999999</c:v>
                </c:pt>
                <c:pt idx="603">
                  <c:v>3.82</c:v>
                </c:pt>
                <c:pt idx="604">
                  <c:v>3.8290000000000002</c:v>
                </c:pt>
                <c:pt idx="605">
                  <c:v>3.839</c:v>
                </c:pt>
                <c:pt idx="606">
                  <c:v>3.863</c:v>
                </c:pt>
                <c:pt idx="607">
                  <c:v>3.9089999999999998</c:v>
                </c:pt>
                <c:pt idx="608">
                  <c:v>3.9089999999999998</c:v>
                </c:pt>
                <c:pt idx="609">
                  <c:v>3.9089999999999998</c:v>
                </c:pt>
                <c:pt idx="610">
                  <c:v>3.9260000000000002</c:v>
                </c:pt>
                <c:pt idx="611">
                  <c:v>3.831</c:v>
                </c:pt>
                <c:pt idx="612">
                  <c:v>3.7570000000000001</c:v>
                </c:pt>
                <c:pt idx="613">
                  <c:v>3.7250000000000001</c:v>
                </c:pt>
                <c:pt idx="614">
                  <c:v>3.7160000000000002</c:v>
                </c:pt>
                <c:pt idx="615">
                  <c:v>3.7160000000000002</c:v>
                </c:pt>
                <c:pt idx="616">
                  <c:v>3.7160000000000002</c:v>
                </c:pt>
                <c:pt idx="617">
                  <c:v>3.702</c:v>
                </c:pt>
                <c:pt idx="618">
                  <c:v>3.64</c:v>
                </c:pt>
                <c:pt idx="619">
                  <c:v>3.661</c:v>
                </c:pt>
                <c:pt idx="620">
                  <c:v>3.68</c:v>
                </c:pt>
                <c:pt idx="621">
                  <c:v>3.657</c:v>
                </c:pt>
                <c:pt idx="622">
                  <c:v>3.657</c:v>
                </c:pt>
                <c:pt idx="623">
                  <c:v>3.657</c:v>
                </c:pt>
                <c:pt idx="624">
                  <c:v>3.6179999999999999</c:v>
                </c:pt>
                <c:pt idx="625">
                  <c:v>3.6480000000000001</c:v>
                </c:pt>
                <c:pt idx="626">
                  <c:v>3.7130000000000001</c:v>
                </c:pt>
                <c:pt idx="627">
                  <c:v>3.7189999999999999</c:v>
                </c:pt>
                <c:pt idx="628">
                  <c:v>3.7410000000000001</c:v>
                </c:pt>
                <c:pt idx="629">
                  <c:v>3.7410000000000001</c:v>
                </c:pt>
                <c:pt idx="630">
                  <c:v>3.7410000000000001</c:v>
                </c:pt>
                <c:pt idx="631">
                  <c:v>3.7509999999999999</c:v>
                </c:pt>
                <c:pt idx="632">
                  <c:v>3.7320000000000002</c:v>
                </c:pt>
                <c:pt idx="633">
                  <c:v>3.7909999999999999</c:v>
                </c:pt>
                <c:pt idx="634">
                  <c:v>3.7959999999999998</c:v>
                </c:pt>
                <c:pt idx="635">
                  <c:v>3.7509999999999999</c:v>
                </c:pt>
                <c:pt idx="636">
                  <c:v>3.7509999999999999</c:v>
                </c:pt>
                <c:pt idx="637">
                  <c:v>3.7509999999999999</c:v>
                </c:pt>
                <c:pt idx="638">
                  <c:v>3.7869999999999999</c:v>
                </c:pt>
                <c:pt idx="639">
                  <c:v>3.7309999999999999</c:v>
                </c:pt>
                <c:pt idx="640">
                  <c:v>3.7829999999999999</c:v>
                </c:pt>
                <c:pt idx="641">
                  <c:v>3.8460000000000001</c:v>
                </c:pt>
                <c:pt idx="642">
                  <c:v>3.9809999999999999</c:v>
                </c:pt>
                <c:pt idx="643">
                  <c:v>3.9809999999999999</c:v>
                </c:pt>
                <c:pt idx="644">
                  <c:v>3.9809999999999999</c:v>
                </c:pt>
                <c:pt idx="645">
                  <c:v>4.0259999999999998</c:v>
                </c:pt>
                <c:pt idx="646">
                  <c:v>4.0350000000000001</c:v>
                </c:pt>
                <c:pt idx="647">
                  <c:v>4.0670000000000002</c:v>
                </c:pt>
                <c:pt idx="648">
                  <c:v>4.0940000000000003</c:v>
                </c:pt>
                <c:pt idx="649">
                  <c:v>4.0730000000000004</c:v>
                </c:pt>
                <c:pt idx="650">
                  <c:v>4.0730000000000004</c:v>
                </c:pt>
                <c:pt idx="651">
                  <c:v>4.0730000000000004</c:v>
                </c:pt>
                <c:pt idx="652">
                  <c:v>4.0730000000000004</c:v>
                </c:pt>
                <c:pt idx="653">
                  <c:v>4.0380000000000003</c:v>
                </c:pt>
                <c:pt idx="654">
                  <c:v>4.016</c:v>
                </c:pt>
                <c:pt idx="655">
                  <c:v>4.0960000000000001</c:v>
                </c:pt>
                <c:pt idx="656">
                  <c:v>4.0750000000000002</c:v>
                </c:pt>
                <c:pt idx="657">
                  <c:v>4.0750000000000002</c:v>
                </c:pt>
                <c:pt idx="658">
                  <c:v>4.0750000000000002</c:v>
                </c:pt>
                <c:pt idx="659">
                  <c:v>4.1820000000000004</c:v>
                </c:pt>
                <c:pt idx="660">
                  <c:v>4.2060000000000004</c:v>
                </c:pt>
                <c:pt idx="661">
                  <c:v>4.242</c:v>
                </c:pt>
                <c:pt idx="662">
                  <c:v>4.202</c:v>
                </c:pt>
                <c:pt idx="663">
                  <c:v>4.2320000000000002</c:v>
                </c:pt>
                <c:pt idx="664">
                  <c:v>4.2320000000000002</c:v>
                </c:pt>
                <c:pt idx="665">
                  <c:v>4.2320000000000002</c:v>
                </c:pt>
                <c:pt idx="666">
                  <c:v>4.2779999999999996</c:v>
                </c:pt>
                <c:pt idx="667">
                  <c:v>4.274</c:v>
                </c:pt>
                <c:pt idx="668">
                  <c:v>4.2990000000000004</c:v>
                </c:pt>
                <c:pt idx="669">
                  <c:v>4.2809999999999997</c:v>
                </c:pt>
                <c:pt idx="670">
                  <c:v>4.3849999999999998</c:v>
                </c:pt>
                <c:pt idx="671">
                  <c:v>4.3849999999999998</c:v>
                </c:pt>
                <c:pt idx="672">
                  <c:v>4.3849999999999998</c:v>
                </c:pt>
                <c:pt idx="673">
                  <c:v>4.2859999999999996</c:v>
                </c:pt>
                <c:pt idx="674">
                  <c:v>4.28</c:v>
                </c:pt>
                <c:pt idx="675">
                  <c:v>4.431</c:v>
                </c:pt>
                <c:pt idx="676">
                  <c:v>4.3250000000000002</c:v>
                </c:pt>
                <c:pt idx="677">
                  <c:v>4.3049999999999997</c:v>
                </c:pt>
                <c:pt idx="678">
                  <c:v>4.3049999999999997</c:v>
                </c:pt>
                <c:pt idx="679">
                  <c:v>4.3049999999999997</c:v>
                </c:pt>
                <c:pt idx="680">
                  <c:v>4.3049999999999997</c:v>
                </c:pt>
                <c:pt idx="681">
                  <c:v>4.4290000000000003</c:v>
                </c:pt>
                <c:pt idx="682">
                  <c:v>4.45</c:v>
                </c:pt>
                <c:pt idx="683">
                  <c:v>4.4450000000000003</c:v>
                </c:pt>
                <c:pt idx="684">
                  <c:v>4.444</c:v>
                </c:pt>
                <c:pt idx="685">
                  <c:v>4.444</c:v>
                </c:pt>
                <c:pt idx="686">
                  <c:v>4.444</c:v>
                </c:pt>
                <c:pt idx="687">
                  <c:v>4.4130000000000003</c:v>
                </c:pt>
                <c:pt idx="688">
                  <c:v>4.3949999999999996</c:v>
                </c:pt>
                <c:pt idx="689">
                  <c:v>4.4130000000000003</c:v>
                </c:pt>
                <c:pt idx="690">
                  <c:v>4.4189999999999996</c:v>
                </c:pt>
                <c:pt idx="691">
                  <c:v>4.4109999999999996</c:v>
                </c:pt>
                <c:pt idx="692">
                  <c:v>4.4109999999999996</c:v>
                </c:pt>
                <c:pt idx="693">
                  <c:v>4.4109999999999996</c:v>
                </c:pt>
                <c:pt idx="694">
                  <c:v>4.274</c:v>
                </c:pt>
                <c:pt idx="695">
                  <c:v>4.2939999999999996</c:v>
                </c:pt>
                <c:pt idx="696">
                  <c:v>4.26</c:v>
                </c:pt>
                <c:pt idx="697">
                  <c:v>4.26</c:v>
                </c:pt>
                <c:pt idx="698">
                  <c:v>4.1769999999999996</c:v>
                </c:pt>
                <c:pt idx="699">
                  <c:v>4.1769999999999996</c:v>
                </c:pt>
                <c:pt idx="700">
                  <c:v>4.1769999999999996</c:v>
                </c:pt>
                <c:pt idx="701">
                  <c:v>4.1950000000000003</c:v>
                </c:pt>
                <c:pt idx="702">
                  <c:v>4.226</c:v>
                </c:pt>
                <c:pt idx="703">
                  <c:v>4.1829999999999998</c:v>
                </c:pt>
                <c:pt idx="704">
                  <c:v>4.1769999999999996</c:v>
                </c:pt>
                <c:pt idx="705">
                  <c:v>4.1479999999999997</c:v>
                </c:pt>
                <c:pt idx="706">
                  <c:v>4.1479999999999997</c:v>
                </c:pt>
                <c:pt idx="707">
                  <c:v>4.1479999999999997</c:v>
                </c:pt>
                <c:pt idx="708">
                  <c:v>4.2</c:v>
                </c:pt>
                <c:pt idx="709">
                  <c:v>4.2270000000000003</c:v>
                </c:pt>
                <c:pt idx="710">
                  <c:v>4.274</c:v>
                </c:pt>
                <c:pt idx="711">
                  <c:v>4.335</c:v>
                </c:pt>
                <c:pt idx="712">
                  <c:v>4.3940000000000001</c:v>
                </c:pt>
                <c:pt idx="713">
                  <c:v>4.3940000000000001</c:v>
                </c:pt>
                <c:pt idx="714">
                  <c:v>4.3940000000000001</c:v>
                </c:pt>
                <c:pt idx="715">
                  <c:v>4.4020000000000001</c:v>
                </c:pt>
                <c:pt idx="716">
                  <c:v>4.3940000000000001</c:v>
                </c:pt>
                <c:pt idx="717">
                  <c:v>4.5179999999999998</c:v>
                </c:pt>
                <c:pt idx="718">
                  <c:v>4.5650000000000004</c:v>
                </c:pt>
                <c:pt idx="719">
                  <c:v>4.5289999999999999</c:v>
                </c:pt>
                <c:pt idx="720">
                  <c:v>4.5289999999999999</c:v>
                </c:pt>
                <c:pt idx="721">
                  <c:v>4.5289999999999999</c:v>
                </c:pt>
                <c:pt idx="722">
                  <c:v>4.5880000000000001</c:v>
                </c:pt>
                <c:pt idx="723">
                  <c:v>4.59</c:v>
                </c:pt>
                <c:pt idx="724">
                  <c:v>4.59</c:v>
                </c:pt>
                <c:pt idx="725">
                  <c:v>4.5839999999999996</c:v>
                </c:pt>
                <c:pt idx="726">
                  <c:v>4.6289999999999996</c:v>
                </c:pt>
                <c:pt idx="727">
                  <c:v>4.6289999999999996</c:v>
                </c:pt>
                <c:pt idx="728">
                  <c:v>4.6289999999999996</c:v>
                </c:pt>
                <c:pt idx="729">
                  <c:v>4.532</c:v>
                </c:pt>
                <c:pt idx="730">
                  <c:v>4.5720000000000001</c:v>
                </c:pt>
                <c:pt idx="731">
                  <c:v>4.5720000000000001</c:v>
                </c:pt>
                <c:pt idx="732">
                  <c:v>4.5609999999999999</c:v>
                </c:pt>
                <c:pt idx="733">
                  <c:v>4.601</c:v>
                </c:pt>
                <c:pt idx="734">
                  <c:v>4.601</c:v>
                </c:pt>
                <c:pt idx="735">
                  <c:v>4.601</c:v>
                </c:pt>
                <c:pt idx="736">
                  <c:v>4.6230000000000002</c:v>
                </c:pt>
                <c:pt idx="737">
                  <c:v>4.6840000000000002</c:v>
                </c:pt>
                <c:pt idx="738">
                  <c:v>4.6920000000000002</c:v>
                </c:pt>
                <c:pt idx="739">
                  <c:v>4.6879999999999997</c:v>
                </c:pt>
                <c:pt idx="740">
                  <c:v>4.7619999999999996</c:v>
                </c:pt>
                <c:pt idx="741">
                  <c:v>4.7619999999999996</c:v>
                </c:pt>
                <c:pt idx="742">
                  <c:v>4.7619999999999996</c:v>
                </c:pt>
                <c:pt idx="743">
                  <c:v>4.7889999999999997</c:v>
                </c:pt>
                <c:pt idx="744">
                  <c:v>4.7919999999999998</c:v>
                </c:pt>
                <c:pt idx="745">
                  <c:v>4.6539999999999999</c:v>
                </c:pt>
                <c:pt idx="746">
                  <c:v>4.6109999999999998</c:v>
                </c:pt>
                <c:pt idx="747">
                  <c:v>4.6219999999999999</c:v>
                </c:pt>
                <c:pt idx="748">
                  <c:v>4.6219999999999999</c:v>
                </c:pt>
                <c:pt idx="749">
                  <c:v>4.6219999999999999</c:v>
                </c:pt>
                <c:pt idx="750">
                  <c:v>4.6219999999999999</c:v>
                </c:pt>
                <c:pt idx="751">
                  <c:v>4.5720000000000001</c:v>
                </c:pt>
                <c:pt idx="752">
                  <c:v>4.6120000000000001</c:v>
                </c:pt>
                <c:pt idx="753">
                  <c:v>4.6449999999999996</c:v>
                </c:pt>
                <c:pt idx="754">
                  <c:v>4.6159999999999997</c:v>
                </c:pt>
                <c:pt idx="755">
                  <c:v>4.6159999999999997</c:v>
                </c:pt>
                <c:pt idx="756">
                  <c:v>4.6159999999999997</c:v>
                </c:pt>
                <c:pt idx="757">
                  <c:v>4.5330000000000004</c:v>
                </c:pt>
                <c:pt idx="758">
                  <c:v>4.5330000000000004</c:v>
                </c:pt>
                <c:pt idx="759">
                  <c:v>4.5330000000000004</c:v>
                </c:pt>
                <c:pt idx="760">
                  <c:v>4.5190000000000001</c:v>
                </c:pt>
                <c:pt idx="761">
                  <c:v>4.5419999999999998</c:v>
                </c:pt>
                <c:pt idx="762">
                  <c:v>4.5419999999999998</c:v>
                </c:pt>
                <c:pt idx="763">
                  <c:v>4.5419999999999998</c:v>
                </c:pt>
                <c:pt idx="764">
                  <c:v>4.5510000000000002</c:v>
                </c:pt>
                <c:pt idx="765">
                  <c:v>4.5119999999999996</c:v>
                </c:pt>
                <c:pt idx="766">
                  <c:v>4.423</c:v>
                </c:pt>
                <c:pt idx="767">
                  <c:v>4.4349999999999996</c:v>
                </c:pt>
                <c:pt idx="768">
                  <c:v>4.4939999999999998</c:v>
                </c:pt>
                <c:pt idx="769">
                  <c:v>4.4939999999999998</c:v>
                </c:pt>
                <c:pt idx="770">
                  <c:v>4.4939999999999998</c:v>
                </c:pt>
                <c:pt idx="771">
                  <c:v>4.5</c:v>
                </c:pt>
                <c:pt idx="772">
                  <c:v>4.5359999999999996</c:v>
                </c:pt>
                <c:pt idx="773">
                  <c:v>4.625</c:v>
                </c:pt>
                <c:pt idx="774">
                  <c:v>4.532</c:v>
                </c:pt>
                <c:pt idx="775">
                  <c:v>4.4770000000000003</c:v>
                </c:pt>
                <c:pt idx="776">
                  <c:v>4.4770000000000003</c:v>
                </c:pt>
                <c:pt idx="777">
                  <c:v>4.4770000000000003</c:v>
                </c:pt>
                <c:pt idx="778">
                  <c:v>4.4770000000000003</c:v>
                </c:pt>
                <c:pt idx="779">
                  <c:v>4.5510000000000002</c:v>
                </c:pt>
                <c:pt idx="780">
                  <c:v>4.5339999999999998</c:v>
                </c:pt>
                <c:pt idx="781">
                  <c:v>4.5060000000000002</c:v>
                </c:pt>
                <c:pt idx="782">
                  <c:v>4.43</c:v>
                </c:pt>
                <c:pt idx="783">
                  <c:v>4.43</c:v>
                </c:pt>
                <c:pt idx="784">
                  <c:v>4.43</c:v>
                </c:pt>
                <c:pt idx="785">
                  <c:v>4.399</c:v>
                </c:pt>
                <c:pt idx="786">
                  <c:v>4.2969999999999997</c:v>
                </c:pt>
                <c:pt idx="787">
                  <c:v>4.2539999999999996</c:v>
                </c:pt>
                <c:pt idx="788">
                  <c:v>4.2649999999999997</c:v>
                </c:pt>
                <c:pt idx="789">
                  <c:v>4.202</c:v>
                </c:pt>
                <c:pt idx="790">
                  <c:v>4.202</c:v>
                </c:pt>
                <c:pt idx="791">
                  <c:v>4.202</c:v>
                </c:pt>
                <c:pt idx="792">
                  <c:v>4.1580000000000004</c:v>
                </c:pt>
                <c:pt idx="793">
                  <c:v>4.2409999999999997</c:v>
                </c:pt>
                <c:pt idx="794">
                  <c:v>4.2789999999999999</c:v>
                </c:pt>
                <c:pt idx="795">
                  <c:v>4.2789999999999999</c:v>
                </c:pt>
                <c:pt idx="796">
                  <c:v>4.3040000000000003</c:v>
                </c:pt>
                <c:pt idx="797">
                  <c:v>4.3040000000000003</c:v>
                </c:pt>
                <c:pt idx="798">
                  <c:v>4.3040000000000003</c:v>
                </c:pt>
                <c:pt idx="799">
                  <c:v>4.218</c:v>
                </c:pt>
                <c:pt idx="800">
                  <c:v>4.2809999999999997</c:v>
                </c:pt>
                <c:pt idx="801">
                  <c:v>4.3150000000000004</c:v>
                </c:pt>
                <c:pt idx="802">
                  <c:v>4.2690000000000001</c:v>
                </c:pt>
                <c:pt idx="803">
                  <c:v>4.3179999999999996</c:v>
                </c:pt>
                <c:pt idx="804">
                  <c:v>4.3179999999999996</c:v>
                </c:pt>
                <c:pt idx="805">
                  <c:v>4.3179999999999996</c:v>
                </c:pt>
                <c:pt idx="806">
                  <c:v>4.298</c:v>
                </c:pt>
                <c:pt idx="807">
                  <c:v>4.2830000000000004</c:v>
                </c:pt>
                <c:pt idx="808">
                  <c:v>4.2460000000000004</c:v>
                </c:pt>
                <c:pt idx="809">
                  <c:v>4.24</c:v>
                </c:pt>
                <c:pt idx="810">
                  <c:v>4.2489999999999997</c:v>
                </c:pt>
                <c:pt idx="811">
                  <c:v>4.2489999999999997</c:v>
                </c:pt>
                <c:pt idx="812">
                  <c:v>4.2489999999999997</c:v>
                </c:pt>
                <c:pt idx="813">
                  <c:v>4.3380000000000001</c:v>
                </c:pt>
                <c:pt idx="814">
                  <c:v>4.3159999999999998</c:v>
                </c:pt>
                <c:pt idx="815">
                  <c:v>4.3529999999999998</c:v>
                </c:pt>
                <c:pt idx="816">
                  <c:v>4.3600000000000003</c:v>
                </c:pt>
                <c:pt idx="817">
                  <c:v>4.2510000000000003</c:v>
                </c:pt>
                <c:pt idx="818">
                  <c:v>4.2510000000000003</c:v>
                </c:pt>
                <c:pt idx="819">
                  <c:v>4.2510000000000003</c:v>
                </c:pt>
                <c:pt idx="820">
                  <c:v>4.21</c:v>
                </c:pt>
                <c:pt idx="821">
                  <c:v>4.16</c:v>
                </c:pt>
                <c:pt idx="822">
                  <c:v>4.125</c:v>
                </c:pt>
                <c:pt idx="823">
                  <c:v>4.0359999999999996</c:v>
                </c:pt>
                <c:pt idx="824">
                  <c:v>3.9990000000000001</c:v>
                </c:pt>
                <c:pt idx="825">
                  <c:v>3.9990000000000001</c:v>
                </c:pt>
                <c:pt idx="826">
                  <c:v>3.9990000000000001</c:v>
                </c:pt>
                <c:pt idx="827">
                  <c:v>4.2009999999999996</c:v>
                </c:pt>
                <c:pt idx="828">
                  <c:v>4.2889999999999997</c:v>
                </c:pt>
                <c:pt idx="829">
                  <c:v>4.3250000000000002</c:v>
                </c:pt>
                <c:pt idx="830">
                  <c:v>4.4240000000000004</c:v>
                </c:pt>
                <c:pt idx="831">
                  <c:v>4.4950000000000001</c:v>
                </c:pt>
                <c:pt idx="832">
                  <c:v>4.4950000000000001</c:v>
                </c:pt>
                <c:pt idx="833">
                  <c:v>4.4950000000000001</c:v>
                </c:pt>
                <c:pt idx="834">
                  <c:v>4.383</c:v>
                </c:pt>
                <c:pt idx="835">
                  <c:v>4.3390000000000004</c:v>
                </c:pt>
                <c:pt idx="836">
                  <c:v>4.28</c:v>
                </c:pt>
                <c:pt idx="837">
                  <c:v>4.3319999999999999</c:v>
                </c:pt>
                <c:pt idx="838">
                  <c:v>4.3319999999999999</c:v>
                </c:pt>
                <c:pt idx="839">
                  <c:v>4.3319999999999999</c:v>
                </c:pt>
                <c:pt idx="840">
                  <c:v>4.3319999999999999</c:v>
                </c:pt>
                <c:pt idx="841">
                  <c:v>4.4160000000000004</c:v>
                </c:pt>
                <c:pt idx="842">
                  <c:v>4.4000000000000004</c:v>
                </c:pt>
                <c:pt idx="843">
                  <c:v>4.3840000000000003</c:v>
                </c:pt>
                <c:pt idx="844">
                  <c:v>4.3140000000000001</c:v>
                </c:pt>
                <c:pt idx="845">
                  <c:v>4.2539999999999996</c:v>
                </c:pt>
                <c:pt idx="846">
                  <c:v>4.2539999999999996</c:v>
                </c:pt>
                <c:pt idx="847">
                  <c:v>4.2539999999999996</c:v>
                </c:pt>
                <c:pt idx="848">
                  <c:v>4.2050000000000001</c:v>
                </c:pt>
                <c:pt idx="849">
                  <c:v>4.1710000000000003</c:v>
                </c:pt>
                <c:pt idx="850">
                  <c:v>4.1669999999999998</c:v>
                </c:pt>
                <c:pt idx="851">
                  <c:v>4.2149999999999999</c:v>
                </c:pt>
                <c:pt idx="852">
                  <c:v>4.3070000000000004</c:v>
                </c:pt>
                <c:pt idx="853">
                  <c:v>4.3070000000000004</c:v>
                </c:pt>
                <c:pt idx="854">
                  <c:v>4.3070000000000004</c:v>
                </c:pt>
                <c:pt idx="855">
                  <c:v>4.3479999999999999</c:v>
                </c:pt>
                <c:pt idx="856">
                  <c:v>4.298</c:v>
                </c:pt>
                <c:pt idx="857">
                  <c:v>4.2679999999999998</c:v>
                </c:pt>
                <c:pt idx="858">
                  <c:v>4.3789999999999996</c:v>
                </c:pt>
                <c:pt idx="859">
                  <c:v>4.3810000000000002</c:v>
                </c:pt>
                <c:pt idx="860">
                  <c:v>4.3810000000000002</c:v>
                </c:pt>
                <c:pt idx="861">
                  <c:v>4.3810000000000002</c:v>
                </c:pt>
                <c:pt idx="862">
                  <c:v>4.4720000000000004</c:v>
                </c:pt>
                <c:pt idx="863">
                  <c:v>4.47</c:v>
                </c:pt>
                <c:pt idx="864">
                  <c:v>4.5410000000000004</c:v>
                </c:pt>
                <c:pt idx="865">
                  <c:v>4.431</c:v>
                </c:pt>
                <c:pt idx="866">
                  <c:v>4.4429999999999996</c:v>
                </c:pt>
                <c:pt idx="867">
                  <c:v>4.4429999999999996</c:v>
                </c:pt>
                <c:pt idx="868">
                  <c:v>4.4429999999999996</c:v>
                </c:pt>
                <c:pt idx="869">
                  <c:v>4.4470000000000001</c:v>
                </c:pt>
                <c:pt idx="870">
                  <c:v>4.4829999999999997</c:v>
                </c:pt>
                <c:pt idx="871">
                  <c:v>4.5949999999999998</c:v>
                </c:pt>
                <c:pt idx="872">
                  <c:v>4.5279999999999996</c:v>
                </c:pt>
                <c:pt idx="873">
                  <c:v>4.5069999999999997</c:v>
                </c:pt>
                <c:pt idx="874">
                  <c:v>4.5069999999999997</c:v>
                </c:pt>
                <c:pt idx="875">
                  <c:v>4.5069999999999997</c:v>
                </c:pt>
                <c:pt idx="876">
                  <c:v>4.5110000000000001</c:v>
                </c:pt>
                <c:pt idx="877">
                  <c:v>4.4450000000000003</c:v>
                </c:pt>
                <c:pt idx="878">
                  <c:v>4.4740000000000002</c:v>
                </c:pt>
                <c:pt idx="879">
                  <c:v>4.4249999999999998</c:v>
                </c:pt>
                <c:pt idx="880">
                  <c:v>4.3970000000000002</c:v>
                </c:pt>
                <c:pt idx="881">
                  <c:v>4.3970000000000002</c:v>
                </c:pt>
                <c:pt idx="882">
                  <c:v>4.3970000000000002</c:v>
                </c:pt>
                <c:pt idx="883">
                  <c:v>4.4409999999999998</c:v>
                </c:pt>
                <c:pt idx="884">
                  <c:v>4.4569999999999999</c:v>
                </c:pt>
                <c:pt idx="885">
                  <c:v>4.3559999999999999</c:v>
                </c:pt>
                <c:pt idx="886">
                  <c:v>4.3890000000000002</c:v>
                </c:pt>
                <c:pt idx="887">
                  <c:v>4.5049999999999999</c:v>
                </c:pt>
                <c:pt idx="888">
                  <c:v>4.5049999999999999</c:v>
                </c:pt>
                <c:pt idx="889">
                  <c:v>4.5049999999999999</c:v>
                </c:pt>
                <c:pt idx="890">
                  <c:v>4.4749999999999996</c:v>
                </c:pt>
                <c:pt idx="891">
                  <c:v>4.4729999999999999</c:v>
                </c:pt>
                <c:pt idx="892">
                  <c:v>4.4189999999999996</c:v>
                </c:pt>
                <c:pt idx="893">
                  <c:v>4.3639999999999999</c:v>
                </c:pt>
                <c:pt idx="894">
                  <c:v>4.4059999999999997</c:v>
                </c:pt>
                <c:pt idx="895">
                  <c:v>4.4059999999999997</c:v>
                </c:pt>
                <c:pt idx="896">
                  <c:v>4.4059999999999997</c:v>
                </c:pt>
                <c:pt idx="897">
                  <c:v>4.4480000000000004</c:v>
                </c:pt>
                <c:pt idx="898">
                  <c:v>4.3860000000000001</c:v>
                </c:pt>
                <c:pt idx="899">
                  <c:v>4.3899999999999997</c:v>
                </c:pt>
                <c:pt idx="900">
                  <c:v>4.3849999999999998</c:v>
                </c:pt>
                <c:pt idx="901">
                  <c:v>4.3760000000000003</c:v>
                </c:pt>
                <c:pt idx="902">
                  <c:v>4.3760000000000003</c:v>
                </c:pt>
                <c:pt idx="903">
                  <c:v>4.3760000000000003</c:v>
                </c:pt>
                <c:pt idx="904">
                  <c:v>4.3410000000000002</c:v>
                </c:pt>
                <c:pt idx="905">
                  <c:v>4.2939999999999996</c:v>
                </c:pt>
                <c:pt idx="906">
                  <c:v>4.29</c:v>
                </c:pt>
                <c:pt idx="907">
                  <c:v>4.2450000000000001</c:v>
                </c:pt>
                <c:pt idx="908">
                  <c:v>4.274</c:v>
                </c:pt>
                <c:pt idx="909">
                  <c:v>4.274</c:v>
                </c:pt>
                <c:pt idx="910">
                  <c:v>4.274</c:v>
                </c:pt>
                <c:pt idx="911">
                  <c:v>4.2309999999999999</c:v>
                </c:pt>
                <c:pt idx="912">
                  <c:v>4.2409999999999997</c:v>
                </c:pt>
                <c:pt idx="913">
                  <c:v>4.282</c:v>
                </c:pt>
                <c:pt idx="914">
                  <c:v>4.3460000000000001</c:v>
                </c:pt>
                <c:pt idx="915">
                  <c:v>4.3280000000000003</c:v>
                </c:pt>
                <c:pt idx="916">
                  <c:v>4.3280000000000003</c:v>
                </c:pt>
                <c:pt idx="917">
                  <c:v>4.3280000000000003</c:v>
                </c:pt>
                <c:pt idx="918">
                  <c:v>4.3819999999999997</c:v>
                </c:pt>
                <c:pt idx="919">
                  <c:v>4.4169999999999998</c:v>
                </c:pt>
                <c:pt idx="920">
                  <c:v>4.3419999999999996</c:v>
                </c:pt>
                <c:pt idx="921">
                  <c:v>4.3460000000000001</c:v>
                </c:pt>
                <c:pt idx="922">
                  <c:v>4.423</c:v>
                </c:pt>
                <c:pt idx="923">
                  <c:v>4.423</c:v>
                </c:pt>
                <c:pt idx="924">
                  <c:v>4.423</c:v>
                </c:pt>
                <c:pt idx="925">
                  <c:v>4.4269999999999996</c:v>
                </c:pt>
                <c:pt idx="926">
                  <c:v>4.4889999999999999</c:v>
                </c:pt>
                <c:pt idx="927">
                  <c:v>4.4550000000000001</c:v>
                </c:pt>
                <c:pt idx="928">
                  <c:v>4.4630000000000001</c:v>
                </c:pt>
                <c:pt idx="929">
                  <c:v>4.431</c:v>
                </c:pt>
                <c:pt idx="930">
                  <c:v>4.431</c:v>
                </c:pt>
                <c:pt idx="931">
                  <c:v>4.431</c:v>
                </c:pt>
                <c:pt idx="932">
                  <c:v>4.37</c:v>
                </c:pt>
                <c:pt idx="933">
                  <c:v>4.3360000000000003</c:v>
                </c:pt>
                <c:pt idx="934">
                  <c:v>4.3879999999999999</c:v>
                </c:pt>
                <c:pt idx="935">
                  <c:v>4.4080000000000004</c:v>
                </c:pt>
                <c:pt idx="936">
                  <c:v>4.3860000000000001</c:v>
                </c:pt>
                <c:pt idx="937">
                  <c:v>4.3860000000000001</c:v>
                </c:pt>
                <c:pt idx="938">
                  <c:v>4.3860000000000001</c:v>
                </c:pt>
                <c:pt idx="939">
                  <c:v>4.42</c:v>
                </c:pt>
                <c:pt idx="940">
                  <c:v>4.3280000000000003</c:v>
                </c:pt>
                <c:pt idx="941">
                  <c:v>4.3780000000000001</c:v>
                </c:pt>
                <c:pt idx="942">
                  <c:v>4.3600000000000003</c:v>
                </c:pt>
                <c:pt idx="943">
                  <c:v>4.22</c:v>
                </c:pt>
                <c:pt idx="944">
                  <c:v>4.1980000000000004</c:v>
                </c:pt>
                <c:pt idx="945">
                  <c:v>4.1959999999999997</c:v>
                </c:pt>
                <c:pt idx="946">
                  <c:v>4.218</c:v>
                </c:pt>
                <c:pt idx="947">
                  <c:v>4.2439999999999998</c:v>
                </c:pt>
                <c:pt idx="948">
                  <c:v>4.2830000000000004</c:v>
                </c:pt>
                <c:pt idx="949">
                  <c:v>4.2729999999999997</c:v>
                </c:pt>
                <c:pt idx="950">
                  <c:v>4.2930000000000001</c:v>
                </c:pt>
                <c:pt idx="951">
                  <c:v>4.24</c:v>
                </c:pt>
                <c:pt idx="952">
                  <c:v>4.2930000000000001</c:v>
                </c:pt>
                <c:pt idx="953">
                  <c:v>4.3280000000000003</c:v>
                </c:pt>
                <c:pt idx="954">
                  <c:v>4.3390000000000004</c:v>
                </c:pt>
                <c:pt idx="955">
                  <c:v>4.3019999999999996</c:v>
                </c:pt>
                <c:pt idx="956">
                  <c:v>4.2960000000000003</c:v>
                </c:pt>
                <c:pt idx="957">
                  <c:v>4.3319999999999999</c:v>
                </c:pt>
                <c:pt idx="958">
                  <c:v>4.258</c:v>
                </c:pt>
                <c:pt idx="959">
                  <c:v>4.2750000000000004</c:v>
                </c:pt>
                <c:pt idx="960">
                  <c:v>4.2560000000000002</c:v>
                </c:pt>
                <c:pt idx="961">
                  <c:v>4.2380000000000004</c:v>
                </c:pt>
                <c:pt idx="962">
                  <c:v>4.2069999999999999</c:v>
                </c:pt>
                <c:pt idx="963">
                  <c:v>4.226</c:v>
                </c:pt>
                <c:pt idx="964">
                  <c:v>4.2530000000000001</c:v>
                </c:pt>
                <c:pt idx="965">
                  <c:v>4.2770000000000001</c:v>
                </c:pt>
                <c:pt idx="966">
                  <c:v>4.2110000000000003</c:v>
                </c:pt>
                <c:pt idx="967">
                  <c:v>4.1760000000000002</c:v>
                </c:pt>
                <c:pt idx="968">
                  <c:v>4.0860000000000003</c:v>
                </c:pt>
                <c:pt idx="969">
                  <c:v>4.0460000000000003</c:v>
                </c:pt>
                <c:pt idx="970">
                  <c:v>4.0739999999999998</c:v>
                </c:pt>
                <c:pt idx="971">
                  <c:v>4.032</c:v>
                </c:pt>
                <c:pt idx="972">
                  <c:v>4.0110000000000001</c:v>
                </c:pt>
                <c:pt idx="973">
                  <c:v>4.0599999999999996</c:v>
                </c:pt>
                <c:pt idx="974">
                  <c:v>4.0339999999999998</c:v>
                </c:pt>
                <c:pt idx="975">
                  <c:v>4.0259999999999998</c:v>
                </c:pt>
                <c:pt idx="976">
                  <c:v>4.0759999999999996</c:v>
                </c:pt>
                <c:pt idx="977">
                  <c:v>4.1040000000000001</c:v>
                </c:pt>
                <c:pt idx="978">
                  <c:v>4.1390000000000002</c:v>
                </c:pt>
                <c:pt idx="979">
                  <c:v>4.1449999999999996</c:v>
                </c:pt>
                <c:pt idx="980">
                  <c:v>4.1180000000000003</c:v>
                </c:pt>
                <c:pt idx="981">
                  <c:v>4.1470000000000002</c:v>
                </c:pt>
                <c:pt idx="982">
                  <c:v>4.1740000000000004</c:v>
                </c:pt>
                <c:pt idx="983">
                  <c:v>4.1870000000000003</c:v>
                </c:pt>
                <c:pt idx="984">
                  <c:v>4.141</c:v>
                </c:pt>
                <c:pt idx="985">
                  <c:v>4.1500000000000004</c:v>
                </c:pt>
                <c:pt idx="986">
                  <c:v>4.1059999999999999</c:v>
                </c:pt>
                <c:pt idx="987">
                  <c:v>4.09</c:v>
                </c:pt>
                <c:pt idx="988">
                  <c:v>4.1189999999999998</c:v>
                </c:pt>
                <c:pt idx="989">
                  <c:v>4.1619999999999999</c:v>
                </c:pt>
                <c:pt idx="990">
                  <c:v>4.1269999999999998</c:v>
                </c:pt>
                <c:pt idx="991">
                  <c:v>4.1310000000000002</c:v>
                </c:pt>
                <c:pt idx="992">
                  <c:v>4.1479999999999997</c:v>
                </c:pt>
                <c:pt idx="993">
                  <c:v>4.0510000000000002</c:v>
                </c:pt>
                <c:pt idx="994">
                  <c:v>4.0549999999999997</c:v>
                </c:pt>
                <c:pt idx="995">
                  <c:v>4.0220000000000002</c:v>
                </c:pt>
                <c:pt idx="996">
                  <c:v>4.0449999999999999</c:v>
                </c:pt>
                <c:pt idx="997">
                  <c:v>3.976</c:v>
                </c:pt>
                <c:pt idx="998">
                  <c:v>4.0090000000000003</c:v>
                </c:pt>
                <c:pt idx="999">
                  <c:v>3.988</c:v>
                </c:pt>
                <c:pt idx="1000">
                  <c:v>3.9630000000000001</c:v>
                </c:pt>
                <c:pt idx="1001">
                  <c:v>3.9529999999999998</c:v>
                </c:pt>
                <c:pt idx="1002">
                  <c:v>3.9889999999999999</c:v>
                </c:pt>
                <c:pt idx="1003">
                  <c:v>3.9969999999999999</c:v>
                </c:pt>
                <c:pt idx="1004">
                  <c:v>3.9969999999999999</c:v>
                </c:pt>
                <c:pt idx="1005">
                  <c:v>3.9830000000000001</c:v>
                </c:pt>
                <c:pt idx="1006">
                  <c:v>4.0579999999999998</c:v>
                </c:pt>
                <c:pt idx="1007">
                  <c:v>4.093</c:v>
                </c:pt>
                <c:pt idx="1008">
                  <c:v>4.101</c:v>
                </c:pt>
                <c:pt idx="1009">
                  <c:v>4.1070000000000002</c:v>
                </c:pt>
                <c:pt idx="1010">
                  <c:v>4.0910000000000002</c:v>
                </c:pt>
                <c:pt idx="1011">
                  <c:v>4.157</c:v>
                </c:pt>
                <c:pt idx="1012">
                  <c:v>4.093</c:v>
                </c:pt>
                <c:pt idx="1013">
                  <c:v>4.093</c:v>
                </c:pt>
                <c:pt idx="1014">
                  <c:v>4.1100000000000003</c:v>
                </c:pt>
                <c:pt idx="1015">
                  <c:v>4.069</c:v>
                </c:pt>
                <c:pt idx="1016">
                  <c:v>4.0670000000000002</c:v>
                </c:pt>
                <c:pt idx="1017">
                  <c:v>4.1109999999999998</c:v>
                </c:pt>
                <c:pt idx="1018">
                  <c:v>4.1479999999999997</c:v>
                </c:pt>
                <c:pt idx="1019">
                  <c:v>4.133</c:v>
                </c:pt>
                <c:pt idx="1020">
                  <c:v>4.1210000000000004</c:v>
                </c:pt>
                <c:pt idx="1021">
                  <c:v>4.1310000000000002</c:v>
                </c:pt>
                <c:pt idx="1022">
                  <c:v>4.1040000000000001</c:v>
                </c:pt>
                <c:pt idx="1023">
                  <c:v>4.0629999999999997</c:v>
                </c:pt>
                <c:pt idx="1024">
                  <c:v>4.0359999999999996</c:v>
                </c:pt>
                <c:pt idx="1025">
                  <c:v>4.0019999999999998</c:v>
                </c:pt>
                <c:pt idx="1026">
                  <c:v>3.9980000000000002</c:v>
                </c:pt>
                <c:pt idx="1027">
                  <c:v>4.0049999999999999</c:v>
                </c:pt>
                <c:pt idx="1028">
                  <c:v>4.0190000000000001</c:v>
                </c:pt>
                <c:pt idx="1029">
                  <c:v>4.0960000000000001</c:v>
                </c:pt>
                <c:pt idx="1030">
                  <c:v>4.0880000000000001</c:v>
                </c:pt>
                <c:pt idx="1031">
                  <c:v>4.0579999999999998</c:v>
                </c:pt>
                <c:pt idx="1032">
                  <c:v>4.1079999999999997</c:v>
                </c:pt>
                <c:pt idx="1033">
                  <c:v>4.1390000000000002</c:v>
                </c:pt>
                <c:pt idx="1034">
                  <c:v>4.1719999999999997</c:v>
                </c:pt>
                <c:pt idx="1035">
                  <c:v>4.1859999999999999</c:v>
                </c:pt>
                <c:pt idx="1036">
                  <c:v>4.1639999999999997</c:v>
                </c:pt>
                <c:pt idx="1037">
                  <c:v>4.141</c:v>
                </c:pt>
                <c:pt idx="1038">
                  <c:v>4.1959999999999997</c:v>
                </c:pt>
                <c:pt idx="1039">
                  <c:v>4.1820000000000004</c:v>
                </c:pt>
                <c:pt idx="1040">
                  <c:v>4.149</c:v>
                </c:pt>
                <c:pt idx="1041">
                  <c:v>4.1509999999999998</c:v>
                </c:pt>
                <c:pt idx="1042">
                  <c:v>4.1159999999999997</c:v>
                </c:pt>
                <c:pt idx="1043">
                  <c:v>4.1509999999999998</c:v>
                </c:pt>
                <c:pt idx="1044">
                  <c:v>4.1710000000000003</c:v>
                </c:pt>
                <c:pt idx="1045">
                  <c:v>4.1689999999999996</c:v>
                </c:pt>
                <c:pt idx="1046">
                  <c:v>4.1340000000000003</c:v>
                </c:pt>
                <c:pt idx="1047">
                  <c:v>4.133</c:v>
                </c:pt>
                <c:pt idx="1048">
                  <c:v>4.1340000000000003</c:v>
                </c:pt>
                <c:pt idx="1049">
                  <c:v>4.1159999999999997</c:v>
                </c:pt>
                <c:pt idx="1050">
                  <c:v>4.1280000000000001</c:v>
                </c:pt>
                <c:pt idx="1051">
                  <c:v>4.1529999999999996</c:v>
                </c:pt>
              </c:numCache>
            </c:numRef>
          </c:val>
          <c:smooth val="0"/>
          <c:extLst>
            <c:ext xmlns:c16="http://schemas.microsoft.com/office/drawing/2014/chart" uri="{C3380CC4-5D6E-409C-BE32-E72D297353CC}">
              <c16:uniqueId val="{00000003-5FA4-4B0A-8688-685DF5B36156}"/>
            </c:ext>
          </c:extLst>
        </c:ser>
        <c:dLbls>
          <c:showLegendKey val="0"/>
          <c:showVal val="0"/>
          <c:showCatName val="0"/>
          <c:showSerName val="0"/>
          <c:showPercent val="0"/>
          <c:showBubbleSize val="0"/>
        </c:dLbls>
        <c:smooth val="0"/>
        <c:axId val="1392453056"/>
        <c:axId val="1392447072"/>
      </c:lineChart>
      <c:dateAx>
        <c:axId val="1392453056"/>
        <c:scaling>
          <c:orientation val="minMax"/>
          <c:max val="46022"/>
          <c:min val="44958"/>
        </c:scaling>
        <c:delete val="0"/>
        <c:axPos val="b"/>
        <c:numFmt formatCode="[$-101042A]mmm/yyyy;@" sourceLinked="0"/>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vi-VN"/>
          </a:p>
        </c:txPr>
        <c:crossAx val="1392447072"/>
        <c:crosses val="autoZero"/>
        <c:auto val="1"/>
        <c:lblOffset val="100"/>
        <c:baseTimeUnit val="days"/>
      </c:dateAx>
      <c:valAx>
        <c:axId val="1392447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vi-VN"/>
          </a:p>
        </c:txPr>
        <c:crossAx val="1392453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vi-VN"/>
        </a:p>
      </c:txPr>
    </c:legend>
    <c:plotVisOnly val="1"/>
    <c:dispBlanksAs val="gap"/>
    <c:showDLblsOverMax val="0"/>
  </c:chart>
  <c:spPr>
    <a:noFill/>
    <a:ln>
      <a:noFill/>
    </a:ln>
    <a:effectLst/>
  </c:spPr>
  <c:txPr>
    <a:bodyPr/>
    <a:lstStyle/>
    <a:p>
      <a:pPr>
        <a:defRPr sz="1000">
          <a:solidFill>
            <a:schemeClr val="tx1">
              <a:lumMod val="65000"/>
              <a:lumOff val="35000"/>
            </a:schemeClr>
          </a:solidFill>
          <a:latin typeface="Times New Roman" panose="02020603050405020304" pitchFamily="18" charset="0"/>
          <a:cs typeface="Times New Roman" panose="02020603050405020304" pitchFamily="18" charset="0"/>
        </a:defRPr>
      </a:pPr>
      <a:endParaRPr lang="vi-VN"/>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b="1" dirty="0"/>
              <a:t>12</a:t>
            </a:r>
            <a:r>
              <a:rPr lang="zh-CN" altLang="en-US" b="1" dirty="0"/>
              <a:t>个月存款利率</a:t>
            </a:r>
            <a:endParaRPr lang="vi-VN"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vi-VN"/>
        </a:p>
      </c:txPr>
    </c:title>
    <c:autoTitleDeleted val="0"/>
    <c:plotArea>
      <c:layout>
        <c:manualLayout>
          <c:layoutTarget val="inner"/>
          <c:xMode val="edge"/>
          <c:yMode val="edge"/>
          <c:x val="6.6122599123025955E-2"/>
          <c:y val="0.11213443026235781"/>
          <c:w val="0.91358164950268872"/>
          <c:h val="0.6099563147832866"/>
        </c:manualLayout>
      </c:layout>
      <c:lineChart>
        <c:grouping val="standard"/>
        <c:varyColors val="0"/>
        <c:ser>
          <c:idx val="0"/>
          <c:order val="0"/>
          <c:tx>
            <c:strRef>
              <c:f>'Lãi suất huy động'!$B$6</c:f>
              <c:strCache>
                <c:ptCount val="1"/>
                <c:pt idx="0">
                  <c:v>VCB</c:v>
                </c:pt>
              </c:strCache>
            </c:strRef>
          </c:tx>
          <c:spPr>
            <a:ln w="28575" cap="rnd">
              <a:solidFill>
                <a:srgbClr val="DDDDFF"/>
              </a:solidFill>
              <a:round/>
            </a:ln>
            <a:effectLst/>
          </c:spPr>
          <c:marker>
            <c:symbol val="none"/>
          </c:marker>
          <c:cat>
            <c:strRef>
              <c:f>'Lãi suất huy động'!$O$5:$AX$5</c:f>
              <c:strCache>
                <c:ptCount val="36"/>
                <c:pt idx="0">
                  <c:v>T1/2023</c:v>
                </c:pt>
                <c:pt idx="1">
                  <c:v>T2/2023</c:v>
                </c:pt>
                <c:pt idx="2">
                  <c:v>T3/2023</c:v>
                </c:pt>
                <c:pt idx="3">
                  <c:v>T4/2023</c:v>
                </c:pt>
                <c:pt idx="4">
                  <c:v>T5/2023</c:v>
                </c:pt>
                <c:pt idx="5">
                  <c:v>T6/2023</c:v>
                </c:pt>
                <c:pt idx="6">
                  <c:v>T7/2023</c:v>
                </c:pt>
                <c:pt idx="7">
                  <c:v>T8/2023</c:v>
                </c:pt>
                <c:pt idx="8">
                  <c:v>T9/2023</c:v>
                </c:pt>
                <c:pt idx="9">
                  <c:v>T10/2023</c:v>
                </c:pt>
                <c:pt idx="10">
                  <c:v>T11/2023</c:v>
                </c:pt>
                <c:pt idx="11">
                  <c:v>T12/2023</c:v>
                </c:pt>
                <c:pt idx="12">
                  <c:v>T1/2024</c:v>
                </c:pt>
                <c:pt idx="13">
                  <c:v>T2/2024</c:v>
                </c:pt>
                <c:pt idx="14">
                  <c:v>T3/2024</c:v>
                </c:pt>
                <c:pt idx="15">
                  <c:v>T4/2024</c:v>
                </c:pt>
                <c:pt idx="16">
                  <c:v>T5/2024</c:v>
                </c:pt>
                <c:pt idx="17">
                  <c:v>T6/2024</c:v>
                </c:pt>
                <c:pt idx="18">
                  <c:v>T7/2024</c:v>
                </c:pt>
                <c:pt idx="19">
                  <c:v>T8/2024</c:v>
                </c:pt>
                <c:pt idx="20">
                  <c:v>T9/2024</c:v>
                </c:pt>
                <c:pt idx="21">
                  <c:v>T10/2024</c:v>
                </c:pt>
                <c:pt idx="22">
                  <c:v>T11/2024</c:v>
                </c:pt>
                <c:pt idx="23">
                  <c:v>T12/2024</c:v>
                </c:pt>
                <c:pt idx="24">
                  <c:v>T1/2025</c:v>
                </c:pt>
                <c:pt idx="25">
                  <c:v>T2/2025</c:v>
                </c:pt>
                <c:pt idx="26">
                  <c:v>T3/2025</c:v>
                </c:pt>
                <c:pt idx="27">
                  <c:v>T4/2025</c:v>
                </c:pt>
                <c:pt idx="28">
                  <c:v>T5/2025</c:v>
                </c:pt>
                <c:pt idx="29">
                  <c:v>T6/2025</c:v>
                </c:pt>
                <c:pt idx="30">
                  <c:v>T7/2025</c:v>
                </c:pt>
                <c:pt idx="31">
                  <c:v>T8/2025</c:v>
                </c:pt>
                <c:pt idx="32">
                  <c:v>T9/2025</c:v>
                </c:pt>
                <c:pt idx="33">
                  <c:v>T10/2025</c:v>
                </c:pt>
                <c:pt idx="34">
                  <c:v>T11/2025</c:v>
                </c:pt>
                <c:pt idx="35">
                  <c:v>T12/2025</c:v>
                </c:pt>
              </c:strCache>
            </c:strRef>
          </c:cat>
          <c:val>
            <c:numRef>
              <c:f>'Lãi suất huy động'!$O$6:$AX$6</c:f>
              <c:numCache>
                <c:formatCode>0.0%</c:formatCode>
                <c:ptCount val="36"/>
                <c:pt idx="0">
                  <c:v>7.3999999999999996E-2</c:v>
                </c:pt>
                <c:pt idx="1">
                  <c:v>7.3999999999999996E-2</c:v>
                </c:pt>
                <c:pt idx="2">
                  <c:v>7.3999999999999996E-2</c:v>
                </c:pt>
                <c:pt idx="3">
                  <c:v>7.1999999999999995E-2</c:v>
                </c:pt>
                <c:pt idx="4">
                  <c:v>7.1999999999999995E-2</c:v>
                </c:pt>
                <c:pt idx="5">
                  <c:v>6.8000000000000005E-2</c:v>
                </c:pt>
                <c:pt idx="6" formatCode="0.00%">
                  <c:v>6.3E-2</c:v>
                </c:pt>
                <c:pt idx="7">
                  <c:v>5.7999999999999996E-2</c:v>
                </c:pt>
                <c:pt idx="8">
                  <c:v>5.5E-2</c:v>
                </c:pt>
                <c:pt idx="9">
                  <c:v>5.5E-2</c:v>
                </c:pt>
                <c:pt idx="10">
                  <c:v>4.8000000000000001E-2</c:v>
                </c:pt>
                <c:pt idx="11">
                  <c:v>4.8000000000000001E-2</c:v>
                </c:pt>
                <c:pt idx="12">
                  <c:v>4.7E-2</c:v>
                </c:pt>
                <c:pt idx="13">
                  <c:v>4.7E-2</c:v>
                </c:pt>
                <c:pt idx="14">
                  <c:v>4.7E-2</c:v>
                </c:pt>
                <c:pt idx="15">
                  <c:v>4.5999999999999999E-2</c:v>
                </c:pt>
                <c:pt idx="16">
                  <c:v>4.5999999999999999E-2</c:v>
                </c:pt>
                <c:pt idx="17">
                  <c:v>4.5999999999999999E-2</c:v>
                </c:pt>
                <c:pt idx="18">
                  <c:v>4.5999999999999999E-2</c:v>
                </c:pt>
                <c:pt idx="19">
                  <c:v>4.5999999999999999E-2</c:v>
                </c:pt>
                <c:pt idx="20">
                  <c:v>4.5999999999999999E-2</c:v>
                </c:pt>
                <c:pt idx="21">
                  <c:v>4.5999999999999999E-2</c:v>
                </c:pt>
                <c:pt idx="22">
                  <c:v>4.5999999999999999E-2</c:v>
                </c:pt>
                <c:pt idx="23">
                  <c:v>4.5999999999999999E-2</c:v>
                </c:pt>
                <c:pt idx="24">
                  <c:v>4.7E-2</c:v>
                </c:pt>
                <c:pt idx="25">
                  <c:v>4.5999999999999999E-2</c:v>
                </c:pt>
                <c:pt idx="26">
                  <c:v>4.5999999999999999E-2</c:v>
                </c:pt>
                <c:pt idx="27">
                  <c:v>4.5999999999999999E-2</c:v>
                </c:pt>
                <c:pt idx="28">
                  <c:v>4.5999999999999999E-2</c:v>
                </c:pt>
                <c:pt idx="29">
                  <c:v>4.5999999999999999E-2</c:v>
                </c:pt>
                <c:pt idx="30">
                  <c:v>4.5999999999999999E-2</c:v>
                </c:pt>
                <c:pt idx="31">
                  <c:v>4.5999999999999999E-2</c:v>
                </c:pt>
                <c:pt idx="32">
                  <c:v>4.5999999999999999E-2</c:v>
                </c:pt>
                <c:pt idx="33">
                  <c:v>4.5999999999999999E-2</c:v>
                </c:pt>
                <c:pt idx="34">
                  <c:v>4.5999999999999999E-2</c:v>
                </c:pt>
                <c:pt idx="35">
                  <c:v>5.2000000000000005E-2</c:v>
                </c:pt>
              </c:numCache>
            </c:numRef>
          </c:val>
          <c:smooth val="1"/>
          <c:extLst>
            <c:ext xmlns:c16="http://schemas.microsoft.com/office/drawing/2014/chart" uri="{C3380CC4-5D6E-409C-BE32-E72D297353CC}">
              <c16:uniqueId val="{00000000-3AE0-4381-9780-684C9E075180}"/>
            </c:ext>
          </c:extLst>
        </c:ser>
        <c:ser>
          <c:idx val="1"/>
          <c:order val="1"/>
          <c:tx>
            <c:strRef>
              <c:f>'Lãi suất huy động'!$B$7</c:f>
              <c:strCache>
                <c:ptCount val="1"/>
                <c:pt idx="0">
                  <c:v>MBB</c:v>
                </c:pt>
              </c:strCache>
            </c:strRef>
          </c:tx>
          <c:spPr>
            <a:ln w="28575" cap="rnd">
              <a:solidFill>
                <a:srgbClr val="C1C1FF"/>
              </a:solidFill>
              <a:round/>
            </a:ln>
            <a:effectLst/>
          </c:spPr>
          <c:marker>
            <c:symbol val="none"/>
          </c:marker>
          <c:cat>
            <c:strRef>
              <c:f>'Lãi suất huy động'!$O$5:$AX$5</c:f>
              <c:strCache>
                <c:ptCount val="36"/>
                <c:pt idx="0">
                  <c:v>T1/2023</c:v>
                </c:pt>
                <c:pt idx="1">
                  <c:v>T2/2023</c:v>
                </c:pt>
                <c:pt idx="2">
                  <c:v>T3/2023</c:v>
                </c:pt>
                <c:pt idx="3">
                  <c:v>T4/2023</c:v>
                </c:pt>
                <c:pt idx="4">
                  <c:v>T5/2023</c:v>
                </c:pt>
                <c:pt idx="5">
                  <c:v>T6/2023</c:v>
                </c:pt>
                <c:pt idx="6">
                  <c:v>T7/2023</c:v>
                </c:pt>
                <c:pt idx="7">
                  <c:v>T8/2023</c:v>
                </c:pt>
                <c:pt idx="8">
                  <c:v>T9/2023</c:v>
                </c:pt>
                <c:pt idx="9">
                  <c:v>T10/2023</c:v>
                </c:pt>
                <c:pt idx="10">
                  <c:v>T11/2023</c:v>
                </c:pt>
                <c:pt idx="11">
                  <c:v>T12/2023</c:v>
                </c:pt>
                <c:pt idx="12">
                  <c:v>T1/2024</c:v>
                </c:pt>
                <c:pt idx="13">
                  <c:v>T2/2024</c:v>
                </c:pt>
                <c:pt idx="14">
                  <c:v>T3/2024</c:v>
                </c:pt>
                <c:pt idx="15">
                  <c:v>T4/2024</c:v>
                </c:pt>
                <c:pt idx="16">
                  <c:v>T5/2024</c:v>
                </c:pt>
                <c:pt idx="17">
                  <c:v>T6/2024</c:v>
                </c:pt>
                <c:pt idx="18">
                  <c:v>T7/2024</c:v>
                </c:pt>
                <c:pt idx="19">
                  <c:v>T8/2024</c:v>
                </c:pt>
                <c:pt idx="20">
                  <c:v>T9/2024</c:v>
                </c:pt>
                <c:pt idx="21">
                  <c:v>T10/2024</c:v>
                </c:pt>
                <c:pt idx="22">
                  <c:v>T11/2024</c:v>
                </c:pt>
                <c:pt idx="23">
                  <c:v>T12/2024</c:v>
                </c:pt>
                <c:pt idx="24">
                  <c:v>T1/2025</c:v>
                </c:pt>
                <c:pt idx="25">
                  <c:v>T2/2025</c:v>
                </c:pt>
                <c:pt idx="26">
                  <c:v>T3/2025</c:v>
                </c:pt>
                <c:pt idx="27">
                  <c:v>T4/2025</c:v>
                </c:pt>
                <c:pt idx="28">
                  <c:v>T5/2025</c:v>
                </c:pt>
                <c:pt idx="29">
                  <c:v>T6/2025</c:v>
                </c:pt>
                <c:pt idx="30">
                  <c:v>T7/2025</c:v>
                </c:pt>
                <c:pt idx="31">
                  <c:v>T8/2025</c:v>
                </c:pt>
                <c:pt idx="32">
                  <c:v>T9/2025</c:v>
                </c:pt>
                <c:pt idx="33">
                  <c:v>T10/2025</c:v>
                </c:pt>
                <c:pt idx="34">
                  <c:v>T11/2025</c:v>
                </c:pt>
                <c:pt idx="35">
                  <c:v>T12/2025</c:v>
                </c:pt>
              </c:strCache>
            </c:strRef>
          </c:cat>
          <c:val>
            <c:numRef>
              <c:f>'Lãi suất huy động'!$O$7:$AX$7</c:f>
              <c:numCache>
                <c:formatCode>0.0%</c:formatCode>
                <c:ptCount val="36"/>
                <c:pt idx="0">
                  <c:v>0.08</c:v>
                </c:pt>
                <c:pt idx="1">
                  <c:v>0.08</c:v>
                </c:pt>
                <c:pt idx="2">
                  <c:v>0.08</c:v>
                </c:pt>
                <c:pt idx="3">
                  <c:v>7.3999999999999996E-2</c:v>
                </c:pt>
                <c:pt idx="4">
                  <c:v>7.1999999999999995E-2</c:v>
                </c:pt>
                <c:pt idx="5">
                  <c:v>7.1999999999999995E-2</c:v>
                </c:pt>
                <c:pt idx="6" formatCode="0.00%">
                  <c:v>6.5000000000000002E-2</c:v>
                </c:pt>
                <c:pt idx="7">
                  <c:v>6.0999999999999999E-2</c:v>
                </c:pt>
                <c:pt idx="8">
                  <c:v>0.06</c:v>
                </c:pt>
                <c:pt idx="9">
                  <c:v>5.5E-2</c:v>
                </c:pt>
                <c:pt idx="10">
                  <c:v>5.1999999999999998E-2</c:v>
                </c:pt>
                <c:pt idx="11">
                  <c:v>4.9000000000000002E-2</c:v>
                </c:pt>
                <c:pt idx="12">
                  <c:v>4.7500000000000001E-2</c:v>
                </c:pt>
                <c:pt idx="13">
                  <c:v>4.7E-2</c:v>
                </c:pt>
                <c:pt idx="14">
                  <c:v>4.5999999999999999E-2</c:v>
                </c:pt>
                <c:pt idx="15">
                  <c:v>4.4999999999999998E-2</c:v>
                </c:pt>
                <c:pt idx="16">
                  <c:v>4.4999999999999998E-2</c:v>
                </c:pt>
                <c:pt idx="17">
                  <c:v>4.5999999999999999E-2</c:v>
                </c:pt>
                <c:pt idx="18">
                  <c:v>5.0999999999999997E-2</c:v>
                </c:pt>
                <c:pt idx="19">
                  <c:v>4.8000000000000001E-2</c:v>
                </c:pt>
                <c:pt idx="20">
                  <c:v>5.0999999999999997E-2</c:v>
                </c:pt>
                <c:pt idx="21">
                  <c:v>5.0999999999999997E-2</c:v>
                </c:pt>
                <c:pt idx="22">
                  <c:v>5.0999999999999997E-2</c:v>
                </c:pt>
                <c:pt idx="23">
                  <c:v>5.0999999999999997E-2</c:v>
                </c:pt>
                <c:pt idx="24">
                  <c:v>5.0999999999999997E-2</c:v>
                </c:pt>
                <c:pt idx="25">
                  <c:v>5.0999999999999997E-2</c:v>
                </c:pt>
                <c:pt idx="26">
                  <c:v>5.0999999999999997E-2</c:v>
                </c:pt>
                <c:pt idx="27">
                  <c:v>0.05</c:v>
                </c:pt>
                <c:pt idx="28">
                  <c:v>4.9000000000000002E-2</c:v>
                </c:pt>
                <c:pt idx="29">
                  <c:v>4.9000000000000002E-2</c:v>
                </c:pt>
                <c:pt idx="30">
                  <c:v>4.8499999999999995E-2</c:v>
                </c:pt>
                <c:pt idx="31">
                  <c:v>4.9000000000000002E-2</c:v>
                </c:pt>
                <c:pt idx="32">
                  <c:v>4.9000000000000002E-2</c:v>
                </c:pt>
                <c:pt idx="33">
                  <c:v>4.9000000000000002E-2</c:v>
                </c:pt>
                <c:pt idx="34">
                  <c:v>5.2000000000000005E-2</c:v>
                </c:pt>
                <c:pt idx="35">
                  <c:v>5.4000000000000006E-2</c:v>
                </c:pt>
              </c:numCache>
            </c:numRef>
          </c:val>
          <c:smooth val="1"/>
          <c:extLst>
            <c:ext xmlns:c16="http://schemas.microsoft.com/office/drawing/2014/chart" uri="{C3380CC4-5D6E-409C-BE32-E72D297353CC}">
              <c16:uniqueId val="{00000001-3AE0-4381-9780-684C9E075180}"/>
            </c:ext>
          </c:extLst>
        </c:ser>
        <c:ser>
          <c:idx val="2"/>
          <c:order val="2"/>
          <c:tx>
            <c:strRef>
              <c:f>'Lãi suất huy động'!$B$8</c:f>
              <c:strCache>
                <c:ptCount val="1"/>
                <c:pt idx="0">
                  <c:v>TCB</c:v>
                </c:pt>
              </c:strCache>
            </c:strRef>
          </c:tx>
          <c:spPr>
            <a:ln w="28575" cap="rnd">
              <a:solidFill>
                <a:srgbClr val="9B9BFF"/>
              </a:solidFill>
              <a:round/>
            </a:ln>
            <a:effectLst/>
          </c:spPr>
          <c:marker>
            <c:symbol val="none"/>
          </c:marker>
          <c:cat>
            <c:strRef>
              <c:f>'Lãi suất huy động'!$O$5:$AX$5</c:f>
              <c:strCache>
                <c:ptCount val="36"/>
                <c:pt idx="0">
                  <c:v>T1/2023</c:v>
                </c:pt>
                <c:pt idx="1">
                  <c:v>T2/2023</c:v>
                </c:pt>
                <c:pt idx="2">
                  <c:v>T3/2023</c:v>
                </c:pt>
                <c:pt idx="3">
                  <c:v>T4/2023</c:v>
                </c:pt>
                <c:pt idx="4">
                  <c:v>T5/2023</c:v>
                </c:pt>
                <c:pt idx="5">
                  <c:v>T6/2023</c:v>
                </c:pt>
                <c:pt idx="6">
                  <c:v>T7/2023</c:v>
                </c:pt>
                <c:pt idx="7">
                  <c:v>T8/2023</c:v>
                </c:pt>
                <c:pt idx="8">
                  <c:v>T9/2023</c:v>
                </c:pt>
                <c:pt idx="9">
                  <c:v>T10/2023</c:v>
                </c:pt>
                <c:pt idx="10">
                  <c:v>T11/2023</c:v>
                </c:pt>
                <c:pt idx="11">
                  <c:v>T12/2023</c:v>
                </c:pt>
                <c:pt idx="12">
                  <c:v>T1/2024</c:v>
                </c:pt>
                <c:pt idx="13">
                  <c:v>T2/2024</c:v>
                </c:pt>
                <c:pt idx="14">
                  <c:v>T3/2024</c:v>
                </c:pt>
                <c:pt idx="15">
                  <c:v>T4/2024</c:v>
                </c:pt>
                <c:pt idx="16">
                  <c:v>T5/2024</c:v>
                </c:pt>
                <c:pt idx="17">
                  <c:v>T6/2024</c:v>
                </c:pt>
                <c:pt idx="18">
                  <c:v>T7/2024</c:v>
                </c:pt>
                <c:pt idx="19">
                  <c:v>T8/2024</c:v>
                </c:pt>
                <c:pt idx="20">
                  <c:v>T9/2024</c:v>
                </c:pt>
                <c:pt idx="21">
                  <c:v>T10/2024</c:v>
                </c:pt>
                <c:pt idx="22">
                  <c:v>T11/2024</c:v>
                </c:pt>
                <c:pt idx="23">
                  <c:v>T12/2024</c:v>
                </c:pt>
                <c:pt idx="24">
                  <c:v>T1/2025</c:v>
                </c:pt>
                <c:pt idx="25">
                  <c:v>T2/2025</c:v>
                </c:pt>
                <c:pt idx="26">
                  <c:v>T3/2025</c:v>
                </c:pt>
                <c:pt idx="27">
                  <c:v>T4/2025</c:v>
                </c:pt>
                <c:pt idx="28">
                  <c:v>T5/2025</c:v>
                </c:pt>
                <c:pt idx="29">
                  <c:v>T6/2025</c:v>
                </c:pt>
                <c:pt idx="30">
                  <c:v>T7/2025</c:v>
                </c:pt>
                <c:pt idx="31">
                  <c:v>T8/2025</c:v>
                </c:pt>
                <c:pt idx="32">
                  <c:v>T9/2025</c:v>
                </c:pt>
                <c:pt idx="33">
                  <c:v>T10/2025</c:v>
                </c:pt>
                <c:pt idx="34">
                  <c:v>T11/2025</c:v>
                </c:pt>
                <c:pt idx="35">
                  <c:v>T12/2025</c:v>
                </c:pt>
              </c:strCache>
            </c:strRef>
          </c:cat>
          <c:val>
            <c:numRef>
              <c:f>'Lãi suất huy động'!$O$8:$AX$8</c:f>
              <c:numCache>
                <c:formatCode>0.0%</c:formatCode>
                <c:ptCount val="36"/>
                <c:pt idx="0">
                  <c:v>0.09</c:v>
                </c:pt>
                <c:pt idx="1">
                  <c:v>8.6999999999999994E-2</c:v>
                </c:pt>
                <c:pt idx="2">
                  <c:v>8.2000000000000003E-2</c:v>
                </c:pt>
                <c:pt idx="3">
                  <c:v>7.2999999999999995E-2</c:v>
                </c:pt>
                <c:pt idx="4">
                  <c:v>7.2999999999999995E-2</c:v>
                </c:pt>
                <c:pt idx="5">
                  <c:v>6.8000000000000005E-2</c:v>
                </c:pt>
                <c:pt idx="6" formatCode="0%">
                  <c:v>6.6500000000000004E-2</c:v>
                </c:pt>
                <c:pt idx="7">
                  <c:v>5.7500000000000002E-2</c:v>
                </c:pt>
                <c:pt idx="8">
                  <c:v>5.3499999999999999E-2</c:v>
                </c:pt>
                <c:pt idx="9">
                  <c:v>5.1999999999999998E-2</c:v>
                </c:pt>
                <c:pt idx="10">
                  <c:v>5.0500000000000003E-2</c:v>
                </c:pt>
                <c:pt idx="11">
                  <c:v>4.7500000000000001E-2</c:v>
                </c:pt>
                <c:pt idx="12">
                  <c:v>4.9000000000000002E-2</c:v>
                </c:pt>
                <c:pt idx="13">
                  <c:v>4.5499999999999999E-2</c:v>
                </c:pt>
                <c:pt idx="14">
                  <c:v>4.3999999999999997E-2</c:v>
                </c:pt>
                <c:pt idx="15">
                  <c:v>4.2999999999999997E-2</c:v>
                </c:pt>
                <c:pt idx="16">
                  <c:v>4.4999999999999998E-2</c:v>
                </c:pt>
                <c:pt idx="17">
                  <c:v>4.4999999999999998E-2</c:v>
                </c:pt>
                <c:pt idx="18">
                  <c:v>4.9500000000000002E-2</c:v>
                </c:pt>
                <c:pt idx="19">
                  <c:v>4.8000000000000001E-2</c:v>
                </c:pt>
                <c:pt idx="20">
                  <c:v>4.9500000000000002E-2</c:v>
                </c:pt>
                <c:pt idx="21">
                  <c:v>4.8499999999999995E-2</c:v>
                </c:pt>
                <c:pt idx="22">
                  <c:v>4.8499999999999995E-2</c:v>
                </c:pt>
                <c:pt idx="23">
                  <c:v>4.8499999999999995E-2</c:v>
                </c:pt>
                <c:pt idx="24">
                  <c:v>4.8499999999999995E-2</c:v>
                </c:pt>
                <c:pt idx="25">
                  <c:v>4.8499999999999995E-2</c:v>
                </c:pt>
                <c:pt idx="26">
                  <c:v>4.7500000000000001E-2</c:v>
                </c:pt>
                <c:pt idx="27">
                  <c:v>4.7500000000000001E-2</c:v>
                </c:pt>
                <c:pt idx="28">
                  <c:v>4.7500000000000001E-2</c:v>
                </c:pt>
                <c:pt idx="29">
                  <c:v>4.7500000000000001E-2</c:v>
                </c:pt>
                <c:pt idx="30">
                  <c:v>4.7E-2</c:v>
                </c:pt>
                <c:pt idx="31">
                  <c:v>4.8000000000000001E-2</c:v>
                </c:pt>
                <c:pt idx="32">
                  <c:v>4.7E-2</c:v>
                </c:pt>
                <c:pt idx="33">
                  <c:v>4.8500000000000001E-2</c:v>
                </c:pt>
                <c:pt idx="34">
                  <c:v>5.5500000000000001E-2</c:v>
                </c:pt>
                <c:pt idx="35">
                  <c:v>5.7000000000000002E-2</c:v>
                </c:pt>
              </c:numCache>
            </c:numRef>
          </c:val>
          <c:smooth val="1"/>
          <c:extLst>
            <c:ext xmlns:c16="http://schemas.microsoft.com/office/drawing/2014/chart" uri="{C3380CC4-5D6E-409C-BE32-E72D297353CC}">
              <c16:uniqueId val="{00000002-3AE0-4381-9780-684C9E075180}"/>
            </c:ext>
          </c:extLst>
        </c:ser>
        <c:ser>
          <c:idx val="3"/>
          <c:order val="3"/>
          <c:tx>
            <c:strRef>
              <c:f>'Lãi suất huy động'!$B$9</c:f>
              <c:strCache>
                <c:ptCount val="1"/>
                <c:pt idx="0">
                  <c:v>STB</c:v>
                </c:pt>
              </c:strCache>
            </c:strRef>
          </c:tx>
          <c:spPr>
            <a:ln w="28575" cap="rnd">
              <a:solidFill>
                <a:srgbClr val="6969FF"/>
              </a:solidFill>
              <a:round/>
            </a:ln>
            <a:effectLst/>
          </c:spPr>
          <c:marker>
            <c:symbol val="none"/>
          </c:marker>
          <c:cat>
            <c:strRef>
              <c:f>'Lãi suất huy động'!$O$5:$AX$5</c:f>
              <c:strCache>
                <c:ptCount val="36"/>
                <c:pt idx="0">
                  <c:v>T1/2023</c:v>
                </c:pt>
                <c:pt idx="1">
                  <c:v>T2/2023</c:v>
                </c:pt>
                <c:pt idx="2">
                  <c:v>T3/2023</c:v>
                </c:pt>
                <c:pt idx="3">
                  <c:v>T4/2023</c:v>
                </c:pt>
                <c:pt idx="4">
                  <c:v>T5/2023</c:v>
                </c:pt>
                <c:pt idx="5">
                  <c:v>T6/2023</c:v>
                </c:pt>
                <c:pt idx="6">
                  <c:v>T7/2023</c:v>
                </c:pt>
                <c:pt idx="7">
                  <c:v>T8/2023</c:v>
                </c:pt>
                <c:pt idx="8">
                  <c:v>T9/2023</c:v>
                </c:pt>
                <c:pt idx="9">
                  <c:v>T10/2023</c:v>
                </c:pt>
                <c:pt idx="10">
                  <c:v>T11/2023</c:v>
                </c:pt>
                <c:pt idx="11">
                  <c:v>T12/2023</c:v>
                </c:pt>
                <c:pt idx="12">
                  <c:v>T1/2024</c:v>
                </c:pt>
                <c:pt idx="13">
                  <c:v>T2/2024</c:v>
                </c:pt>
                <c:pt idx="14">
                  <c:v>T3/2024</c:v>
                </c:pt>
                <c:pt idx="15">
                  <c:v>T4/2024</c:v>
                </c:pt>
                <c:pt idx="16">
                  <c:v>T5/2024</c:v>
                </c:pt>
                <c:pt idx="17">
                  <c:v>T6/2024</c:v>
                </c:pt>
                <c:pt idx="18">
                  <c:v>T7/2024</c:v>
                </c:pt>
                <c:pt idx="19">
                  <c:v>T8/2024</c:v>
                </c:pt>
                <c:pt idx="20">
                  <c:v>T9/2024</c:v>
                </c:pt>
                <c:pt idx="21">
                  <c:v>T10/2024</c:v>
                </c:pt>
                <c:pt idx="22">
                  <c:v>T11/2024</c:v>
                </c:pt>
                <c:pt idx="23">
                  <c:v>T12/2024</c:v>
                </c:pt>
                <c:pt idx="24">
                  <c:v>T1/2025</c:v>
                </c:pt>
                <c:pt idx="25">
                  <c:v>T2/2025</c:v>
                </c:pt>
                <c:pt idx="26">
                  <c:v>T3/2025</c:v>
                </c:pt>
                <c:pt idx="27">
                  <c:v>T4/2025</c:v>
                </c:pt>
                <c:pt idx="28">
                  <c:v>T5/2025</c:v>
                </c:pt>
                <c:pt idx="29">
                  <c:v>T6/2025</c:v>
                </c:pt>
                <c:pt idx="30">
                  <c:v>T7/2025</c:v>
                </c:pt>
                <c:pt idx="31">
                  <c:v>T8/2025</c:v>
                </c:pt>
                <c:pt idx="32">
                  <c:v>T9/2025</c:v>
                </c:pt>
                <c:pt idx="33">
                  <c:v>T10/2025</c:v>
                </c:pt>
                <c:pt idx="34">
                  <c:v>T11/2025</c:v>
                </c:pt>
                <c:pt idx="35">
                  <c:v>T12/2025</c:v>
                </c:pt>
              </c:strCache>
            </c:strRef>
          </c:cat>
          <c:val>
            <c:numRef>
              <c:f>'Lãi suất huy động'!$O$9:$AX$9</c:f>
              <c:numCache>
                <c:formatCode>0.0%</c:formatCode>
                <c:ptCount val="36"/>
                <c:pt idx="0">
                  <c:v>8.8999999999999996E-2</c:v>
                </c:pt>
                <c:pt idx="1">
                  <c:v>8.8999999999999996E-2</c:v>
                </c:pt>
                <c:pt idx="2">
                  <c:v>8.4000000000000005E-2</c:v>
                </c:pt>
                <c:pt idx="3">
                  <c:v>7.5999999999999998E-2</c:v>
                </c:pt>
                <c:pt idx="4">
                  <c:v>7.5999999999999998E-2</c:v>
                </c:pt>
                <c:pt idx="5">
                  <c:v>7.1999999999999995E-2</c:v>
                </c:pt>
                <c:pt idx="6" formatCode="0.00%">
                  <c:v>6.6000000000000003E-2</c:v>
                </c:pt>
                <c:pt idx="7">
                  <c:v>6.3E-2</c:v>
                </c:pt>
                <c:pt idx="8">
                  <c:v>6.0999999999999999E-2</c:v>
                </c:pt>
                <c:pt idx="9" formatCode="0%">
                  <c:v>0.06</c:v>
                </c:pt>
                <c:pt idx="10">
                  <c:v>0.05</c:v>
                </c:pt>
                <c:pt idx="11">
                  <c:v>0.05</c:v>
                </c:pt>
                <c:pt idx="12">
                  <c:v>5.1999999999999998E-2</c:v>
                </c:pt>
                <c:pt idx="13">
                  <c:v>0.05</c:v>
                </c:pt>
                <c:pt idx="14">
                  <c:v>4.7E-2</c:v>
                </c:pt>
                <c:pt idx="15">
                  <c:v>4.4999999999999998E-2</c:v>
                </c:pt>
                <c:pt idx="16">
                  <c:v>4.4999999999999998E-2</c:v>
                </c:pt>
                <c:pt idx="17">
                  <c:v>4.7E-2</c:v>
                </c:pt>
                <c:pt idx="18">
                  <c:v>4.9000000000000002E-2</c:v>
                </c:pt>
                <c:pt idx="19">
                  <c:v>4.9000000000000002E-2</c:v>
                </c:pt>
                <c:pt idx="20">
                  <c:v>5.4000000000000006E-2</c:v>
                </c:pt>
                <c:pt idx="21">
                  <c:v>5.4000000000000006E-2</c:v>
                </c:pt>
                <c:pt idx="22">
                  <c:v>5.4000000000000006E-2</c:v>
                </c:pt>
                <c:pt idx="23">
                  <c:v>5.4000000000000006E-2</c:v>
                </c:pt>
                <c:pt idx="24">
                  <c:v>5.4000000000000006E-2</c:v>
                </c:pt>
                <c:pt idx="25">
                  <c:v>5.4000000000000006E-2</c:v>
                </c:pt>
                <c:pt idx="26">
                  <c:v>5.4000000000000006E-2</c:v>
                </c:pt>
                <c:pt idx="27">
                  <c:v>5.4000000000000006E-2</c:v>
                </c:pt>
                <c:pt idx="28">
                  <c:v>5.4000000000000006E-2</c:v>
                </c:pt>
                <c:pt idx="29">
                  <c:v>5.4000000000000006E-2</c:v>
                </c:pt>
                <c:pt idx="30">
                  <c:v>4.9000000000000002E-2</c:v>
                </c:pt>
                <c:pt idx="31">
                  <c:v>4.9000000000000002E-2</c:v>
                </c:pt>
                <c:pt idx="32">
                  <c:v>5.2999999999999999E-2</c:v>
                </c:pt>
                <c:pt idx="33">
                  <c:v>5.2999999999999999E-2</c:v>
                </c:pt>
                <c:pt idx="34">
                  <c:v>5.7999999999999996E-2</c:v>
                </c:pt>
                <c:pt idx="35">
                  <c:v>5.7999999999999996E-2</c:v>
                </c:pt>
              </c:numCache>
            </c:numRef>
          </c:val>
          <c:smooth val="1"/>
          <c:extLst>
            <c:ext xmlns:c16="http://schemas.microsoft.com/office/drawing/2014/chart" uri="{C3380CC4-5D6E-409C-BE32-E72D297353CC}">
              <c16:uniqueId val="{00000003-3AE0-4381-9780-684C9E075180}"/>
            </c:ext>
          </c:extLst>
        </c:ser>
        <c:ser>
          <c:idx val="4"/>
          <c:order val="4"/>
          <c:tx>
            <c:strRef>
              <c:f>'Lãi suất huy động'!$B$10</c:f>
              <c:strCache>
                <c:ptCount val="1"/>
                <c:pt idx="0">
                  <c:v>OCB</c:v>
                </c:pt>
              </c:strCache>
            </c:strRef>
          </c:tx>
          <c:spPr>
            <a:ln w="28575" cap="rnd">
              <a:solidFill>
                <a:srgbClr val="2323FF"/>
              </a:solidFill>
              <a:round/>
            </a:ln>
            <a:effectLst/>
          </c:spPr>
          <c:marker>
            <c:symbol val="none"/>
          </c:marker>
          <c:cat>
            <c:strRef>
              <c:f>'Lãi suất huy động'!$O$5:$AX$5</c:f>
              <c:strCache>
                <c:ptCount val="36"/>
                <c:pt idx="0">
                  <c:v>T1/2023</c:v>
                </c:pt>
                <c:pt idx="1">
                  <c:v>T2/2023</c:v>
                </c:pt>
                <c:pt idx="2">
                  <c:v>T3/2023</c:v>
                </c:pt>
                <c:pt idx="3">
                  <c:v>T4/2023</c:v>
                </c:pt>
                <c:pt idx="4">
                  <c:v>T5/2023</c:v>
                </c:pt>
                <c:pt idx="5">
                  <c:v>T6/2023</c:v>
                </c:pt>
                <c:pt idx="6">
                  <c:v>T7/2023</c:v>
                </c:pt>
                <c:pt idx="7">
                  <c:v>T8/2023</c:v>
                </c:pt>
                <c:pt idx="8">
                  <c:v>T9/2023</c:v>
                </c:pt>
                <c:pt idx="9">
                  <c:v>T10/2023</c:v>
                </c:pt>
                <c:pt idx="10">
                  <c:v>T11/2023</c:v>
                </c:pt>
                <c:pt idx="11">
                  <c:v>T12/2023</c:v>
                </c:pt>
                <c:pt idx="12">
                  <c:v>T1/2024</c:v>
                </c:pt>
                <c:pt idx="13">
                  <c:v>T2/2024</c:v>
                </c:pt>
                <c:pt idx="14">
                  <c:v>T3/2024</c:v>
                </c:pt>
                <c:pt idx="15">
                  <c:v>T4/2024</c:v>
                </c:pt>
                <c:pt idx="16">
                  <c:v>T5/2024</c:v>
                </c:pt>
                <c:pt idx="17">
                  <c:v>T6/2024</c:v>
                </c:pt>
                <c:pt idx="18">
                  <c:v>T7/2024</c:v>
                </c:pt>
                <c:pt idx="19">
                  <c:v>T8/2024</c:v>
                </c:pt>
                <c:pt idx="20">
                  <c:v>T9/2024</c:v>
                </c:pt>
                <c:pt idx="21">
                  <c:v>T10/2024</c:v>
                </c:pt>
                <c:pt idx="22">
                  <c:v>T11/2024</c:v>
                </c:pt>
                <c:pt idx="23">
                  <c:v>T12/2024</c:v>
                </c:pt>
                <c:pt idx="24">
                  <c:v>T1/2025</c:v>
                </c:pt>
                <c:pt idx="25">
                  <c:v>T2/2025</c:v>
                </c:pt>
                <c:pt idx="26">
                  <c:v>T3/2025</c:v>
                </c:pt>
                <c:pt idx="27">
                  <c:v>T4/2025</c:v>
                </c:pt>
                <c:pt idx="28">
                  <c:v>T5/2025</c:v>
                </c:pt>
                <c:pt idx="29">
                  <c:v>T6/2025</c:v>
                </c:pt>
                <c:pt idx="30">
                  <c:v>T7/2025</c:v>
                </c:pt>
                <c:pt idx="31">
                  <c:v>T8/2025</c:v>
                </c:pt>
                <c:pt idx="32">
                  <c:v>T9/2025</c:v>
                </c:pt>
                <c:pt idx="33">
                  <c:v>T10/2025</c:v>
                </c:pt>
                <c:pt idx="34">
                  <c:v>T11/2025</c:v>
                </c:pt>
                <c:pt idx="35">
                  <c:v>T12/2025</c:v>
                </c:pt>
              </c:strCache>
            </c:strRef>
          </c:cat>
          <c:val>
            <c:numRef>
              <c:f>'Lãi suất huy động'!$O$10:$AX$10</c:f>
              <c:numCache>
                <c:formatCode>0.0%</c:formatCode>
                <c:ptCount val="36"/>
                <c:pt idx="0">
                  <c:v>8.8999999999999996E-2</c:v>
                </c:pt>
                <c:pt idx="1">
                  <c:v>8.8999999999999996E-2</c:v>
                </c:pt>
                <c:pt idx="2">
                  <c:v>8.4000000000000005E-2</c:v>
                </c:pt>
                <c:pt idx="3">
                  <c:v>8.4000000000000005E-2</c:v>
                </c:pt>
                <c:pt idx="4">
                  <c:v>8.4000000000000005E-2</c:v>
                </c:pt>
                <c:pt idx="5">
                  <c:v>7.9000000000000001E-2</c:v>
                </c:pt>
                <c:pt idx="6" formatCode="0.00%">
                  <c:v>7.0000000000000007E-2</c:v>
                </c:pt>
                <c:pt idx="7">
                  <c:v>6.4000000000000001E-2</c:v>
                </c:pt>
                <c:pt idx="8">
                  <c:v>5.5E-2</c:v>
                </c:pt>
                <c:pt idx="9">
                  <c:v>5.5E-2</c:v>
                </c:pt>
                <c:pt idx="10">
                  <c:v>5.3999999999999999E-2</c:v>
                </c:pt>
                <c:pt idx="11">
                  <c:v>5.3999999999999999E-2</c:v>
                </c:pt>
                <c:pt idx="12">
                  <c:v>4.9000000000000002E-2</c:v>
                </c:pt>
                <c:pt idx="13">
                  <c:v>4.9000000000000002E-2</c:v>
                </c:pt>
                <c:pt idx="14">
                  <c:v>4.8000000000000001E-2</c:v>
                </c:pt>
                <c:pt idx="15">
                  <c:v>4.8000000000000001E-2</c:v>
                </c:pt>
                <c:pt idx="16">
                  <c:v>4.9000000000000002E-2</c:v>
                </c:pt>
                <c:pt idx="17">
                  <c:v>4.8000000000000001E-2</c:v>
                </c:pt>
                <c:pt idx="18">
                  <c:v>5.1999999999999998E-2</c:v>
                </c:pt>
                <c:pt idx="19">
                  <c:v>5.2000000000000005E-2</c:v>
                </c:pt>
                <c:pt idx="20">
                  <c:v>5.2000000000000005E-2</c:v>
                </c:pt>
                <c:pt idx="21">
                  <c:v>5.2000000000000005E-2</c:v>
                </c:pt>
                <c:pt idx="22">
                  <c:v>5.2000000000000005E-2</c:v>
                </c:pt>
                <c:pt idx="23">
                  <c:v>5.2999999999999999E-2</c:v>
                </c:pt>
                <c:pt idx="24">
                  <c:v>5.2999999999999999E-2</c:v>
                </c:pt>
                <c:pt idx="25">
                  <c:v>5.2999999999999999E-2</c:v>
                </c:pt>
                <c:pt idx="26">
                  <c:v>5.2999999999999999E-2</c:v>
                </c:pt>
                <c:pt idx="27">
                  <c:v>5.0999999999999997E-2</c:v>
                </c:pt>
                <c:pt idx="28">
                  <c:v>5.0999999999999997E-2</c:v>
                </c:pt>
                <c:pt idx="29">
                  <c:v>5.0999999999999997E-2</c:v>
                </c:pt>
                <c:pt idx="30">
                  <c:v>0.05</c:v>
                </c:pt>
                <c:pt idx="31">
                  <c:v>0.05</c:v>
                </c:pt>
                <c:pt idx="32">
                  <c:v>0.05</c:v>
                </c:pt>
                <c:pt idx="33">
                  <c:v>0.05</c:v>
                </c:pt>
                <c:pt idx="34">
                  <c:v>5.2999999999999999E-2</c:v>
                </c:pt>
                <c:pt idx="35">
                  <c:v>6.5000000000000002E-2</c:v>
                </c:pt>
              </c:numCache>
            </c:numRef>
          </c:val>
          <c:smooth val="1"/>
          <c:extLst>
            <c:ext xmlns:c16="http://schemas.microsoft.com/office/drawing/2014/chart" uri="{C3380CC4-5D6E-409C-BE32-E72D297353CC}">
              <c16:uniqueId val="{00000004-3AE0-4381-9780-684C9E075180}"/>
            </c:ext>
          </c:extLst>
        </c:ser>
        <c:dLbls>
          <c:showLegendKey val="0"/>
          <c:showVal val="0"/>
          <c:showCatName val="0"/>
          <c:showSerName val="0"/>
          <c:showPercent val="0"/>
          <c:showBubbleSize val="0"/>
        </c:dLbls>
        <c:smooth val="0"/>
        <c:axId val="1146825968"/>
        <c:axId val="1146830864"/>
      </c:lineChart>
      <c:catAx>
        <c:axId val="1146825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vi-VN"/>
          </a:p>
        </c:txPr>
        <c:crossAx val="1146830864"/>
        <c:crosses val="autoZero"/>
        <c:auto val="1"/>
        <c:lblAlgn val="ctr"/>
        <c:lblOffset val="100"/>
        <c:noMultiLvlLbl val="0"/>
      </c:catAx>
      <c:valAx>
        <c:axId val="1146830864"/>
        <c:scaling>
          <c:orientation val="minMax"/>
          <c:min val="4.0000000000000008E-2"/>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vi-VN"/>
          </a:p>
        </c:txPr>
        <c:crossAx val="1146825968"/>
        <c:crosses val="autoZero"/>
        <c:crossBetween val="between"/>
        <c:majorUnit val="5.000000000000001E-3"/>
      </c:valAx>
      <c:spPr>
        <a:noFill/>
        <a:ln>
          <a:noFill/>
        </a:ln>
        <a:effectLst/>
      </c:spPr>
    </c:plotArea>
    <c:legend>
      <c:legendPos val="b"/>
      <c:layout>
        <c:manualLayout>
          <c:xMode val="edge"/>
          <c:yMode val="edge"/>
          <c:x val="0.19983687852796672"/>
          <c:y val="0.92607529494081753"/>
          <c:w val="0.64276266871842136"/>
          <c:h val="5.981974527775386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vi-VN"/>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Times New Roman" panose="02020603050405020304" pitchFamily="18" charset="0"/>
          <a:cs typeface="Times New Roman" panose="02020603050405020304" pitchFamily="18" charset="0"/>
        </a:defRPr>
      </a:pPr>
      <a:endParaRPr lang="vi-VN"/>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Times New Roman" panose="02020603050405020304" pitchFamily="18" charset="0"/>
                <a:ea typeface="SimSun" panose="02010600030101010101" pitchFamily="2" charset="-122"/>
                <a:cs typeface="Times New Roman" panose="02020603050405020304" pitchFamily="18" charset="0"/>
              </a:defRPr>
            </a:pPr>
            <a:r>
              <a:rPr lang="ja-JP" b="1"/>
              <a:t>国家商业银行普通生产经营贷款利率</a:t>
            </a:r>
            <a:endParaRPr lang="vi-VN" b="1"/>
          </a:p>
        </c:rich>
      </c:tx>
      <c:layout>
        <c:manualLayout>
          <c:xMode val="edge"/>
          <c:yMode val="edge"/>
          <c:x val="0.33039577142599913"/>
          <c:y val="0"/>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Times New Roman" panose="02020603050405020304" pitchFamily="18" charset="0"/>
              <a:ea typeface="SimSun" panose="02010600030101010101" pitchFamily="2" charset="-122"/>
              <a:cs typeface="Times New Roman" panose="02020603050405020304" pitchFamily="18" charset="0"/>
            </a:defRPr>
          </a:pPr>
          <a:endParaRPr lang="vi-VN"/>
        </a:p>
      </c:txPr>
    </c:title>
    <c:autoTitleDeleted val="0"/>
    <c:plotArea>
      <c:layout/>
      <c:lineChart>
        <c:grouping val="standard"/>
        <c:varyColors val="0"/>
        <c:ser>
          <c:idx val="0"/>
          <c:order val="0"/>
          <c:tx>
            <c:v>短期</c:v>
          </c:tx>
          <c:spPr>
            <a:ln w="28575" cap="rnd">
              <a:solidFill>
                <a:srgbClr val="9F9FFF"/>
              </a:solidFill>
              <a:round/>
            </a:ln>
            <a:effectLst/>
          </c:spPr>
          <c:marker>
            <c:symbol val="none"/>
          </c:marker>
          <c:cat>
            <c:strRef>
              <c:f>'Lãi suất 2'!$A$18:$A$52</c:f>
              <c:strCache>
                <c:ptCount val="35"/>
                <c:pt idx="0">
                  <c:v>Th 2/2023</c:v>
                </c:pt>
                <c:pt idx="1">
                  <c:v>Th 3/2023</c:v>
                </c:pt>
                <c:pt idx="2">
                  <c:v>Th 4/2023</c:v>
                </c:pt>
                <c:pt idx="3">
                  <c:v>Th 5/2023</c:v>
                </c:pt>
                <c:pt idx="4">
                  <c:v>Th 6/2023</c:v>
                </c:pt>
                <c:pt idx="5">
                  <c:v>Th 7/2023</c:v>
                </c:pt>
                <c:pt idx="6">
                  <c:v>Th 8/2023</c:v>
                </c:pt>
                <c:pt idx="7">
                  <c:v>Th 9/2023</c:v>
                </c:pt>
                <c:pt idx="8">
                  <c:v>Th 10/2023</c:v>
                </c:pt>
                <c:pt idx="9">
                  <c:v>Th 11/2023</c:v>
                </c:pt>
                <c:pt idx="10">
                  <c:v>Th 12/2023</c:v>
                </c:pt>
                <c:pt idx="11">
                  <c:v>Th 1/2024</c:v>
                </c:pt>
                <c:pt idx="12">
                  <c:v>Th 2/2024</c:v>
                </c:pt>
                <c:pt idx="13">
                  <c:v>Th 3/2024</c:v>
                </c:pt>
                <c:pt idx="14">
                  <c:v>Th 4/2024</c:v>
                </c:pt>
                <c:pt idx="15">
                  <c:v>Th 5/2024</c:v>
                </c:pt>
                <c:pt idx="16">
                  <c:v>Th 6/2024</c:v>
                </c:pt>
                <c:pt idx="17">
                  <c:v>Th 7/2024</c:v>
                </c:pt>
                <c:pt idx="18">
                  <c:v>Th 8/2024</c:v>
                </c:pt>
                <c:pt idx="19">
                  <c:v>Th 9/2024</c:v>
                </c:pt>
                <c:pt idx="20">
                  <c:v>Th 10/2024</c:v>
                </c:pt>
                <c:pt idx="21">
                  <c:v>Th 11/2024</c:v>
                </c:pt>
                <c:pt idx="22">
                  <c:v>Th 12/2024</c:v>
                </c:pt>
                <c:pt idx="23">
                  <c:v>Th 1/2025</c:v>
                </c:pt>
                <c:pt idx="24">
                  <c:v>Th 2/2025</c:v>
                </c:pt>
                <c:pt idx="25">
                  <c:v>Th 3/2025</c:v>
                </c:pt>
                <c:pt idx="26">
                  <c:v>Th 4/2025</c:v>
                </c:pt>
                <c:pt idx="27">
                  <c:v>Th 5/2025</c:v>
                </c:pt>
                <c:pt idx="28">
                  <c:v>Th 6/2025</c:v>
                </c:pt>
                <c:pt idx="29">
                  <c:v>Th 7/2025</c:v>
                </c:pt>
                <c:pt idx="30">
                  <c:v>Th 8/2025</c:v>
                </c:pt>
                <c:pt idx="31">
                  <c:v>Th 9/2025</c:v>
                </c:pt>
                <c:pt idx="32">
                  <c:v>Th 10/2025</c:v>
                </c:pt>
                <c:pt idx="33">
                  <c:v>Th 11/2025</c:v>
                </c:pt>
                <c:pt idx="34">
                  <c:v>Th 12/2025</c:v>
                </c:pt>
              </c:strCache>
              <c:extLst/>
            </c:strRef>
          </c:cat>
          <c:val>
            <c:numRef>
              <c:f>'Lãi suất 2'!$C$18:$C$52</c:f>
              <c:numCache>
                <c:formatCode>0.00%</c:formatCode>
                <c:ptCount val="35"/>
                <c:pt idx="0">
                  <c:v>5.5E-2</c:v>
                </c:pt>
                <c:pt idx="1">
                  <c:v>5.5E-2</c:v>
                </c:pt>
                <c:pt idx="2">
                  <c:v>4.4999999999999998E-2</c:v>
                </c:pt>
                <c:pt idx="3">
                  <c:v>4.4999999999999998E-2</c:v>
                </c:pt>
                <c:pt idx="4">
                  <c:v>0.04</c:v>
                </c:pt>
                <c:pt idx="5">
                  <c:v>0.04</c:v>
                </c:pt>
                <c:pt idx="6">
                  <c:v>0.04</c:v>
                </c:pt>
                <c:pt idx="7">
                  <c:v>0.04</c:v>
                </c:pt>
                <c:pt idx="8">
                  <c:v>0.04</c:v>
                </c:pt>
                <c:pt idx="9">
                  <c:v>0.04</c:v>
                </c:pt>
                <c:pt idx="10">
                  <c:v>0.04</c:v>
                </c:pt>
                <c:pt idx="11">
                  <c:v>0.04</c:v>
                </c:pt>
                <c:pt idx="12">
                  <c:v>0.04</c:v>
                </c:pt>
                <c:pt idx="13">
                  <c:v>0.04</c:v>
                </c:pt>
                <c:pt idx="14">
                  <c:v>0.04</c:v>
                </c:pt>
                <c:pt idx="15">
                  <c:v>0.04</c:v>
                </c:pt>
                <c:pt idx="16">
                  <c:v>0.04</c:v>
                </c:pt>
                <c:pt idx="17">
                  <c:v>0.04</c:v>
                </c:pt>
                <c:pt idx="18">
                  <c:v>0.04</c:v>
                </c:pt>
                <c:pt idx="19">
                  <c:v>0.04</c:v>
                </c:pt>
                <c:pt idx="20">
                  <c:v>0.04</c:v>
                </c:pt>
                <c:pt idx="21">
                  <c:v>0.04</c:v>
                </c:pt>
                <c:pt idx="22">
                  <c:v>0.04</c:v>
                </c:pt>
                <c:pt idx="23">
                  <c:v>0.04</c:v>
                </c:pt>
                <c:pt idx="24">
                  <c:v>0.04</c:v>
                </c:pt>
                <c:pt idx="25">
                  <c:v>0.04</c:v>
                </c:pt>
                <c:pt idx="26">
                  <c:v>0.04</c:v>
                </c:pt>
                <c:pt idx="27">
                  <c:v>0.04</c:v>
                </c:pt>
                <c:pt idx="28">
                  <c:v>0.04</c:v>
                </c:pt>
                <c:pt idx="29">
                  <c:v>0.04</c:v>
                </c:pt>
                <c:pt idx="30">
                  <c:v>0.04</c:v>
                </c:pt>
                <c:pt idx="31">
                  <c:v>0.04</c:v>
                </c:pt>
                <c:pt idx="32">
                  <c:v>0.04</c:v>
                </c:pt>
                <c:pt idx="33">
                  <c:v>0.04</c:v>
                </c:pt>
                <c:pt idx="34">
                  <c:v>0.04</c:v>
                </c:pt>
              </c:numCache>
              <c:extLst/>
            </c:numRef>
          </c:val>
          <c:smooth val="0"/>
          <c:extLst>
            <c:ext xmlns:c16="http://schemas.microsoft.com/office/drawing/2014/chart" uri="{C3380CC4-5D6E-409C-BE32-E72D297353CC}">
              <c16:uniqueId val="{00000000-B929-4F02-AFA8-3F41BFFBF53B}"/>
            </c:ext>
          </c:extLst>
        </c:ser>
        <c:ser>
          <c:idx val="1"/>
          <c:order val="1"/>
          <c:tx>
            <c:v>中长期</c:v>
          </c:tx>
          <c:spPr>
            <a:ln w="28575" cap="rnd">
              <a:solidFill>
                <a:srgbClr val="2323FF"/>
              </a:solidFill>
              <a:round/>
            </a:ln>
            <a:effectLst/>
          </c:spPr>
          <c:marker>
            <c:symbol val="none"/>
          </c:marker>
          <c:cat>
            <c:strRef>
              <c:f>'Lãi suất 2'!$A$18:$A$52</c:f>
              <c:strCache>
                <c:ptCount val="35"/>
                <c:pt idx="0">
                  <c:v>Th 2/2023</c:v>
                </c:pt>
                <c:pt idx="1">
                  <c:v>Th 3/2023</c:v>
                </c:pt>
                <c:pt idx="2">
                  <c:v>Th 4/2023</c:v>
                </c:pt>
                <c:pt idx="3">
                  <c:v>Th 5/2023</c:v>
                </c:pt>
                <c:pt idx="4">
                  <c:v>Th 6/2023</c:v>
                </c:pt>
                <c:pt idx="5">
                  <c:v>Th 7/2023</c:v>
                </c:pt>
                <c:pt idx="6">
                  <c:v>Th 8/2023</c:v>
                </c:pt>
                <c:pt idx="7">
                  <c:v>Th 9/2023</c:v>
                </c:pt>
                <c:pt idx="8">
                  <c:v>Th 10/2023</c:v>
                </c:pt>
                <c:pt idx="9">
                  <c:v>Th 11/2023</c:v>
                </c:pt>
                <c:pt idx="10">
                  <c:v>Th 12/2023</c:v>
                </c:pt>
                <c:pt idx="11">
                  <c:v>Th 1/2024</c:v>
                </c:pt>
                <c:pt idx="12">
                  <c:v>Th 2/2024</c:v>
                </c:pt>
                <c:pt idx="13">
                  <c:v>Th 3/2024</c:v>
                </c:pt>
                <c:pt idx="14">
                  <c:v>Th 4/2024</c:v>
                </c:pt>
                <c:pt idx="15">
                  <c:v>Th 5/2024</c:v>
                </c:pt>
                <c:pt idx="16">
                  <c:v>Th 6/2024</c:v>
                </c:pt>
                <c:pt idx="17">
                  <c:v>Th 7/2024</c:v>
                </c:pt>
                <c:pt idx="18">
                  <c:v>Th 8/2024</c:v>
                </c:pt>
                <c:pt idx="19">
                  <c:v>Th 9/2024</c:v>
                </c:pt>
                <c:pt idx="20">
                  <c:v>Th 10/2024</c:v>
                </c:pt>
                <c:pt idx="21">
                  <c:v>Th 11/2024</c:v>
                </c:pt>
                <c:pt idx="22">
                  <c:v>Th 12/2024</c:v>
                </c:pt>
                <c:pt idx="23">
                  <c:v>Th 1/2025</c:v>
                </c:pt>
                <c:pt idx="24">
                  <c:v>Th 2/2025</c:v>
                </c:pt>
                <c:pt idx="25">
                  <c:v>Th 3/2025</c:v>
                </c:pt>
                <c:pt idx="26">
                  <c:v>Th 4/2025</c:v>
                </c:pt>
                <c:pt idx="27">
                  <c:v>Th 5/2025</c:v>
                </c:pt>
                <c:pt idx="28">
                  <c:v>Th 6/2025</c:v>
                </c:pt>
                <c:pt idx="29">
                  <c:v>Th 7/2025</c:v>
                </c:pt>
                <c:pt idx="30">
                  <c:v>Th 8/2025</c:v>
                </c:pt>
                <c:pt idx="31">
                  <c:v>Th 9/2025</c:v>
                </c:pt>
                <c:pt idx="32">
                  <c:v>Th 10/2025</c:v>
                </c:pt>
                <c:pt idx="33">
                  <c:v>Th 11/2025</c:v>
                </c:pt>
                <c:pt idx="34">
                  <c:v>Th 12/2025</c:v>
                </c:pt>
              </c:strCache>
              <c:extLst/>
            </c:strRef>
          </c:cat>
          <c:val>
            <c:numRef>
              <c:f>'Lãi suất 2'!$D$18:$D$52</c:f>
              <c:numCache>
                <c:formatCode>0.00%</c:formatCode>
                <c:ptCount val="35"/>
                <c:pt idx="0">
                  <c:v>0.113</c:v>
                </c:pt>
                <c:pt idx="1">
                  <c:v>0.113</c:v>
                </c:pt>
                <c:pt idx="2">
                  <c:v>0.112</c:v>
                </c:pt>
                <c:pt idx="3">
                  <c:v>0.112</c:v>
                </c:pt>
                <c:pt idx="4">
                  <c:v>0.111</c:v>
                </c:pt>
                <c:pt idx="5">
                  <c:v>0.114</c:v>
                </c:pt>
                <c:pt idx="6">
                  <c:v>0.112</c:v>
                </c:pt>
                <c:pt idx="7">
                  <c:v>0.11</c:v>
                </c:pt>
                <c:pt idx="8">
                  <c:v>0.107</c:v>
                </c:pt>
                <c:pt idx="9">
                  <c:v>0.10299999999999999</c:v>
                </c:pt>
                <c:pt idx="10">
                  <c:v>0.10100000000000001</c:v>
                </c:pt>
                <c:pt idx="11">
                  <c:v>0.10100000000000001</c:v>
                </c:pt>
                <c:pt idx="12">
                  <c:v>9.9000000000000005E-2</c:v>
                </c:pt>
                <c:pt idx="13">
                  <c:v>7.9000000000000001E-2</c:v>
                </c:pt>
                <c:pt idx="14">
                  <c:v>9.5000000000000001E-2</c:v>
                </c:pt>
                <c:pt idx="15">
                  <c:v>9.4E-2</c:v>
                </c:pt>
                <c:pt idx="16">
                  <c:v>9.2999999999999999E-2</c:v>
                </c:pt>
                <c:pt idx="17">
                  <c:v>9.2999999999999999E-2</c:v>
                </c:pt>
                <c:pt idx="18">
                  <c:v>9.1999999999999998E-2</c:v>
                </c:pt>
                <c:pt idx="19">
                  <c:v>9.0999999999999998E-2</c:v>
                </c:pt>
                <c:pt idx="20">
                  <c:v>9.0999999999999998E-2</c:v>
                </c:pt>
                <c:pt idx="21">
                  <c:v>0.09</c:v>
                </c:pt>
                <c:pt idx="22">
                  <c:v>0.09</c:v>
                </c:pt>
                <c:pt idx="23">
                  <c:v>0.09</c:v>
                </c:pt>
                <c:pt idx="24">
                  <c:v>0.09</c:v>
                </c:pt>
                <c:pt idx="25">
                  <c:v>0.09</c:v>
                </c:pt>
                <c:pt idx="26">
                  <c:v>8.8999999999999996E-2</c:v>
                </c:pt>
                <c:pt idx="27">
                  <c:v>8.8999999999999996E-2</c:v>
                </c:pt>
                <c:pt idx="28">
                  <c:v>8.7999999999999995E-2</c:v>
                </c:pt>
                <c:pt idx="29">
                  <c:v>8.8999999999999996E-2</c:v>
                </c:pt>
                <c:pt idx="30">
                  <c:v>8.7999999999999995E-2</c:v>
                </c:pt>
                <c:pt idx="31">
                  <c:v>8.7999999999999995E-2</c:v>
                </c:pt>
                <c:pt idx="32">
                  <c:v>8.8999999999999996E-2</c:v>
                </c:pt>
                <c:pt idx="33">
                  <c:v>0.09</c:v>
                </c:pt>
                <c:pt idx="34">
                  <c:v>8.8999999999999996E-2</c:v>
                </c:pt>
              </c:numCache>
              <c:extLst/>
            </c:numRef>
          </c:val>
          <c:smooth val="0"/>
          <c:extLst>
            <c:ext xmlns:c16="http://schemas.microsoft.com/office/drawing/2014/chart" uri="{C3380CC4-5D6E-409C-BE32-E72D297353CC}">
              <c16:uniqueId val="{00000001-B929-4F02-AFA8-3F41BFFBF53B}"/>
            </c:ext>
          </c:extLst>
        </c:ser>
        <c:dLbls>
          <c:showLegendKey val="0"/>
          <c:showVal val="0"/>
          <c:showCatName val="0"/>
          <c:showSerName val="0"/>
          <c:showPercent val="0"/>
          <c:showBubbleSize val="0"/>
        </c:dLbls>
        <c:smooth val="0"/>
        <c:axId val="1392457952"/>
        <c:axId val="1392454688"/>
        <c:extLst>
          <c:ext xmlns:c15="http://schemas.microsoft.com/office/drawing/2012/chart" uri="{02D57815-91ED-43cb-92C2-25804820EDAC}">
            <c15:filteredLineSeries>
              <c15:ser>
                <c:idx val="2"/>
                <c:order val="2"/>
                <c:spPr>
                  <a:ln w="28575" cap="rnd">
                    <a:solidFill>
                      <a:schemeClr val="accent5">
                        <a:tint val="65000"/>
                      </a:schemeClr>
                    </a:solidFill>
                    <a:round/>
                  </a:ln>
                  <a:effectLst/>
                </c:spPr>
                <c:marker>
                  <c:symbol val="none"/>
                </c:marker>
                <c:cat>
                  <mc:AlternateContent xmlns:mc="http://schemas.openxmlformats.org/markup-compatibility/2006">
                    <mc:Choice xmlns:c16ac="http://schemas.microsoft.com/office/drawing/2014/chart/ac" Requires="c16ac">
                      <c16ac:multiLvlStrLit>
                        <c:ptCount val="0"/>
                      </c16ac:multiLvlStrLit>
                    </mc:Choice>
                    <mc:Fallback>
                      <c:strLit/>
                    </mc:Fallback>
                  </mc:AlternateContent>
                </c:cat>
                <c:val>
                  <c:numLit>
                    <c:ptCount val="0"/>
                  </c:numLit>
                </c:val>
                <c:smooth val="0"/>
                <c:extLst>
                  <c:ext xmlns:c16="http://schemas.microsoft.com/office/drawing/2014/chart" uri="{C3380CC4-5D6E-409C-BE32-E72D297353CC}">
                    <c16:uniqueId val="{00000002-B929-4F02-AFA8-3F41BFFBF53B}"/>
                  </c:ext>
                </c:extLst>
              </c15:ser>
            </c15:filteredLineSeries>
          </c:ext>
        </c:extLst>
      </c:lineChart>
      <c:catAx>
        <c:axId val="139245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SimSun" panose="02010600030101010101" pitchFamily="2" charset="-122"/>
                <a:cs typeface="Times New Roman" panose="02020603050405020304" pitchFamily="18" charset="0"/>
              </a:defRPr>
            </a:pPr>
            <a:endParaRPr lang="vi-VN"/>
          </a:p>
        </c:txPr>
        <c:crossAx val="1392454688"/>
        <c:crosses val="autoZero"/>
        <c:auto val="1"/>
        <c:lblAlgn val="ctr"/>
        <c:lblOffset val="100"/>
        <c:noMultiLvlLbl val="0"/>
      </c:catAx>
      <c:valAx>
        <c:axId val="13924546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SimSun" panose="02010600030101010101" pitchFamily="2" charset="-122"/>
                <a:cs typeface="Times New Roman" panose="02020603050405020304" pitchFamily="18" charset="0"/>
              </a:defRPr>
            </a:pPr>
            <a:endParaRPr lang="vi-VN"/>
          </a:p>
        </c:txPr>
        <c:crossAx val="1392457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SimSun" panose="02010600030101010101" pitchFamily="2" charset="-122"/>
              <a:cs typeface="Times New Roman" panose="02020603050405020304" pitchFamily="18" charset="0"/>
            </a:defRPr>
          </a:pPr>
          <a:endParaRPr lang="vi-VN"/>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Times New Roman" panose="02020603050405020304" pitchFamily="18" charset="0"/>
          <a:ea typeface="SimSun" panose="02010600030101010101" pitchFamily="2" charset="-122"/>
          <a:cs typeface="Times New Roman" panose="02020603050405020304" pitchFamily="18" charset="0"/>
        </a:defRPr>
      </a:pPr>
      <a:endParaRPr lang="vi-VN"/>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en-US"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zh-CN" altLang="en-US" dirty="0"/>
              <a:t>年度</a:t>
            </a:r>
            <a:r>
              <a:rPr lang="en-US" altLang="zh-CN" dirty="0"/>
              <a:t>GDP</a:t>
            </a:r>
            <a:r>
              <a:rPr lang="zh-CN" altLang="en-US" dirty="0"/>
              <a:t>增长率</a:t>
            </a:r>
            <a:r>
              <a:rPr lang="en-US" baseline="0" dirty="0"/>
              <a:t>– 2026F</a:t>
            </a:r>
            <a:endParaRPr lang="vi-VN" dirty="0"/>
          </a:p>
        </c:rich>
      </c:tx>
      <c:overlay val="0"/>
    </c:title>
    <c:autoTitleDeleted val="0"/>
    <c:plotArea>
      <c:layout/>
      <c:barChart>
        <c:barDir val="col"/>
        <c:grouping val="clustered"/>
        <c:varyColors val="1"/>
        <c:ser>
          <c:idx val="0"/>
          <c:order val="0"/>
          <c:spPr>
            <a:solidFill>
              <a:srgbClr val="2323FF"/>
            </a:solidFill>
            <a:ln cmpd="sng">
              <a:noFill/>
            </a:ln>
          </c:spPr>
          <c:invertIfNegative val="1"/>
          <c:dPt>
            <c:idx val="0"/>
            <c:invertIfNegative val="1"/>
            <c:bubble3D val="0"/>
            <c:extLst>
              <c:ext xmlns:c16="http://schemas.microsoft.com/office/drawing/2014/chart" uri="{C3380CC4-5D6E-409C-BE32-E72D297353CC}">
                <c16:uniqueId val="{00000000-5BE8-49FC-9878-E99A40E172E1}"/>
              </c:ext>
            </c:extLst>
          </c:dPt>
          <c:dPt>
            <c:idx val="1"/>
            <c:invertIfNegative val="1"/>
            <c:bubble3D val="0"/>
            <c:extLst>
              <c:ext xmlns:c16="http://schemas.microsoft.com/office/drawing/2014/chart" uri="{C3380CC4-5D6E-409C-BE32-E72D297353CC}">
                <c16:uniqueId val="{00000001-5BE8-49FC-9878-E99A40E172E1}"/>
              </c:ext>
            </c:extLst>
          </c:dPt>
          <c:dPt>
            <c:idx val="2"/>
            <c:invertIfNegative val="1"/>
            <c:bubble3D val="0"/>
            <c:extLst>
              <c:ext xmlns:c16="http://schemas.microsoft.com/office/drawing/2014/chart" uri="{C3380CC4-5D6E-409C-BE32-E72D297353CC}">
                <c16:uniqueId val="{00000002-5BE8-49FC-9878-E99A40E172E1}"/>
              </c:ext>
            </c:extLst>
          </c:dPt>
          <c:dPt>
            <c:idx val="3"/>
            <c:invertIfNegative val="1"/>
            <c:bubble3D val="0"/>
            <c:extLst>
              <c:ext xmlns:c16="http://schemas.microsoft.com/office/drawing/2014/chart" uri="{C3380CC4-5D6E-409C-BE32-E72D297353CC}">
                <c16:uniqueId val="{00000003-5BE8-49FC-9878-E99A40E172E1}"/>
              </c:ext>
            </c:extLst>
          </c:dPt>
          <c:dPt>
            <c:idx val="4"/>
            <c:invertIfNegative val="1"/>
            <c:bubble3D val="0"/>
            <c:extLst>
              <c:ext xmlns:c16="http://schemas.microsoft.com/office/drawing/2014/chart" uri="{C3380CC4-5D6E-409C-BE32-E72D297353CC}">
                <c16:uniqueId val="{00000004-5BE8-49FC-9878-E99A40E172E1}"/>
              </c:ext>
            </c:extLst>
          </c:dPt>
          <c:dPt>
            <c:idx val="5"/>
            <c:invertIfNegative val="1"/>
            <c:bubble3D val="0"/>
            <c:extLst>
              <c:ext xmlns:c16="http://schemas.microsoft.com/office/drawing/2014/chart" uri="{C3380CC4-5D6E-409C-BE32-E72D297353CC}">
                <c16:uniqueId val="{00000005-5BE8-49FC-9878-E99A40E172E1}"/>
              </c:ext>
            </c:extLst>
          </c:dPt>
          <c:dPt>
            <c:idx val="6"/>
            <c:invertIfNegative val="1"/>
            <c:bubble3D val="0"/>
            <c:extLst>
              <c:ext xmlns:c16="http://schemas.microsoft.com/office/drawing/2014/chart" uri="{C3380CC4-5D6E-409C-BE32-E72D297353CC}">
                <c16:uniqueId val="{00000006-5BE8-49FC-9878-E99A40E172E1}"/>
              </c:ext>
            </c:extLst>
          </c:dPt>
          <c:dPt>
            <c:idx val="7"/>
            <c:invertIfNegative val="1"/>
            <c:bubble3D val="0"/>
            <c:extLst>
              <c:ext xmlns:c16="http://schemas.microsoft.com/office/drawing/2014/chart" uri="{C3380CC4-5D6E-409C-BE32-E72D297353CC}">
                <c16:uniqueId val="{00000007-5BE8-49FC-9878-E99A40E172E1}"/>
              </c:ext>
            </c:extLst>
          </c:dPt>
          <c:dPt>
            <c:idx val="8"/>
            <c:invertIfNegative val="1"/>
            <c:bubble3D val="0"/>
            <c:extLst>
              <c:ext xmlns:c16="http://schemas.microsoft.com/office/drawing/2014/chart" uri="{C3380CC4-5D6E-409C-BE32-E72D297353CC}">
                <c16:uniqueId val="{00000008-5BE8-49FC-9878-E99A40E172E1}"/>
              </c:ext>
            </c:extLst>
          </c:dPt>
          <c:dPt>
            <c:idx val="9"/>
            <c:invertIfNegative val="1"/>
            <c:bubble3D val="0"/>
            <c:extLst>
              <c:ext xmlns:c16="http://schemas.microsoft.com/office/drawing/2014/chart" uri="{C3380CC4-5D6E-409C-BE32-E72D297353CC}">
                <c16:uniqueId val="{00000009-5BE8-49FC-9878-E99A40E172E1}"/>
              </c:ext>
            </c:extLst>
          </c:dPt>
          <c:dPt>
            <c:idx val="10"/>
            <c:invertIfNegative val="1"/>
            <c:bubble3D val="0"/>
            <c:extLst>
              <c:ext xmlns:c16="http://schemas.microsoft.com/office/drawing/2014/chart" uri="{C3380CC4-5D6E-409C-BE32-E72D297353CC}">
                <c16:uniqueId val="{0000000A-5BE8-49FC-9878-E99A40E172E1}"/>
              </c:ext>
            </c:extLst>
          </c:dPt>
          <c:dPt>
            <c:idx val="11"/>
            <c:invertIfNegative val="1"/>
            <c:bubble3D val="0"/>
            <c:extLst>
              <c:ext xmlns:c16="http://schemas.microsoft.com/office/drawing/2014/chart" uri="{C3380CC4-5D6E-409C-BE32-E72D297353CC}">
                <c16:uniqueId val="{0000000B-5BE8-49FC-9878-E99A40E172E1}"/>
              </c:ext>
            </c:extLst>
          </c:dPt>
          <c:dPt>
            <c:idx val="12"/>
            <c:invertIfNegative val="1"/>
            <c:bubble3D val="0"/>
            <c:extLst>
              <c:ext xmlns:c16="http://schemas.microsoft.com/office/drawing/2014/chart" uri="{C3380CC4-5D6E-409C-BE32-E72D297353CC}">
                <c16:uniqueId val="{0000000C-5BE8-49FC-9878-E99A40E172E1}"/>
              </c:ext>
            </c:extLst>
          </c:dPt>
          <c:dPt>
            <c:idx val="13"/>
            <c:invertIfNegative val="1"/>
            <c:bubble3D val="0"/>
            <c:extLst>
              <c:ext xmlns:c16="http://schemas.microsoft.com/office/drawing/2014/chart" uri="{C3380CC4-5D6E-409C-BE32-E72D297353CC}">
                <c16:uniqueId val="{0000000D-5BE8-49FC-9878-E99A40E172E1}"/>
              </c:ext>
            </c:extLst>
          </c:dPt>
          <c:dPt>
            <c:idx val="14"/>
            <c:invertIfNegative val="1"/>
            <c:bubble3D val="0"/>
            <c:extLst>
              <c:ext xmlns:c16="http://schemas.microsoft.com/office/drawing/2014/chart" uri="{C3380CC4-5D6E-409C-BE32-E72D297353CC}">
                <c16:uniqueId val="{0000000E-5BE8-49FC-9878-E99A40E172E1}"/>
              </c:ext>
            </c:extLst>
          </c:dPt>
          <c:dPt>
            <c:idx val="15"/>
            <c:invertIfNegative val="1"/>
            <c:bubble3D val="0"/>
            <c:extLst>
              <c:ext xmlns:c16="http://schemas.microsoft.com/office/drawing/2014/chart" uri="{C3380CC4-5D6E-409C-BE32-E72D297353CC}">
                <c16:uniqueId val="{0000000F-5BE8-49FC-9878-E99A40E172E1}"/>
              </c:ext>
            </c:extLst>
          </c:dPt>
          <c:dPt>
            <c:idx val="16"/>
            <c:invertIfNegative val="1"/>
            <c:bubble3D val="0"/>
            <c:extLst>
              <c:ext xmlns:c16="http://schemas.microsoft.com/office/drawing/2014/chart" uri="{C3380CC4-5D6E-409C-BE32-E72D297353CC}">
                <c16:uniqueId val="{00000010-5BE8-49FC-9878-E99A40E172E1}"/>
              </c:ext>
            </c:extLst>
          </c:dPt>
          <c:dPt>
            <c:idx val="17"/>
            <c:invertIfNegative val="1"/>
            <c:bubble3D val="0"/>
            <c:extLst>
              <c:ext xmlns:c16="http://schemas.microsoft.com/office/drawing/2014/chart" uri="{C3380CC4-5D6E-409C-BE32-E72D297353CC}">
                <c16:uniqueId val="{00000011-5BE8-49FC-9878-E99A40E172E1}"/>
              </c:ext>
            </c:extLst>
          </c:dPt>
          <c:dPt>
            <c:idx val="18"/>
            <c:invertIfNegative val="1"/>
            <c:bubble3D val="0"/>
            <c:extLst>
              <c:ext xmlns:c16="http://schemas.microsoft.com/office/drawing/2014/chart" uri="{C3380CC4-5D6E-409C-BE32-E72D297353CC}">
                <c16:uniqueId val="{00000012-5BE8-49FC-9878-E99A40E172E1}"/>
              </c:ext>
            </c:extLst>
          </c:dPt>
          <c:dLbls>
            <c:dLbl>
              <c:idx val="1"/>
              <c:delete val="1"/>
              <c:extLst>
                <c:ext xmlns:c15="http://schemas.microsoft.com/office/drawing/2012/chart" uri="{CE6537A1-D6FC-4f65-9D91-7224C49458BB}"/>
                <c:ext xmlns:c16="http://schemas.microsoft.com/office/drawing/2014/chart" uri="{C3380CC4-5D6E-409C-BE32-E72D297353CC}">
                  <c16:uniqueId val="{00000001-5BE8-49FC-9878-E99A40E172E1}"/>
                </c:ext>
              </c:extLst>
            </c:dLbl>
            <c:dLbl>
              <c:idx val="2"/>
              <c:delete val="1"/>
              <c:extLst>
                <c:ext xmlns:c15="http://schemas.microsoft.com/office/drawing/2012/chart" uri="{CE6537A1-D6FC-4f65-9D91-7224C49458BB}"/>
                <c:ext xmlns:c16="http://schemas.microsoft.com/office/drawing/2014/chart" uri="{C3380CC4-5D6E-409C-BE32-E72D297353CC}">
                  <c16:uniqueId val="{00000002-5BE8-49FC-9878-E99A40E172E1}"/>
                </c:ext>
              </c:extLst>
            </c:dLbl>
            <c:dLbl>
              <c:idx val="3"/>
              <c:delete val="1"/>
              <c:extLst>
                <c:ext xmlns:c15="http://schemas.microsoft.com/office/drawing/2012/chart" uri="{CE6537A1-D6FC-4f65-9D91-7224C49458BB}"/>
                <c:ext xmlns:c16="http://schemas.microsoft.com/office/drawing/2014/chart" uri="{C3380CC4-5D6E-409C-BE32-E72D297353CC}">
                  <c16:uniqueId val="{00000003-5BE8-49FC-9878-E99A40E172E1}"/>
                </c:ext>
              </c:extLst>
            </c:dLbl>
            <c:dLbl>
              <c:idx val="4"/>
              <c:delete val="1"/>
              <c:extLst>
                <c:ext xmlns:c15="http://schemas.microsoft.com/office/drawing/2012/chart" uri="{CE6537A1-D6FC-4f65-9D91-7224C49458BB}"/>
                <c:ext xmlns:c16="http://schemas.microsoft.com/office/drawing/2014/chart" uri="{C3380CC4-5D6E-409C-BE32-E72D297353CC}">
                  <c16:uniqueId val="{00000004-5BE8-49FC-9878-E99A40E172E1}"/>
                </c:ext>
              </c:extLst>
            </c:dLbl>
            <c:dLbl>
              <c:idx val="5"/>
              <c:delete val="1"/>
              <c:extLst>
                <c:ext xmlns:c15="http://schemas.microsoft.com/office/drawing/2012/chart" uri="{CE6537A1-D6FC-4f65-9D91-7224C49458BB}"/>
                <c:ext xmlns:c16="http://schemas.microsoft.com/office/drawing/2014/chart" uri="{C3380CC4-5D6E-409C-BE32-E72D297353CC}">
                  <c16:uniqueId val="{00000005-5BE8-49FC-9878-E99A40E172E1}"/>
                </c:ext>
              </c:extLst>
            </c:dLbl>
            <c:dLbl>
              <c:idx val="6"/>
              <c:delete val="1"/>
              <c:extLst>
                <c:ext xmlns:c15="http://schemas.microsoft.com/office/drawing/2012/chart" uri="{CE6537A1-D6FC-4f65-9D91-7224C49458BB}"/>
                <c:ext xmlns:c16="http://schemas.microsoft.com/office/drawing/2014/chart" uri="{C3380CC4-5D6E-409C-BE32-E72D297353CC}">
                  <c16:uniqueId val="{00000006-5BE8-49FC-9878-E99A40E172E1}"/>
                </c:ext>
              </c:extLst>
            </c:dLbl>
            <c:dLbl>
              <c:idx val="7"/>
              <c:delete val="1"/>
              <c:extLst>
                <c:ext xmlns:c15="http://schemas.microsoft.com/office/drawing/2012/chart" uri="{CE6537A1-D6FC-4f65-9D91-7224C49458BB}"/>
                <c:ext xmlns:c16="http://schemas.microsoft.com/office/drawing/2014/chart" uri="{C3380CC4-5D6E-409C-BE32-E72D297353CC}">
                  <c16:uniqueId val="{00000007-5BE8-49FC-9878-E99A40E172E1}"/>
                </c:ext>
              </c:extLst>
            </c:dLbl>
            <c:dLbl>
              <c:idx val="8"/>
              <c:delete val="1"/>
              <c:extLst>
                <c:ext xmlns:c15="http://schemas.microsoft.com/office/drawing/2012/chart" uri="{CE6537A1-D6FC-4f65-9D91-7224C49458BB}"/>
                <c:ext xmlns:c16="http://schemas.microsoft.com/office/drawing/2014/chart" uri="{C3380CC4-5D6E-409C-BE32-E72D297353CC}">
                  <c16:uniqueId val="{00000008-5BE8-49FC-9878-E99A40E172E1}"/>
                </c:ext>
              </c:extLst>
            </c:dLbl>
            <c:dLbl>
              <c:idx val="9"/>
              <c:delete val="1"/>
              <c:extLst>
                <c:ext xmlns:c15="http://schemas.microsoft.com/office/drawing/2012/chart" uri="{CE6537A1-D6FC-4f65-9D91-7224C49458BB}"/>
                <c:ext xmlns:c16="http://schemas.microsoft.com/office/drawing/2014/chart" uri="{C3380CC4-5D6E-409C-BE32-E72D297353CC}">
                  <c16:uniqueId val="{00000009-5BE8-49FC-9878-E99A40E172E1}"/>
                </c:ext>
              </c:extLst>
            </c:dLbl>
            <c:dLbl>
              <c:idx val="10"/>
              <c:delete val="1"/>
              <c:extLst>
                <c:ext xmlns:c15="http://schemas.microsoft.com/office/drawing/2012/chart" uri="{CE6537A1-D6FC-4f65-9D91-7224C49458BB}"/>
                <c:ext xmlns:c16="http://schemas.microsoft.com/office/drawing/2014/chart" uri="{C3380CC4-5D6E-409C-BE32-E72D297353CC}">
                  <c16:uniqueId val="{0000000A-5BE8-49FC-9878-E99A40E172E1}"/>
                </c:ext>
              </c:extLst>
            </c:dLbl>
            <c:dLbl>
              <c:idx val="11"/>
              <c:delete val="1"/>
              <c:extLst>
                <c:ext xmlns:c15="http://schemas.microsoft.com/office/drawing/2012/chart" uri="{CE6537A1-D6FC-4f65-9D91-7224C49458BB}"/>
                <c:ext xmlns:c16="http://schemas.microsoft.com/office/drawing/2014/chart" uri="{C3380CC4-5D6E-409C-BE32-E72D297353CC}">
                  <c16:uniqueId val="{0000000B-5BE8-49FC-9878-E99A40E172E1}"/>
                </c:ext>
              </c:extLst>
            </c:dLbl>
            <c:dLbl>
              <c:idx val="12"/>
              <c:delete val="1"/>
              <c:extLst>
                <c:ext xmlns:c15="http://schemas.microsoft.com/office/drawing/2012/chart" uri="{CE6537A1-D6FC-4f65-9D91-7224C49458BB}"/>
                <c:ext xmlns:c16="http://schemas.microsoft.com/office/drawing/2014/chart" uri="{C3380CC4-5D6E-409C-BE32-E72D297353CC}">
                  <c16:uniqueId val="{0000000C-5BE8-49FC-9878-E99A40E172E1}"/>
                </c:ext>
              </c:extLst>
            </c:dLbl>
            <c:dLbl>
              <c:idx val="13"/>
              <c:delete val="1"/>
              <c:extLst>
                <c:ext xmlns:c15="http://schemas.microsoft.com/office/drawing/2012/chart" uri="{CE6537A1-D6FC-4f65-9D91-7224C49458BB}"/>
                <c:ext xmlns:c16="http://schemas.microsoft.com/office/drawing/2014/chart" uri="{C3380CC4-5D6E-409C-BE32-E72D297353CC}">
                  <c16:uniqueId val="{0000000D-5BE8-49FC-9878-E99A40E172E1}"/>
                </c:ext>
              </c:extLst>
            </c:dLbl>
            <c:dLbl>
              <c:idx val="14"/>
              <c:delete val="1"/>
              <c:extLst>
                <c:ext xmlns:c15="http://schemas.microsoft.com/office/drawing/2012/chart" uri="{CE6537A1-D6FC-4f65-9D91-7224C49458BB}"/>
                <c:ext xmlns:c16="http://schemas.microsoft.com/office/drawing/2014/chart" uri="{C3380CC4-5D6E-409C-BE32-E72D297353CC}">
                  <c16:uniqueId val="{0000000E-5BE8-49FC-9878-E99A40E172E1}"/>
                </c:ext>
              </c:extLst>
            </c:dLbl>
            <c:dLbl>
              <c:idx val="15"/>
              <c:delete val="1"/>
              <c:extLst>
                <c:ext xmlns:c15="http://schemas.microsoft.com/office/drawing/2012/chart" uri="{CE6537A1-D6FC-4f65-9D91-7224C49458BB}"/>
                <c:ext xmlns:c16="http://schemas.microsoft.com/office/drawing/2014/chart" uri="{C3380CC4-5D6E-409C-BE32-E72D297353CC}">
                  <c16:uniqueId val="{0000000F-5BE8-49FC-9878-E99A40E172E1}"/>
                </c:ext>
              </c:extLst>
            </c:dLbl>
            <c:dLbl>
              <c:idx val="17"/>
              <c:delete val="1"/>
              <c:extLst>
                <c:ext xmlns:c15="http://schemas.microsoft.com/office/drawing/2012/chart" uri="{CE6537A1-D6FC-4f65-9D91-7224C49458BB}"/>
                <c:ext xmlns:c16="http://schemas.microsoft.com/office/drawing/2014/chart" uri="{C3380CC4-5D6E-409C-BE32-E72D297353CC}">
                  <c16:uniqueId val="{00000011-5BE8-49FC-9878-E99A40E172E1}"/>
                </c:ext>
              </c:extLst>
            </c:dLbl>
            <c:dLbl>
              <c:idx val="1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BE8-49FC-9878-E99A40E172E1}"/>
                </c:ext>
              </c:extLst>
            </c:dLbl>
            <c:spPr>
              <a:noFill/>
              <a:ln>
                <a:noFill/>
              </a:ln>
              <a:effectLst/>
            </c:spPr>
            <c:txPr>
              <a:bodyPr rot="0" spcFirstLastPara="0" vertOverflow="ellipsis" vert="horz" wrap="square" lIns="38100" tIns="19050" rIns="38100" bIns="19050"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ext>
            </c:extLst>
          </c:dLbls>
          <c:cat>
            <c:strRef>
              <c:f>GDP..!$BS$1:$CL$1</c:f>
              <c:strCache>
                <c:ptCount val="20"/>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pt idx="19">
                  <c:v>2026F</c:v>
                </c:pt>
              </c:strCache>
            </c:strRef>
          </c:cat>
          <c:val>
            <c:numRef>
              <c:f>GDP..!$BS$92:$CL$92</c:f>
              <c:numCache>
                <c:formatCode>0.00%</c:formatCode>
                <c:ptCount val="20"/>
                <c:pt idx="0">
                  <c:v>7.129493486760885E-2</c:v>
                </c:pt>
                <c:pt idx="1">
                  <c:v>5.6617868726868581E-2</c:v>
                </c:pt>
                <c:pt idx="2">
                  <c:v>5.3978714501812242E-2</c:v>
                </c:pt>
                <c:pt idx="3">
                  <c:v>6.423267376487285E-2</c:v>
                </c:pt>
                <c:pt idx="4">
                  <c:v>6.2402952594953875E-2</c:v>
                </c:pt>
                <c:pt idx="5">
                  <c:v>5.2473671107330588E-2</c:v>
                </c:pt>
                <c:pt idx="6">
                  <c:v>5.4218737991988952E-2</c:v>
                </c:pt>
                <c:pt idx="7">
                  <c:v>5.9836348486120627E-2</c:v>
                </c:pt>
                <c:pt idx="8">
                  <c:v>6.6793081304419299E-2</c:v>
                </c:pt>
                <c:pt idx="9">
                  <c:v>6.2108122026014012E-2</c:v>
                </c:pt>
                <c:pt idx="10">
                  <c:v>6.8122258406201563E-2</c:v>
                </c:pt>
                <c:pt idx="11">
                  <c:v>7.0757966977060827E-2</c:v>
                </c:pt>
                <c:pt idx="12">
                  <c:v>7.0174368436592305E-2</c:v>
                </c:pt>
                <c:pt idx="13">
                  <c:v>2.9058412932756239E-2</c:v>
                </c:pt>
                <c:pt idx="14">
                  <c:v>2.5755436661369702E-2</c:v>
                </c:pt>
                <c:pt idx="15">
                  <c:v>8.0178974916842005E-2</c:v>
                </c:pt>
                <c:pt idx="16">
                  <c:v>5.0464306908861299E-2</c:v>
                </c:pt>
                <c:pt idx="17">
                  <c:v>7.0911874122760302E-2</c:v>
                </c:pt>
                <c:pt idx="18">
                  <c:v>8.0188299897838711E-2</c:v>
                </c:pt>
                <c:pt idx="19">
                  <c:v>8.1000000000000003E-2</c:v>
                </c:pt>
              </c:numCache>
            </c:numRef>
          </c:val>
          <c:extLst>
            <c:ext xmlns:c14="http://schemas.microsoft.com/office/drawing/2007/8/2/chart" uri="{6F2FDCE9-48DA-4B69-8628-5D25D57E5C99}">
              <c14:invertSolidFillFmt>
                <c14:spPr xmlns:c14="http://schemas.microsoft.com/office/drawing/2007/8/2/chart">
                  <a:solidFill>
                    <a:srgbClr val="FFFFFF"/>
                  </a:solidFill>
                  <a:ln cmpd="sng">
                    <a:noFill/>
                  </a:ln>
                </c14:spPr>
              </c14:invertSolidFillFmt>
            </c:ext>
            <c:ext xmlns:c16="http://schemas.microsoft.com/office/drawing/2014/chart" uri="{C3380CC4-5D6E-409C-BE32-E72D297353CC}">
              <c16:uniqueId val="{00000014-5BE8-49FC-9878-E99A40E172E1}"/>
            </c:ext>
          </c:extLst>
        </c:ser>
        <c:dLbls>
          <c:showLegendKey val="0"/>
          <c:showVal val="0"/>
          <c:showCatName val="0"/>
          <c:showSerName val="0"/>
          <c:showPercent val="0"/>
          <c:showBubbleSize val="0"/>
        </c:dLbls>
        <c:gapWidth val="50"/>
        <c:axId val="1715090192"/>
        <c:axId val="1715085840"/>
      </c:barChart>
      <c:catAx>
        <c:axId val="1715090192"/>
        <c:scaling>
          <c:orientation val="minMax"/>
        </c:scaling>
        <c:delete val="0"/>
        <c:axPos val="b"/>
        <c:title>
          <c:tx>
            <c:rich>
              <a:bodyPr/>
              <a:lstStyle/>
              <a:p>
                <a:pPr>
                  <a:defRPr/>
                </a:pPr>
                <a:endParaRPr lang="en-US"/>
              </a:p>
            </c:rich>
          </c:tx>
          <c:overlay val="0"/>
        </c:title>
        <c:numFmt formatCode="General" sourceLinked="1"/>
        <c:majorTickMark val="none"/>
        <c:minorTickMark val="none"/>
        <c:tickLblPos val="nextTo"/>
        <c:spPr>
          <a:ln w="6350" cap="flat" cmpd="sng" algn="ctr">
            <a:noFill/>
            <a:prstDash val="solid"/>
            <a:round/>
          </a:ln>
        </c:spPr>
        <c:txPr>
          <a:bodyPr rot="-60000000" spcFirstLastPara="0"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715085840"/>
        <c:crosses val="autoZero"/>
        <c:auto val="1"/>
        <c:lblAlgn val="ctr"/>
        <c:lblOffset val="100"/>
        <c:noMultiLvlLbl val="1"/>
      </c:catAx>
      <c:valAx>
        <c:axId val="1715085840"/>
        <c:scaling>
          <c:orientation val="minMax"/>
        </c:scaling>
        <c:delete val="1"/>
        <c:axPos val="l"/>
        <c:numFmt formatCode="0.00%" sourceLinked="1"/>
        <c:majorTickMark val="none"/>
        <c:minorTickMark val="none"/>
        <c:tickLblPos val="nextTo"/>
        <c:crossAx val="1715090192"/>
        <c:crosses val="autoZero"/>
        <c:crossBetween val="between"/>
      </c:valAx>
    </c:plotArea>
    <c:plotVisOnly val="1"/>
    <c:dispBlanksAs val="zero"/>
    <c:showDLblsOverMax val="1"/>
    <c:extLst>
      <c:ext uri="{0b15fc19-7d7d-44ad-8c2d-2c3a37ce22c3}">
        <chartProps xmlns="https://web.wps.cn/et/2018/main" chartId="{cea37f63-0e87-4087-8578-974f48398a15}"/>
      </c:ext>
    </c:extLst>
  </c:chart>
  <c:spPr>
    <a:ln w="6350" cap="flat" cmpd="sng" algn="ctr">
      <a:noFill/>
      <a:prstDash val="solid"/>
      <a:round/>
    </a:ln>
  </c:spPr>
  <c:txPr>
    <a:bodyPr/>
    <a:lstStyle/>
    <a:p>
      <a:pPr>
        <a:defRPr lang="en-US" sz="1000">
          <a:solidFill>
            <a:schemeClr val="tx1">
              <a:lumMod val="65000"/>
              <a:lumOff val="35000"/>
            </a:schemeClr>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2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b="1" dirty="0"/>
              <a:t>CPI</a:t>
            </a:r>
            <a:r>
              <a:rPr lang="zh-CN" altLang="en-US" b="1" dirty="0"/>
              <a:t>平均增长率</a:t>
            </a:r>
            <a:r>
              <a:rPr lang="en-US" b="1" dirty="0"/>
              <a:t> – 2026F</a:t>
            </a:r>
          </a:p>
        </c:rich>
      </c:tx>
      <c:overlay val="0"/>
      <c:spPr>
        <a:noFill/>
        <a:ln>
          <a:noFill/>
        </a:ln>
        <a:effectLst/>
      </c:spPr>
      <c:txPr>
        <a:bodyPr rot="0" spcFirstLastPara="1" vertOverflow="ellipsis" vert="horz" wrap="square" anchor="ctr" anchorCtr="1"/>
        <a:lstStyle/>
        <a:p>
          <a:pPr>
            <a:defRPr lang="en-US" sz="12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stacked"/>
        <c:varyColors val="0"/>
        <c:ser>
          <c:idx val="0"/>
          <c:order val="0"/>
          <c:tx>
            <c:strRef>
              <c:f>'CPI.'!$EN$3</c:f>
              <c:strCache>
                <c:ptCount val="1"/>
                <c:pt idx="0">
                  <c:v>Lạm phát</c:v>
                </c:pt>
              </c:strCache>
            </c:strRef>
          </c:tx>
          <c:spPr>
            <a:solidFill>
              <a:srgbClr val="2323FF"/>
            </a:solidFill>
            <a:ln>
              <a:noFill/>
            </a:ln>
            <a:effectLst/>
          </c:spPr>
          <c:invertIfNegative val="0"/>
          <c:dLbls>
            <c:dLbl>
              <c:idx val="0"/>
              <c:layout>
                <c:manualLayout>
                  <c:x val="0"/>
                  <c:y val="-0.391608391608391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FF-45DA-9838-44AA490D9D20}"/>
                </c:ext>
              </c:extLst>
            </c:dLbl>
            <c:dLbl>
              <c:idx val="1"/>
              <c:delete val="1"/>
              <c:extLst>
                <c:ext xmlns:c15="http://schemas.microsoft.com/office/drawing/2012/chart" uri="{CE6537A1-D6FC-4f65-9D91-7224C49458BB}"/>
                <c:ext xmlns:c16="http://schemas.microsoft.com/office/drawing/2014/chart" uri="{C3380CC4-5D6E-409C-BE32-E72D297353CC}">
                  <c16:uniqueId val="{00000001-43FF-45DA-9838-44AA490D9D20}"/>
                </c:ext>
              </c:extLst>
            </c:dLbl>
            <c:dLbl>
              <c:idx val="2"/>
              <c:delete val="1"/>
              <c:extLst>
                <c:ext xmlns:c15="http://schemas.microsoft.com/office/drawing/2012/chart" uri="{CE6537A1-D6FC-4f65-9D91-7224C49458BB}"/>
                <c:ext xmlns:c16="http://schemas.microsoft.com/office/drawing/2014/chart" uri="{C3380CC4-5D6E-409C-BE32-E72D297353CC}">
                  <c16:uniqueId val="{00000002-43FF-45DA-9838-44AA490D9D20}"/>
                </c:ext>
              </c:extLst>
            </c:dLbl>
            <c:dLbl>
              <c:idx val="3"/>
              <c:delete val="1"/>
              <c:extLst>
                <c:ext xmlns:c15="http://schemas.microsoft.com/office/drawing/2012/chart" uri="{CE6537A1-D6FC-4f65-9D91-7224C49458BB}"/>
                <c:ext xmlns:c16="http://schemas.microsoft.com/office/drawing/2014/chart" uri="{C3380CC4-5D6E-409C-BE32-E72D297353CC}">
                  <c16:uniqueId val="{00000003-43FF-45DA-9838-44AA490D9D20}"/>
                </c:ext>
              </c:extLst>
            </c:dLbl>
            <c:dLbl>
              <c:idx val="4"/>
              <c:delete val="1"/>
              <c:extLst>
                <c:ext xmlns:c15="http://schemas.microsoft.com/office/drawing/2012/chart" uri="{CE6537A1-D6FC-4f65-9D91-7224C49458BB}"/>
                <c:ext xmlns:c16="http://schemas.microsoft.com/office/drawing/2014/chart" uri="{C3380CC4-5D6E-409C-BE32-E72D297353CC}">
                  <c16:uniqueId val="{00000004-43FF-45DA-9838-44AA490D9D20}"/>
                </c:ext>
              </c:extLst>
            </c:dLbl>
            <c:dLbl>
              <c:idx val="5"/>
              <c:delete val="1"/>
              <c:extLst>
                <c:ext xmlns:c15="http://schemas.microsoft.com/office/drawing/2012/chart" uri="{CE6537A1-D6FC-4f65-9D91-7224C49458BB}"/>
                <c:ext xmlns:c16="http://schemas.microsoft.com/office/drawing/2014/chart" uri="{C3380CC4-5D6E-409C-BE32-E72D297353CC}">
                  <c16:uniqueId val="{00000005-43FF-45DA-9838-44AA490D9D20}"/>
                </c:ext>
              </c:extLst>
            </c:dLbl>
            <c:dLbl>
              <c:idx val="6"/>
              <c:delete val="1"/>
              <c:extLst>
                <c:ext xmlns:c15="http://schemas.microsoft.com/office/drawing/2012/chart" uri="{CE6537A1-D6FC-4f65-9D91-7224C49458BB}"/>
                <c:ext xmlns:c16="http://schemas.microsoft.com/office/drawing/2014/chart" uri="{C3380CC4-5D6E-409C-BE32-E72D297353CC}">
                  <c16:uniqueId val="{00000006-43FF-45DA-9838-44AA490D9D20}"/>
                </c:ext>
              </c:extLst>
            </c:dLbl>
            <c:dLbl>
              <c:idx val="7"/>
              <c:delete val="1"/>
              <c:extLst>
                <c:ext xmlns:c15="http://schemas.microsoft.com/office/drawing/2012/chart" uri="{CE6537A1-D6FC-4f65-9D91-7224C49458BB}"/>
                <c:ext xmlns:c16="http://schemas.microsoft.com/office/drawing/2014/chart" uri="{C3380CC4-5D6E-409C-BE32-E72D297353CC}">
                  <c16:uniqueId val="{00000007-43FF-45DA-9838-44AA490D9D20}"/>
                </c:ext>
              </c:extLst>
            </c:dLbl>
            <c:dLbl>
              <c:idx val="8"/>
              <c:delete val="1"/>
              <c:extLst>
                <c:ext xmlns:c15="http://schemas.microsoft.com/office/drawing/2012/chart" uri="{CE6537A1-D6FC-4f65-9D91-7224C49458BB}"/>
                <c:ext xmlns:c16="http://schemas.microsoft.com/office/drawing/2014/chart" uri="{C3380CC4-5D6E-409C-BE32-E72D297353CC}">
                  <c16:uniqueId val="{00000008-43FF-45DA-9838-44AA490D9D20}"/>
                </c:ext>
              </c:extLst>
            </c:dLbl>
            <c:dLbl>
              <c:idx val="9"/>
              <c:delete val="1"/>
              <c:extLst>
                <c:ext xmlns:c15="http://schemas.microsoft.com/office/drawing/2012/chart" uri="{CE6537A1-D6FC-4f65-9D91-7224C49458BB}"/>
                <c:ext xmlns:c16="http://schemas.microsoft.com/office/drawing/2014/chart" uri="{C3380CC4-5D6E-409C-BE32-E72D297353CC}">
                  <c16:uniqueId val="{00000009-43FF-45DA-9838-44AA490D9D20}"/>
                </c:ext>
              </c:extLst>
            </c:dLbl>
            <c:dLbl>
              <c:idx val="10"/>
              <c:delete val="1"/>
              <c:extLst>
                <c:ext xmlns:c15="http://schemas.microsoft.com/office/drawing/2012/chart" uri="{CE6537A1-D6FC-4f65-9D91-7224C49458BB}"/>
                <c:ext xmlns:c16="http://schemas.microsoft.com/office/drawing/2014/chart" uri="{C3380CC4-5D6E-409C-BE32-E72D297353CC}">
                  <c16:uniqueId val="{0000000A-43FF-45DA-9838-44AA490D9D20}"/>
                </c:ext>
              </c:extLst>
            </c:dLbl>
            <c:dLbl>
              <c:idx val="11"/>
              <c:delete val="1"/>
              <c:extLst>
                <c:ext xmlns:c15="http://schemas.microsoft.com/office/drawing/2012/chart" uri="{CE6537A1-D6FC-4f65-9D91-7224C49458BB}"/>
                <c:ext xmlns:c16="http://schemas.microsoft.com/office/drawing/2014/chart" uri="{C3380CC4-5D6E-409C-BE32-E72D297353CC}">
                  <c16:uniqueId val="{0000000B-43FF-45DA-9838-44AA490D9D20}"/>
                </c:ext>
              </c:extLst>
            </c:dLbl>
            <c:dLbl>
              <c:idx val="12"/>
              <c:delete val="1"/>
              <c:extLst>
                <c:ext xmlns:c15="http://schemas.microsoft.com/office/drawing/2012/chart" uri="{CE6537A1-D6FC-4f65-9D91-7224C49458BB}"/>
                <c:ext xmlns:c16="http://schemas.microsoft.com/office/drawing/2014/chart" uri="{C3380CC4-5D6E-409C-BE32-E72D297353CC}">
                  <c16:uniqueId val="{0000000C-43FF-45DA-9838-44AA490D9D20}"/>
                </c:ext>
              </c:extLst>
            </c:dLbl>
            <c:dLbl>
              <c:idx val="13"/>
              <c:layout>
                <c:manualLayout>
                  <c:x val="-1.265568609625207E-16"/>
                  <c:y val="-0.177156177156177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3FF-45DA-9838-44AA490D9D20}"/>
                </c:ext>
              </c:extLst>
            </c:dLbl>
            <c:dLbl>
              <c:idx val="14"/>
              <c:layout>
                <c:manualLayout>
                  <c:x val="0"/>
                  <c:y val="-0.200466200466200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3FF-45DA-9838-44AA490D9D20}"/>
                </c:ext>
              </c:extLst>
            </c:dLbl>
            <c:dLbl>
              <c:idx val="15"/>
              <c:layout>
                <c:manualLayout>
                  <c:x val="1.0366048009494099E-2"/>
                  <c:y val="-0.13099415204678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3FF-45DA-9838-44AA490D9D20}"/>
                </c:ext>
              </c:extLst>
            </c:dLbl>
            <c:spPr>
              <a:noFill/>
              <a:ln>
                <a:noFill/>
              </a:ln>
              <a:effectLst/>
            </c:spPr>
            <c:txPr>
              <a:bodyPr rot="0" spcFirstLastPara="1" vertOverflow="ellipsis" vert="horz" wrap="square" lIns="38100" tIns="19050" rIns="38100" bIns="19050"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'CPI.'!$ES$2:$FG$2</c:f>
              <c:strCach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2026F</c:v>
                </c:pt>
              </c:strCache>
            </c:strRef>
          </c:cat>
          <c:val>
            <c:numRef>
              <c:f>'CPI.'!$ES$3:$FG$3</c:f>
              <c:numCache>
                <c:formatCode>0.00%</c:formatCode>
                <c:ptCount val="15"/>
                <c:pt idx="0">
                  <c:v>9.2100000000000001E-2</c:v>
                </c:pt>
                <c:pt idx="1">
                  <c:v>6.6000000000000003E-2</c:v>
                </c:pt>
                <c:pt idx="2">
                  <c:v>4.0899999999999999E-2</c:v>
                </c:pt>
                <c:pt idx="3">
                  <c:v>6.3E-3</c:v>
                </c:pt>
                <c:pt idx="4">
                  <c:v>2.6599999999999999E-2</c:v>
                </c:pt>
                <c:pt idx="5">
                  <c:v>3.5299999999999998E-2</c:v>
                </c:pt>
                <c:pt idx="6">
                  <c:v>3.5400000000000001E-2</c:v>
                </c:pt>
                <c:pt idx="7">
                  <c:v>2.7900000000000001E-2</c:v>
                </c:pt>
                <c:pt idx="8">
                  <c:v>3.2300000000000002E-2</c:v>
                </c:pt>
                <c:pt idx="9">
                  <c:v>1.84E-2</c:v>
                </c:pt>
                <c:pt idx="10">
                  <c:v>3.15E-2</c:v>
                </c:pt>
                <c:pt idx="11">
                  <c:v>4.1599999999999998E-2</c:v>
                </c:pt>
                <c:pt idx="12">
                  <c:v>3.6299999999999999E-2</c:v>
                </c:pt>
                <c:pt idx="13">
                  <c:v>3.3099999999999997E-2</c:v>
                </c:pt>
                <c:pt idx="14">
                  <c:v>3.5999999999999997E-2</c:v>
                </c:pt>
              </c:numCache>
            </c:numRef>
          </c:val>
          <c:extLst>
            <c:ext xmlns:c16="http://schemas.microsoft.com/office/drawing/2014/chart" uri="{C3380CC4-5D6E-409C-BE32-E72D297353CC}">
              <c16:uniqueId val="{00000010-43FF-45DA-9838-44AA490D9D20}"/>
            </c:ext>
          </c:extLst>
        </c:ser>
        <c:dLbls>
          <c:showLegendKey val="0"/>
          <c:showVal val="1"/>
          <c:showCatName val="0"/>
          <c:showSerName val="0"/>
          <c:showPercent val="0"/>
          <c:showBubbleSize val="0"/>
        </c:dLbls>
        <c:gapWidth val="150"/>
        <c:overlap val="100"/>
        <c:axId val="1813379312"/>
        <c:axId val="1813371152"/>
      </c:barChart>
      <c:catAx>
        <c:axId val="1813379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813371152"/>
        <c:crosses val="autoZero"/>
        <c:auto val="1"/>
        <c:lblAlgn val="ctr"/>
        <c:lblOffset val="100"/>
        <c:noMultiLvlLbl val="0"/>
      </c:catAx>
      <c:valAx>
        <c:axId val="18133711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813379312"/>
        <c:crosses val="autoZero"/>
        <c:crossBetween val="between"/>
      </c:valAx>
      <c:spPr>
        <a:noFill/>
        <a:ln>
          <a:noFill/>
        </a:ln>
        <a:effectLst/>
      </c:spPr>
    </c:plotArea>
    <c:plotVisOnly val="1"/>
    <c:dispBlanksAs val="gap"/>
    <c:showDLblsOverMax val="0"/>
    <c:extLst>
      <c:ext uri="{0b15fc19-7d7d-44ad-8c2d-2c3a37ce22c3}">
        <chartProps xmlns="https://web.wps.cn/et/2018/main" chartId="{c8148ed9-39bc-4bc6-8c64-1fa323c2c9d0}"/>
      </c:ext>
    </c:extLst>
  </c:chart>
  <c:spPr>
    <a:solidFill>
      <a:schemeClr val="bg1"/>
    </a:solidFill>
    <a:ln w="9525" cap="flat" cmpd="sng" algn="ctr">
      <a:noFill/>
      <a:round/>
    </a:ln>
    <a:effectLst/>
  </c:spPr>
  <c:txPr>
    <a:bodyPr/>
    <a:lstStyle/>
    <a:p>
      <a:pPr>
        <a:defRPr lang="en-US" sz="1000">
          <a:solidFill>
            <a:schemeClr val="tx1">
              <a:lumMod val="65000"/>
              <a:lumOff val="35000"/>
            </a:schemeClr>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2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zh-CN" altLang="en-US" b="1"/>
              <a:t>进出口总额 </a:t>
            </a:r>
            <a:r>
              <a:rPr lang="en-US" b="1"/>
              <a:t>-2025F</a:t>
            </a:r>
          </a:p>
          <a:p>
            <a:pPr>
              <a:defRPr b="1"/>
            </a:pPr>
            <a:r>
              <a:rPr lang="zh-CN" altLang="en-US" b="1"/>
              <a:t>（单位</a:t>
            </a:r>
            <a:r>
              <a:rPr lang="en-US" b="1"/>
              <a:t>: </a:t>
            </a:r>
            <a:r>
              <a:rPr lang="zh-CN" altLang="en-US" b="1"/>
              <a:t>百万美元）</a:t>
            </a:r>
            <a:endParaRPr lang="en-US" b="1"/>
          </a:p>
        </c:rich>
      </c:tx>
      <c:overlay val="0"/>
      <c:spPr>
        <a:noFill/>
        <a:ln>
          <a:noFill/>
        </a:ln>
        <a:effectLst/>
      </c:spPr>
      <c:txPr>
        <a:bodyPr rot="0" spcFirstLastPara="1" vertOverflow="ellipsis" vert="horz" wrap="square" anchor="ctr" anchorCtr="1"/>
        <a:lstStyle/>
        <a:p>
          <a:pPr>
            <a:defRPr lang="en-US" sz="12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'XNK TQ..'!$FC$4</c:f>
              <c:strCache>
                <c:ptCount val="1"/>
                <c:pt idx="0">
                  <c:v>贸易顺差</c:v>
                </c:pt>
              </c:strCache>
            </c:strRef>
          </c:tx>
          <c:spPr>
            <a:solidFill>
              <a:srgbClr val="9F9FFF"/>
            </a:solidFill>
            <a:ln>
              <a:noFill/>
            </a:ln>
            <a:effectLst/>
          </c:spPr>
          <c:invertIfNegative val="0"/>
          <c:dPt>
            <c:idx val="0"/>
            <c:invertIfNegative val="0"/>
            <c:bubble3D val="0"/>
            <c:spPr>
              <a:solidFill>
                <a:srgbClr val="9F9FFF"/>
              </a:solidFill>
              <a:ln>
                <a:noFill/>
              </a:ln>
              <a:effectLst/>
            </c:spPr>
            <c:extLst>
              <c:ext xmlns:c16="http://schemas.microsoft.com/office/drawing/2014/chart" uri="{C3380CC4-5D6E-409C-BE32-E72D297353CC}">
                <c16:uniqueId val="{00000001-D691-4B47-95AE-6FD9A83A9E32}"/>
              </c:ext>
            </c:extLst>
          </c:dPt>
          <c:dPt>
            <c:idx val="1"/>
            <c:invertIfNegative val="0"/>
            <c:bubble3D val="0"/>
            <c:spPr>
              <a:solidFill>
                <a:srgbClr val="9F9FFF"/>
              </a:solidFill>
              <a:ln>
                <a:noFill/>
              </a:ln>
              <a:effectLst/>
            </c:spPr>
            <c:extLst>
              <c:ext xmlns:c16="http://schemas.microsoft.com/office/drawing/2014/chart" uri="{C3380CC4-5D6E-409C-BE32-E72D297353CC}">
                <c16:uniqueId val="{00000003-D691-4B47-95AE-6FD9A83A9E32}"/>
              </c:ext>
            </c:extLst>
          </c:dPt>
          <c:dPt>
            <c:idx val="2"/>
            <c:invertIfNegative val="0"/>
            <c:bubble3D val="0"/>
            <c:spPr>
              <a:solidFill>
                <a:srgbClr val="9F9FFF"/>
              </a:solidFill>
              <a:ln>
                <a:noFill/>
              </a:ln>
              <a:effectLst/>
            </c:spPr>
            <c:extLst>
              <c:ext xmlns:c16="http://schemas.microsoft.com/office/drawing/2014/chart" uri="{C3380CC4-5D6E-409C-BE32-E72D297353CC}">
                <c16:uniqueId val="{00000005-D691-4B47-95AE-6FD9A83A9E32}"/>
              </c:ext>
            </c:extLst>
          </c:dPt>
          <c:dPt>
            <c:idx val="3"/>
            <c:invertIfNegative val="0"/>
            <c:bubble3D val="0"/>
            <c:spPr>
              <a:solidFill>
                <a:srgbClr val="9F9FFF"/>
              </a:solidFill>
              <a:ln>
                <a:noFill/>
              </a:ln>
              <a:effectLst/>
            </c:spPr>
            <c:extLst>
              <c:ext xmlns:c16="http://schemas.microsoft.com/office/drawing/2014/chart" uri="{C3380CC4-5D6E-409C-BE32-E72D297353CC}">
                <c16:uniqueId val="{00000007-D691-4B47-95AE-6FD9A83A9E32}"/>
              </c:ext>
            </c:extLst>
          </c:dPt>
          <c:dPt>
            <c:idx val="4"/>
            <c:invertIfNegative val="0"/>
            <c:bubble3D val="0"/>
            <c:spPr>
              <a:solidFill>
                <a:srgbClr val="9F9FFF"/>
              </a:solidFill>
              <a:ln>
                <a:noFill/>
              </a:ln>
              <a:effectLst/>
            </c:spPr>
            <c:extLst>
              <c:ext xmlns:c16="http://schemas.microsoft.com/office/drawing/2014/chart" uri="{C3380CC4-5D6E-409C-BE32-E72D297353CC}">
                <c16:uniqueId val="{00000009-D691-4B47-95AE-6FD9A83A9E32}"/>
              </c:ext>
            </c:extLst>
          </c:dPt>
          <c:dPt>
            <c:idx val="5"/>
            <c:invertIfNegative val="0"/>
            <c:bubble3D val="0"/>
            <c:spPr>
              <a:solidFill>
                <a:srgbClr val="9F9FFF"/>
              </a:solidFill>
              <a:ln>
                <a:noFill/>
              </a:ln>
              <a:effectLst/>
            </c:spPr>
            <c:extLst>
              <c:ext xmlns:c16="http://schemas.microsoft.com/office/drawing/2014/chart" uri="{C3380CC4-5D6E-409C-BE32-E72D297353CC}">
                <c16:uniqueId val="{0000000B-D691-4B47-95AE-6FD9A83A9E32}"/>
              </c:ext>
            </c:extLst>
          </c:dPt>
          <c:dPt>
            <c:idx val="6"/>
            <c:invertIfNegative val="0"/>
            <c:bubble3D val="0"/>
            <c:spPr>
              <a:solidFill>
                <a:srgbClr val="9F9FFF"/>
              </a:solidFill>
              <a:ln>
                <a:noFill/>
              </a:ln>
              <a:effectLst/>
            </c:spPr>
            <c:extLst>
              <c:ext xmlns:c16="http://schemas.microsoft.com/office/drawing/2014/chart" uri="{C3380CC4-5D6E-409C-BE32-E72D297353CC}">
                <c16:uniqueId val="{0000000D-D691-4B47-95AE-6FD9A83A9E32}"/>
              </c:ext>
            </c:extLst>
          </c:dPt>
          <c:dPt>
            <c:idx val="7"/>
            <c:invertIfNegative val="0"/>
            <c:bubble3D val="0"/>
            <c:spPr>
              <a:solidFill>
                <a:srgbClr val="9F9FFF"/>
              </a:solidFill>
              <a:ln>
                <a:noFill/>
              </a:ln>
              <a:effectLst/>
            </c:spPr>
            <c:extLst>
              <c:ext xmlns:c16="http://schemas.microsoft.com/office/drawing/2014/chart" uri="{C3380CC4-5D6E-409C-BE32-E72D297353CC}">
                <c16:uniqueId val="{0000000F-D691-4B47-95AE-6FD9A83A9E32}"/>
              </c:ext>
            </c:extLst>
          </c:dPt>
          <c:dPt>
            <c:idx val="8"/>
            <c:invertIfNegative val="0"/>
            <c:bubble3D val="0"/>
            <c:spPr>
              <a:solidFill>
                <a:srgbClr val="9F9FFF"/>
              </a:solidFill>
              <a:ln>
                <a:noFill/>
              </a:ln>
              <a:effectLst/>
            </c:spPr>
            <c:extLst>
              <c:ext xmlns:c16="http://schemas.microsoft.com/office/drawing/2014/chart" uri="{C3380CC4-5D6E-409C-BE32-E72D297353CC}">
                <c16:uniqueId val="{00000011-D691-4B47-95AE-6FD9A83A9E32}"/>
              </c:ext>
            </c:extLst>
          </c:dPt>
          <c:dPt>
            <c:idx val="9"/>
            <c:invertIfNegative val="0"/>
            <c:bubble3D val="0"/>
            <c:spPr>
              <a:solidFill>
                <a:srgbClr val="9F9FFF"/>
              </a:solidFill>
              <a:ln>
                <a:noFill/>
              </a:ln>
              <a:effectLst/>
            </c:spPr>
            <c:extLst>
              <c:ext xmlns:c16="http://schemas.microsoft.com/office/drawing/2014/chart" uri="{C3380CC4-5D6E-409C-BE32-E72D297353CC}">
                <c16:uniqueId val="{00000013-D691-4B47-95AE-6FD9A83A9E32}"/>
              </c:ext>
            </c:extLst>
          </c:dPt>
          <c:dPt>
            <c:idx val="10"/>
            <c:invertIfNegative val="0"/>
            <c:bubble3D val="0"/>
            <c:spPr>
              <a:solidFill>
                <a:srgbClr val="9F9FFF"/>
              </a:solidFill>
              <a:ln>
                <a:noFill/>
              </a:ln>
              <a:effectLst/>
            </c:spPr>
            <c:extLst>
              <c:ext xmlns:c16="http://schemas.microsoft.com/office/drawing/2014/chart" uri="{C3380CC4-5D6E-409C-BE32-E72D297353CC}">
                <c16:uniqueId val="{00000015-D691-4B47-95AE-6FD9A83A9E32}"/>
              </c:ext>
            </c:extLst>
          </c:dPt>
          <c:dPt>
            <c:idx val="11"/>
            <c:invertIfNegative val="0"/>
            <c:bubble3D val="0"/>
            <c:spPr>
              <a:solidFill>
                <a:srgbClr val="9F9FFF"/>
              </a:solidFill>
              <a:ln>
                <a:noFill/>
              </a:ln>
              <a:effectLst/>
            </c:spPr>
            <c:extLst>
              <c:ext xmlns:c16="http://schemas.microsoft.com/office/drawing/2014/chart" uri="{C3380CC4-5D6E-409C-BE32-E72D297353CC}">
                <c16:uniqueId val="{00000017-D691-4B47-95AE-6FD9A83A9E32}"/>
              </c:ext>
            </c:extLst>
          </c:dPt>
          <c:cat>
            <c:strRef>
              <c:f>'XNK TQ..'!$FE$3:$FP$3</c:f>
              <c:strCache>
                <c:ptCount val="12"/>
                <c:pt idx="0">
                  <c:v>2015</c:v>
                </c:pt>
                <c:pt idx="1">
                  <c:v>2016</c:v>
                </c:pt>
                <c:pt idx="2">
                  <c:v>2017</c:v>
                </c:pt>
                <c:pt idx="3">
                  <c:v>2018</c:v>
                </c:pt>
                <c:pt idx="4">
                  <c:v>2019</c:v>
                </c:pt>
                <c:pt idx="5">
                  <c:v>2020</c:v>
                </c:pt>
                <c:pt idx="6">
                  <c:v>2021</c:v>
                </c:pt>
                <c:pt idx="7">
                  <c:v>2022</c:v>
                </c:pt>
                <c:pt idx="8">
                  <c:v>2023</c:v>
                </c:pt>
                <c:pt idx="9">
                  <c:v>2024</c:v>
                </c:pt>
                <c:pt idx="10">
                  <c:v>2025</c:v>
                </c:pt>
                <c:pt idx="11">
                  <c:v>2026F</c:v>
                </c:pt>
              </c:strCache>
            </c:strRef>
          </c:cat>
          <c:val>
            <c:numRef>
              <c:f>'XNK TQ..'!$FE$4:$FP$4</c:f>
              <c:numCache>
                <c:formatCode>0</c:formatCode>
                <c:ptCount val="12"/>
                <c:pt idx="0">
                  <c:v>-3553.6999999999798</c:v>
                </c:pt>
                <c:pt idx="1">
                  <c:v>1602.4423117900201</c:v>
                </c:pt>
                <c:pt idx="2">
                  <c:v>2111.90298599997</c:v>
                </c:pt>
                <c:pt idx="3">
                  <c:v>6828.5</c:v>
                </c:pt>
                <c:pt idx="4">
                  <c:v>10873.8</c:v>
                </c:pt>
                <c:pt idx="5">
                  <c:v>19616.411918000002</c:v>
                </c:pt>
                <c:pt idx="6">
                  <c:v>4972.2214619999304</c:v>
                </c:pt>
                <c:pt idx="7">
                  <c:v>12402.245386000001</c:v>
                </c:pt>
                <c:pt idx="8">
                  <c:v>28297.453403</c:v>
                </c:pt>
                <c:pt idx="9">
                  <c:v>24768.067846999998</c:v>
                </c:pt>
                <c:pt idx="10">
                  <c:v>20030</c:v>
                </c:pt>
                <c:pt idx="11" formatCode="General">
                  <c:v>23034.5</c:v>
                </c:pt>
              </c:numCache>
            </c:numRef>
          </c:val>
          <c:extLst>
            <c:ext xmlns:c16="http://schemas.microsoft.com/office/drawing/2014/chart" uri="{C3380CC4-5D6E-409C-BE32-E72D297353CC}">
              <c16:uniqueId val="{00000018-D691-4B47-95AE-6FD9A83A9E32}"/>
            </c:ext>
          </c:extLst>
        </c:ser>
        <c:ser>
          <c:idx val="1"/>
          <c:order val="1"/>
          <c:tx>
            <c:strRef>
              <c:f>'XNK TQ..'!$FC$5</c:f>
              <c:strCache>
                <c:ptCount val="1"/>
                <c:pt idx="0">
                  <c:v>进出口总额</c:v>
                </c:pt>
              </c:strCache>
            </c:strRef>
          </c:tx>
          <c:spPr>
            <a:solidFill>
              <a:srgbClr val="2323FF"/>
            </a:solidFill>
            <a:ln>
              <a:noFill/>
            </a:ln>
            <a:effectLst/>
          </c:spPr>
          <c:invertIfNegative val="0"/>
          <c:cat>
            <c:strRef>
              <c:f>'XNK TQ..'!$FE$3:$FP$3</c:f>
              <c:strCache>
                <c:ptCount val="12"/>
                <c:pt idx="0">
                  <c:v>2015</c:v>
                </c:pt>
                <c:pt idx="1">
                  <c:v>2016</c:v>
                </c:pt>
                <c:pt idx="2">
                  <c:v>2017</c:v>
                </c:pt>
                <c:pt idx="3">
                  <c:v>2018</c:v>
                </c:pt>
                <c:pt idx="4">
                  <c:v>2019</c:v>
                </c:pt>
                <c:pt idx="5">
                  <c:v>2020</c:v>
                </c:pt>
                <c:pt idx="6">
                  <c:v>2021</c:v>
                </c:pt>
                <c:pt idx="7">
                  <c:v>2022</c:v>
                </c:pt>
                <c:pt idx="8">
                  <c:v>2023</c:v>
                </c:pt>
                <c:pt idx="9">
                  <c:v>2024</c:v>
                </c:pt>
                <c:pt idx="10">
                  <c:v>2025</c:v>
                </c:pt>
                <c:pt idx="11">
                  <c:v>2026F</c:v>
                </c:pt>
              </c:strCache>
            </c:strRef>
          </c:cat>
          <c:val>
            <c:numRef>
              <c:f>'XNK TQ..'!$FE$5:$FP$5</c:f>
              <c:numCache>
                <c:formatCode>0</c:formatCode>
                <c:ptCount val="12"/>
                <c:pt idx="0">
                  <c:v>327587.09999999998</c:v>
                </c:pt>
                <c:pt idx="1">
                  <c:v>351559.19108421</c:v>
                </c:pt>
                <c:pt idx="2">
                  <c:v>428125.30298600002</c:v>
                </c:pt>
                <c:pt idx="3">
                  <c:v>480566.1</c:v>
                </c:pt>
                <c:pt idx="4">
                  <c:v>517660.6</c:v>
                </c:pt>
                <c:pt idx="5">
                  <c:v>545295.69918400003</c:v>
                </c:pt>
                <c:pt idx="6">
                  <c:v>666757.5164940001</c:v>
                </c:pt>
                <c:pt idx="7">
                  <c:v>730206.07557400002</c:v>
                </c:pt>
                <c:pt idx="8">
                  <c:v>681045.14549700008</c:v>
                </c:pt>
                <c:pt idx="9">
                  <c:v>786295.41337099997</c:v>
                </c:pt>
                <c:pt idx="10">
                  <c:v>930050</c:v>
                </c:pt>
                <c:pt idx="11">
                  <c:v>1004454.0000000001</c:v>
                </c:pt>
              </c:numCache>
            </c:numRef>
          </c:val>
          <c:extLst>
            <c:ext xmlns:c16="http://schemas.microsoft.com/office/drawing/2014/chart" uri="{C3380CC4-5D6E-409C-BE32-E72D297353CC}">
              <c16:uniqueId val="{00000019-D691-4B47-95AE-6FD9A83A9E32}"/>
            </c:ext>
          </c:extLst>
        </c:ser>
        <c:dLbls>
          <c:showLegendKey val="0"/>
          <c:showVal val="0"/>
          <c:showCatName val="0"/>
          <c:showSerName val="0"/>
          <c:showPercent val="0"/>
          <c:showBubbleSize val="0"/>
        </c:dLbls>
        <c:gapWidth val="219"/>
        <c:overlap val="-27"/>
        <c:axId val="1806910720"/>
        <c:axId val="1813372240"/>
      </c:barChart>
      <c:catAx>
        <c:axId val="180691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813372240"/>
        <c:crosses val="autoZero"/>
        <c:auto val="1"/>
        <c:lblAlgn val="ctr"/>
        <c:lblOffset val="100"/>
        <c:noMultiLvlLbl val="0"/>
      </c:catAx>
      <c:valAx>
        <c:axId val="1813372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806910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uri="{0b15fc19-7d7d-44ad-8c2d-2c3a37ce22c3}">
        <chartProps xmlns="https://web.wps.cn/et/2018/main" chartId="{e92a61fa-3321-46fd-8c9c-b544d9626dfc}"/>
      </c:ext>
    </c:extLst>
  </c:chart>
  <c:spPr>
    <a:noFill/>
    <a:ln>
      <a:noFill/>
    </a:ln>
    <a:effectLst/>
  </c:spPr>
  <c:txPr>
    <a:bodyPr/>
    <a:lstStyle/>
    <a:p>
      <a:pPr>
        <a:defRPr lang="en-US" sz="10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200" b="1" i="0" u="none" strike="noStrike" kern="1200" spc="0" baseline="0">
                <a:solidFill>
                  <a:srgbClr val="595959"/>
                </a:solidFill>
                <a:latin typeface="Times New Roman" panose="02020603050405020304" pitchFamily="18" charset="0"/>
                <a:ea typeface="+mn-ea"/>
                <a:cs typeface="Times New Roman" panose="02020603050405020304" pitchFamily="18" charset="0"/>
              </a:defRPr>
            </a:pPr>
            <a:r>
              <a:rPr lang="zh-CN" altLang="en-US" b="1" dirty="0">
                <a:solidFill>
                  <a:srgbClr val="595959"/>
                </a:solidFill>
              </a:rPr>
              <a:t>年度信贷增长率 </a:t>
            </a:r>
            <a:r>
              <a:rPr lang="en-US" b="1" baseline="0" dirty="0">
                <a:solidFill>
                  <a:srgbClr val="595959"/>
                </a:solidFill>
              </a:rPr>
              <a:t>- 2026F</a:t>
            </a:r>
            <a:endParaRPr lang="en-US" b="1" dirty="0">
              <a:solidFill>
                <a:srgbClr val="595959"/>
              </a:solidFill>
            </a:endParaRPr>
          </a:p>
        </c:rich>
      </c:tx>
      <c:overlay val="0"/>
      <c:spPr>
        <a:noFill/>
        <a:ln>
          <a:noFill/>
        </a:ln>
        <a:effectLst/>
      </c:spPr>
      <c:txPr>
        <a:bodyPr rot="0" spcFirstLastPara="1" vertOverflow="ellipsis" vert="horz" wrap="square" anchor="ctr" anchorCtr="1"/>
        <a:lstStyle/>
        <a:p>
          <a:pPr>
            <a:defRPr lang="en-US" sz="1200" b="1" i="0" u="none" strike="noStrike" kern="1200" spc="0" baseline="0">
              <a:solidFill>
                <a:srgbClr val="595959"/>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lineChart>
        <c:grouping val="standard"/>
        <c:varyColors val="0"/>
        <c:ser>
          <c:idx val="0"/>
          <c:order val="0"/>
          <c:spPr>
            <a:ln w="19050" cap="rnd">
              <a:solidFill>
                <a:srgbClr val="0000FF"/>
              </a:solidFill>
              <a:round/>
            </a:ln>
            <a:effectLst/>
          </c:spPr>
          <c:marker>
            <c:symbol val="circle"/>
            <c:size val="5"/>
            <c:spPr>
              <a:solidFill>
                <a:srgbClr val="0000FF"/>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lang="en-US" sz="800" b="0" i="0" u="none" strike="noStrike" kern="1200" baseline="0">
                    <a:solidFill>
                      <a:srgbClr val="595959"/>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'Tăng trưởng tín dụng'!$J$7:$AB$7</c:f>
              <c:strCache>
                <c:ptCount val="19"/>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2026F</c:v>
                </c:pt>
              </c:strCache>
            </c:strRef>
          </c:cat>
          <c:val>
            <c:numRef>
              <c:f>'Tăng trưởng tín dụng'!$J$8:$AB$8</c:f>
              <c:numCache>
                <c:formatCode>0.00%</c:formatCode>
                <c:ptCount val="19"/>
                <c:pt idx="0">
                  <c:v>0.3</c:v>
                </c:pt>
                <c:pt idx="1">
                  <c:v>0.37730000000000002</c:v>
                </c:pt>
                <c:pt idx="2">
                  <c:v>0.27650000000000002</c:v>
                </c:pt>
                <c:pt idx="3">
                  <c:v>0.109</c:v>
                </c:pt>
                <c:pt idx="4">
                  <c:v>8.9099999999999999E-2</c:v>
                </c:pt>
                <c:pt idx="5">
                  <c:v>0.12509999999999999</c:v>
                </c:pt>
                <c:pt idx="6">
                  <c:v>0.1416</c:v>
                </c:pt>
                <c:pt idx="7">
                  <c:v>0.1729</c:v>
                </c:pt>
                <c:pt idx="8">
                  <c:v>0.18709999999999999</c:v>
                </c:pt>
                <c:pt idx="9">
                  <c:v>0.1817</c:v>
                </c:pt>
                <c:pt idx="10">
                  <c:v>0.13300000000000001</c:v>
                </c:pt>
                <c:pt idx="11">
                  <c:v>0.121</c:v>
                </c:pt>
                <c:pt idx="12">
                  <c:v>0.1217</c:v>
                </c:pt>
                <c:pt idx="13">
                  <c:v>0.1353</c:v>
                </c:pt>
                <c:pt idx="14">
                  <c:v>0.14499999999999999</c:v>
                </c:pt>
                <c:pt idx="15">
                  <c:v>0.1371</c:v>
                </c:pt>
                <c:pt idx="16">
                  <c:v>0.15</c:v>
                </c:pt>
                <c:pt idx="17">
                  <c:v>0.191</c:v>
                </c:pt>
                <c:pt idx="18">
                  <c:v>0.16500000000000001</c:v>
                </c:pt>
              </c:numCache>
            </c:numRef>
          </c:val>
          <c:smooth val="1"/>
          <c:extLst>
            <c:ext xmlns:c16="http://schemas.microsoft.com/office/drawing/2014/chart" uri="{C3380CC4-5D6E-409C-BE32-E72D297353CC}">
              <c16:uniqueId val="{00000000-702B-41B1-A909-BCA99B7AEBDA}"/>
            </c:ext>
          </c:extLst>
        </c:ser>
        <c:dLbls>
          <c:showLegendKey val="0"/>
          <c:showVal val="0"/>
          <c:showCatName val="0"/>
          <c:showSerName val="0"/>
          <c:showPercent val="0"/>
          <c:showBubbleSize val="0"/>
        </c:dLbls>
        <c:marker val="1"/>
        <c:smooth val="0"/>
        <c:axId val="133724512"/>
        <c:axId val="133720672"/>
      </c:lineChart>
      <c:catAx>
        <c:axId val="133724512"/>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000" b="0" i="0" u="none" strike="noStrike" kern="1200" baseline="0">
                <a:solidFill>
                  <a:srgbClr val="595959"/>
                </a:solidFill>
                <a:latin typeface="Times New Roman" panose="02020603050405020304" pitchFamily="18" charset="0"/>
                <a:ea typeface="+mn-ea"/>
                <a:cs typeface="Times New Roman" panose="02020603050405020304" pitchFamily="18" charset="0"/>
              </a:defRPr>
            </a:pPr>
            <a:endParaRPr lang="en-US"/>
          </a:p>
        </c:txPr>
        <c:crossAx val="133720672"/>
        <c:crosses val="autoZero"/>
        <c:auto val="1"/>
        <c:lblAlgn val="ctr"/>
        <c:lblOffset val="100"/>
        <c:noMultiLvlLbl val="0"/>
      </c:catAx>
      <c:valAx>
        <c:axId val="133720672"/>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000" b="0" i="0" u="none" strike="noStrike" kern="1200" baseline="0">
                <a:solidFill>
                  <a:srgbClr val="595959"/>
                </a:solidFill>
                <a:latin typeface="Times New Roman" panose="02020603050405020304" pitchFamily="18" charset="0"/>
                <a:ea typeface="+mn-ea"/>
                <a:cs typeface="Times New Roman" panose="02020603050405020304" pitchFamily="18" charset="0"/>
              </a:defRPr>
            </a:pPr>
            <a:endParaRPr lang="en-US"/>
          </a:p>
        </c:txPr>
        <c:crossAx val="133724512"/>
        <c:crosses val="autoZero"/>
        <c:crossBetween val="between"/>
        <c:majorUnit val="0.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lang="en-US"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lgn="ctr" rtl="0">
              <a:defRPr lang="en-US" sz="1200" b="1"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r>
              <a:rPr lang="ja-JP"/>
              <a:t>按领域划分的</a:t>
            </a:r>
            <a:r>
              <a:rPr lang="vi-VN"/>
              <a:t>GDP</a:t>
            </a:r>
            <a:r>
              <a:rPr lang="ja-JP"/>
              <a:t>增长 </a:t>
            </a:r>
            <a:r>
              <a:rPr lang="en-US"/>
              <a:t>(</a:t>
            </a:r>
            <a:r>
              <a:rPr lang="vi-VN"/>
              <a:t>YoY)</a:t>
            </a:r>
          </a:p>
        </c:rich>
      </c:tx>
      <c:layout>
        <c:manualLayout>
          <c:xMode val="edge"/>
          <c:yMode val="edge"/>
          <c:x val="0.221510279965004"/>
          <c:y val="9.2592592592592605E-3"/>
        </c:manualLayout>
      </c:layout>
      <c:overlay val="0"/>
    </c:title>
    <c:autoTitleDeleted val="0"/>
    <c:plotArea>
      <c:layout/>
      <c:barChart>
        <c:barDir val="col"/>
        <c:grouping val="clustered"/>
        <c:varyColors val="1"/>
        <c:ser>
          <c:idx val="0"/>
          <c:order val="0"/>
          <c:tx>
            <c:strRef>
              <c:f>'GDP..'!$BY$122</c:f>
              <c:strCache>
                <c:ptCount val="1"/>
                <c:pt idx="0">
                  <c:v>农林水产</c:v>
                </c:pt>
              </c:strCache>
            </c:strRef>
          </c:tx>
          <c:spPr>
            <a:solidFill>
              <a:srgbClr val="2323FF"/>
            </a:solidFill>
            <a:ln cmpd="sng">
              <a:noFill/>
            </a:ln>
          </c:spPr>
          <c:invertIfNegative val="1"/>
          <c:cat>
            <c:strRef>
              <c:f>'GDP..'!$AU$1:$BN$1</c:f>
              <c:strCache>
                <c:ptCount val="20"/>
                <c:pt idx="0">
                  <c:v>Q1/21</c:v>
                </c:pt>
                <c:pt idx="1">
                  <c:v>Q2/21</c:v>
                </c:pt>
                <c:pt idx="2">
                  <c:v>Q3/21</c:v>
                </c:pt>
                <c:pt idx="3">
                  <c:v>Q4/21</c:v>
                </c:pt>
                <c:pt idx="4">
                  <c:v>Q1/22</c:v>
                </c:pt>
                <c:pt idx="5">
                  <c:v>Q2/22</c:v>
                </c:pt>
                <c:pt idx="6">
                  <c:v>Q3/22</c:v>
                </c:pt>
                <c:pt idx="7">
                  <c:v>Q4/22</c:v>
                </c:pt>
                <c:pt idx="8">
                  <c:v>Q1/23</c:v>
                </c:pt>
                <c:pt idx="9">
                  <c:v>Q2/23</c:v>
                </c:pt>
                <c:pt idx="10">
                  <c:v>Q3/23</c:v>
                </c:pt>
                <c:pt idx="11">
                  <c:v>Q4/23</c:v>
                </c:pt>
                <c:pt idx="12">
                  <c:v>Q1/24</c:v>
                </c:pt>
                <c:pt idx="13">
                  <c:v>Q2/24</c:v>
                </c:pt>
                <c:pt idx="14">
                  <c:v>Q3/24</c:v>
                </c:pt>
                <c:pt idx="15">
                  <c:v>Q4/24</c:v>
                </c:pt>
                <c:pt idx="16">
                  <c:v>Q1/25</c:v>
                </c:pt>
                <c:pt idx="17">
                  <c:v>Q2/25</c:v>
                </c:pt>
                <c:pt idx="18">
                  <c:v>Q3/25</c:v>
                </c:pt>
                <c:pt idx="19">
                  <c:v>Q4/25</c:v>
                </c:pt>
              </c:strCache>
            </c:strRef>
          </c:cat>
          <c:val>
            <c:numRef>
              <c:f>'GDP..'!$AU$93:$BN$93</c:f>
              <c:numCache>
                <c:formatCode>0.00%</c:formatCode>
                <c:ptCount val="20"/>
                <c:pt idx="0">
                  <c:v>3.5083618027678502E-2</c:v>
                </c:pt>
                <c:pt idx="1">
                  <c:v>4.0075396123668103E-2</c:v>
                </c:pt>
                <c:pt idx="2">
                  <c:v>1.19600650340637E-2</c:v>
                </c:pt>
                <c:pt idx="3">
                  <c:v>3.1640866042173497E-2</c:v>
                </c:pt>
                <c:pt idx="4">
                  <c:v>2.4475643650121E-2</c:v>
                </c:pt>
                <c:pt idx="5">
                  <c:v>3.0513580175063299E-2</c:v>
                </c:pt>
                <c:pt idx="6">
                  <c:v>3.6911619418131598E-2</c:v>
                </c:pt>
                <c:pt idx="7">
                  <c:v>3.8541830452869998E-2</c:v>
                </c:pt>
                <c:pt idx="8">
                  <c:v>2.8971602126519801E-2</c:v>
                </c:pt>
                <c:pt idx="9">
                  <c:v>3.6585155978690699E-2</c:v>
                </c:pt>
                <c:pt idx="10">
                  <c:v>4.3048039615082301E-2</c:v>
                </c:pt>
                <c:pt idx="11">
                  <c:v>4.1275823943022899E-2</c:v>
                </c:pt>
                <c:pt idx="12">
                  <c:v>3.4248885660407999E-2</c:v>
                </c:pt>
                <c:pt idx="13">
                  <c:v>3.6399152303694803E-2</c:v>
                </c:pt>
                <c:pt idx="14">
                  <c:v>2.94594916927013E-2</c:v>
                </c:pt>
                <c:pt idx="15">
                  <c:v>2.9887626052809799E-2</c:v>
                </c:pt>
                <c:pt idx="16">
                  <c:v>3.7984977389507298E-2</c:v>
                </c:pt>
                <c:pt idx="17">
                  <c:v>3.9500872753213297E-2</c:v>
                </c:pt>
                <c:pt idx="18">
                  <c:v>3.73822584265706E-2</c:v>
                </c:pt>
                <c:pt idx="19">
                  <c:v>3.6981237365740549E-2</c:v>
                </c:pt>
              </c:numCache>
            </c:numRef>
          </c:val>
          <c:extLst>
            <c:ext xmlns:c14="http://schemas.microsoft.com/office/drawing/2007/8/2/chart" uri="{6F2FDCE9-48DA-4B69-8628-5D25D57E5C99}">
              <c14:invertSolidFillFmt>
                <c14:spPr xmlns:c14="http://schemas.microsoft.com/office/drawing/2007/8/2/chart">
                  <a:solidFill>
                    <a:srgbClr val="FFFFFF"/>
                  </a:solidFill>
                  <a:ln cmpd="sng">
                    <a:noFill/>
                  </a:ln>
                </c14:spPr>
              </c14:invertSolidFillFmt>
            </c:ext>
            <c:ext xmlns:c16="http://schemas.microsoft.com/office/drawing/2014/chart" uri="{C3380CC4-5D6E-409C-BE32-E72D297353CC}">
              <c16:uniqueId val="{00000000-4FBE-4922-9F1A-12D69C6D595F}"/>
            </c:ext>
          </c:extLst>
        </c:ser>
        <c:ser>
          <c:idx val="1"/>
          <c:order val="1"/>
          <c:tx>
            <c:strRef>
              <c:f>'GDP..'!$BY$123</c:f>
              <c:strCache>
                <c:ptCount val="1"/>
                <c:pt idx="0">
                  <c:v>工业和建筑</c:v>
                </c:pt>
              </c:strCache>
            </c:strRef>
          </c:tx>
          <c:spPr>
            <a:solidFill>
              <a:srgbClr val="9F9FFF"/>
            </a:solidFill>
            <a:ln>
              <a:noFill/>
            </a:ln>
          </c:spPr>
          <c:invertIfNegative val="0"/>
          <c:cat>
            <c:strRef>
              <c:f>'GDP..'!$AU$1:$BN$1</c:f>
              <c:strCache>
                <c:ptCount val="20"/>
                <c:pt idx="0">
                  <c:v>Q1/21</c:v>
                </c:pt>
                <c:pt idx="1">
                  <c:v>Q2/21</c:v>
                </c:pt>
                <c:pt idx="2">
                  <c:v>Q3/21</c:v>
                </c:pt>
                <c:pt idx="3">
                  <c:v>Q4/21</c:v>
                </c:pt>
                <c:pt idx="4">
                  <c:v>Q1/22</c:v>
                </c:pt>
                <c:pt idx="5">
                  <c:v>Q2/22</c:v>
                </c:pt>
                <c:pt idx="6">
                  <c:v>Q3/22</c:v>
                </c:pt>
                <c:pt idx="7">
                  <c:v>Q4/22</c:v>
                </c:pt>
                <c:pt idx="8">
                  <c:v>Q1/23</c:v>
                </c:pt>
                <c:pt idx="9">
                  <c:v>Q2/23</c:v>
                </c:pt>
                <c:pt idx="10">
                  <c:v>Q3/23</c:v>
                </c:pt>
                <c:pt idx="11">
                  <c:v>Q4/23</c:v>
                </c:pt>
                <c:pt idx="12">
                  <c:v>Q1/24</c:v>
                </c:pt>
                <c:pt idx="13">
                  <c:v>Q2/24</c:v>
                </c:pt>
                <c:pt idx="14">
                  <c:v>Q3/24</c:v>
                </c:pt>
                <c:pt idx="15">
                  <c:v>Q4/24</c:v>
                </c:pt>
                <c:pt idx="16">
                  <c:v>Q1/25</c:v>
                </c:pt>
                <c:pt idx="17">
                  <c:v>Q2/25</c:v>
                </c:pt>
                <c:pt idx="18">
                  <c:v>Q3/25</c:v>
                </c:pt>
                <c:pt idx="19">
                  <c:v>Q4/25</c:v>
                </c:pt>
              </c:strCache>
            </c:strRef>
          </c:cat>
          <c:val>
            <c:numRef>
              <c:f>'GDP..'!$AU$97:$BN$97</c:f>
              <c:numCache>
                <c:formatCode>0.00%</c:formatCode>
                <c:ptCount val="20"/>
                <c:pt idx="0">
                  <c:v>6.32706116979114E-2</c:v>
                </c:pt>
                <c:pt idx="1">
                  <c:v>0.103594451686969</c:v>
                </c:pt>
                <c:pt idx="2">
                  <c:v>-5.4860676953244099E-2</c:v>
                </c:pt>
                <c:pt idx="3">
                  <c:v>5.6080065636996898E-2</c:v>
                </c:pt>
                <c:pt idx="4">
                  <c:v>6.38347848925159E-2</c:v>
                </c:pt>
                <c:pt idx="5">
                  <c:v>8.7037943241874596E-2</c:v>
                </c:pt>
                <c:pt idx="6">
                  <c:v>0.1219217606424</c:v>
                </c:pt>
                <c:pt idx="7">
                  <c:v>4.2182715551968501E-2</c:v>
                </c:pt>
                <c:pt idx="8">
                  <c:v>-3.54838221345444E-3</c:v>
                </c:pt>
                <c:pt idx="9">
                  <c:v>2.0989345593307899E-2</c:v>
                </c:pt>
                <c:pt idx="10">
                  <c:v>5.1598763639633102E-2</c:v>
                </c:pt>
                <c:pt idx="11">
                  <c:v>7.3533212235007903E-2</c:v>
                </c:pt>
                <c:pt idx="12">
                  <c:v>6.6559288006415002E-2</c:v>
                </c:pt>
                <c:pt idx="13">
                  <c:v>8.5957986766085098E-2</c:v>
                </c:pt>
                <c:pt idx="14">
                  <c:v>8.9824771638818496E-2</c:v>
                </c:pt>
                <c:pt idx="15">
                  <c:v>8.3540093387170403E-2</c:v>
                </c:pt>
                <c:pt idx="16">
                  <c:v>7.6126803429556397E-2</c:v>
                </c:pt>
                <c:pt idx="17">
                  <c:v>8.8183506739835799E-2</c:v>
                </c:pt>
                <c:pt idx="18">
                  <c:v>9.4588611375354695E-2</c:v>
                </c:pt>
                <c:pt idx="19">
                  <c:v>9.7301721721435142E-2</c:v>
                </c:pt>
              </c:numCache>
            </c:numRef>
          </c:val>
          <c:extLst>
            <c:ext xmlns:c16="http://schemas.microsoft.com/office/drawing/2014/chart" uri="{C3380CC4-5D6E-409C-BE32-E72D297353CC}">
              <c16:uniqueId val="{00000001-4FBE-4922-9F1A-12D69C6D595F}"/>
            </c:ext>
          </c:extLst>
        </c:ser>
        <c:ser>
          <c:idx val="2"/>
          <c:order val="2"/>
          <c:tx>
            <c:strRef>
              <c:f>'GDP..'!$BY$124</c:f>
              <c:strCache>
                <c:ptCount val="1"/>
                <c:pt idx="0">
                  <c:v>服务</c:v>
                </c:pt>
              </c:strCache>
            </c:strRef>
          </c:tx>
          <c:spPr>
            <a:solidFill>
              <a:srgbClr val="FFC800"/>
            </a:solidFill>
            <a:ln>
              <a:noFill/>
            </a:ln>
          </c:spPr>
          <c:invertIfNegative val="0"/>
          <c:cat>
            <c:strRef>
              <c:f>'GDP..'!$AU$1:$BN$1</c:f>
              <c:strCache>
                <c:ptCount val="20"/>
                <c:pt idx="0">
                  <c:v>Q1/21</c:v>
                </c:pt>
                <c:pt idx="1">
                  <c:v>Q2/21</c:v>
                </c:pt>
                <c:pt idx="2">
                  <c:v>Q3/21</c:v>
                </c:pt>
                <c:pt idx="3">
                  <c:v>Q4/21</c:v>
                </c:pt>
                <c:pt idx="4">
                  <c:v>Q1/22</c:v>
                </c:pt>
                <c:pt idx="5">
                  <c:v>Q2/22</c:v>
                </c:pt>
                <c:pt idx="6">
                  <c:v>Q3/22</c:v>
                </c:pt>
                <c:pt idx="7">
                  <c:v>Q4/22</c:v>
                </c:pt>
                <c:pt idx="8">
                  <c:v>Q1/23</c:v>
                </c:pt>
                <c:pt idx="9">
                  <c:v>Q2/23</c:v>
                </c:pt>
                <c:pt idx="10">
                  <c:v>Q3/23</c:v>
                </c:pt>
                <c:pt idx="11">
                  <c:v>Q4/23</c:v>
                </c:pt>
                <c:pt idx="12">
                  <c:v>Q1/24</c:v>
                </c:pt>
                <c:pt idx="13">
                  <c:v>Q2/24</c:v>
                </c:pt>
                <c:pt idx="14">
                  <c:v>Q3/24</c:v>
                </c:pt>
                <c:pt idx="15">
                  <c:v>Q4/24</c:v>
                </c:pt>
                <c:pt idx="16">
                  <c:v>Q1/25</c:v>
                </c:pt>
                <c:pt idx="17">
                  <c:v>Q2/25</c:v>
                </c:pt>
                <c:pt idx="18">
                  <c:v>Q3/25</c:v>
                </c:pt>
                <c:pt idx="19">
                  <c:v>Q4/25</c:v>
                </c:pt>
              </c:strCache>
            </c:strRef>
          </c:cat>
          <c:val>
            <c:numRef>
              <c:f>'GDP..'!$AU$104:$BN$104</c:f>
              <c:numCache>
                <c:formatCode>0.00%</c:formatCode>
                <c:ptCount val="20"/>
                <c:pt idx="0">
                  <c:v>3.6187497864537302E-2</c:v>
                </c:pt>
                <c:pt idx="1">
                  <c:v>4.2206013845476099E-2</c:v>
                </c:pt>
                <c:pt idx="2">
                  <c:v>-8.5711678283348094E-2</c:v>
                </c:pt>
                <c:pt idx="3">
                  <c:v>5.4235936873239403E-2</c:v>
                </c:pt>
                <c:pt idx="4">
                  <c:v>4.5789047239516399E-2</c:v>
                </c:pt>
                <c:pt idx="5">
                  <c:v>8.9162588952972105E-2</c:v>
                </c:pt>
                <c:pt idx="6">
                  <c:v>0.19344503013074299</c:v>
                </c:pt>
                <c:pt idx="7">
                  <c:v>8.1167739715646905E-2</c:v>
                </c:pt>
                <c:pt idx="8">
                  <c:v>6.5610016610974806E-2</c:v>
                </c:pt>
                <c:pt idx="9">
                  <c:v>6.1728317504525801E-2</c:v>
                </c:pt>
                <c:pt idx="10">
                  <c:v>6.4255052040725902E-2</c:v>
                </c:pt>
                <c:pt idx="11">
                  <c:v>7.2853633942405099E-2</c:v>
                </c:pt>
                <c:pt idx="12">
                  <c:v>6.19502224297028E-2</c:v>
                </c:pt>
                <c:pt idx="13">
                  <c:v>7.1009195639470293E-2</c:v>
                </c:pt>
                <c:pt idx="14">
                  <c:v>7.5171551904105599E-2</c:v>
                </c:pt>
                <c:pt idx="15">
                  <c:v>8.2100506009525898E-2</c:v>
                </c:pt>
                <c:pt idx="16">
                  <c:v>7.8016770523769305E-2</c:v>
                </c:pt>
                <c:pt idx="17">
                  <c:v>9.0563541024786004E-2</c:v>
                </c:pt>
                <c:pt idx="18">
                  <c:v>8.55614339416155E-2</c:v>
                </c:pt>
                <c:pt idx="19">
                  <c:v>8.8245477288577678E-2</c:v>
                </c:pt>
              </c:numCache>
            </c:numRef>
          </c:val>
          <c:extLst>
            <c:ext xmlns:c16="http://schemas.microsoft.com/office/drawing/2014/chart" uri="{C3380CC4-5D6E-409C-BE32-E72D297353CC}">
              <c16:uniqueId val="{00000002-4FBE-4922-9F1A-12D69C6D595F}"/>
            </c:ext>
          </c:extLst>
        </c:ser>
        <c:dLbls>
          <c:showLegendKey val="0"/>
          <c:showVal val="0"/>
          <c:showCatName val="0"/>
          <c:showSerName val="0"/>
          <c:showPercent val="0"/>
          <c:showBubbleSize val="0"/>
        </c:dLbls>
        <c:gapWidth val="50"/>
        <c:axId val="1715091280"/>
        <c:axId val="1715082032"/>
      </c:barChart>
      <c:catAx>
        <c:axId val="1715091280"/>
        <c:scaling>
          <c:orientation val="minMax"/>
        </c:scaling>
        <c:delete val="0"/>
        <c:axPos val="b"/>
        <c:title>
          <c:tx>
            <c:rich>
              <a:bodyPr/>
              <a:lstStyle/>
              <a:p>
                <a:pPr>
                  <a:defRPr/>
                </a:pPr>
                <a:endParaRPr lang="en-US"/>
              </a:p>
            </c:rich>
          </c:tx>
          <c:overlay val="0"/>
        </c:title>
        <c:numFmt formatCode="General" sourceLinked="1"/>
        <c:majorTickMark val="none"/>
        <c:minorTickMark val="none"/>
        <c:tickLblPos val="nextTo"/>
        <c:spPr>
          <a:ln w="6350" cap="flat" cmpd="sng" algn="ctr">
            <a:noFill/>
            <a:prstDash val="solid"/>
            <a:round/>
          </a:ln>
        </c:spPr>
        <c:txPr>
          <a:bodyPr rot="-60000000" spcFirstLastPara="0"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crossAx val="1715082032"/>
        <c:crosses val="autoZero"/>
        <c:auto val="1"/>
        <c:lblAlgn val="ctr"/>
        <c:lblOffset val="100"/>
        <c:noMultiLvlLbl val="1"/>
      </c:catAx>
      <c:valAx>
        <c:axId val="1715082032"/>
        <c:scaling>
          <c:orientation val="minMax"/>
        </c:scaling>
        <c:delete val="0"/>
        <c:axPos val="l"/>
        <c:numFmt formatCode="0%" sourceLinked="0"/>
        <c:majorTickMark val="out"/>
        <c:minorTickMark val="none"/>
        <c:tickLblPos val="nextTo"/>
        <c:txPr>
          <a:bodyPr rot="-60000000" spcFirstLastPara="0"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crossAx val="1715091280"/>
        <c:crosses val="autoZero"/>
        <c:crossBetween val="between"/>
      </c:valAx>
    </c:plotArea>
    <c:legend>
      <c:legendPos val="b"/>
      <c:overlay val="0"/>
      <c:txPr>
        <a:bodyPr rot="0" spcFirstLastPara="0"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legend>
    <c:plotVisOnly val="1"/>
    <c:dispBlanksAs val="zero"/>
    <c:showDLblsOverMax val="1"/>
    <c:extLst>
      <c:ext uri="{0b15fc19-7d7d-44ad-8c2d-2c3a37ce22c3}">
        <chartProps xmlns="https://web.wps.cn/et/2018/main" chartId="{d7510176-6a72-4ef3-9e0f-0a14f7ea2bea}"/>
      </c:ext>
    </c:extLst>
  </c:chart>
  <c:spPr>
    <a:ln w="6350" cap="flat" cmpd="sng" algn="ctr">
      <a:noFill/>
      <a:prstDash val="solid"/>
      <a:round/>
    </a:ln>
  </c:spPr>
  <c:txPr>
    <a:bodyPr/>
    <a:lstStyle/>
    <a:p>
      <a:pPr>
        <a:defRPr lang="en-US" sz="1000">
          <a:solidFill>
            <a:schemeClr val="tx1">
              <a:lumMod val="65000"/>
              <a:lumOff val="35000"/>
            </a:schemeClr>
          </a:solidFill>
          <a:latin typeface="Times New Roman" panose="02020603050405020304" pitchFamily="18" charset="0"/>
          <a:ea typeface="SimSun" panose="02010600030101010101" pitchFamily="7" charset="-122"/>
          <a:cs typeface="Times New Roman" panose="02020603050405020304" pitchFamily="18"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lvl="0" algn="ctr" rtl="0">
              <a:defRPr lang="en-US" sz="1200" b="1" i="0" u="none" strike="noStrike" kern="1200" baseline="0">
                <a:solidFill>
                  <a:srgbClr val="000000">
                    <a:lumMod val="65000"/>
                    <a:lumOff val="35000"/>
                  </a:srgbClr>
                </a:solidFill>
                <a:latin typeface="Times New Roman" panose="02020603050405020304" pitchFamily="18" charset="0"/>
                <a:ea typeface="+mn-ea"/>
                <a:cs typeface="Times New Roman" panose="02020603050405020304" pitchFamily="18" charset="0"/>
              </a:defRPr>
            </a:pPr>
            <a:r>
              <a:rPr lang="zh-CN" altLang="en-US"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rPr>
              <a:t>工业和建筑行业增长</a:t>
            </a:r>
            <a:r>
              <a:rPr lang="en-US"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rPr>
              <a:t> </a:t>
            </a:r>
            <a:r>
              <a:rPr lang="vi-VN"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rPr>
              <a:t>(YoY)</a:t>
            </a:r>
          </a:p>
        </c:rich>
      </c:tx>
      <c:overlay val="0"/>
      <c:spPr>
        <a:noFill/>
        <a:ln>
          <a:noFill/>
        </a:ln>
        <a:effectLst/>
      </c:spPr>
    </c:title>
    <c:autoTitleDeleted val="0"/>
    <c:plotArea>
      <c:layout>
        <c:manualLayout>
          <c:layoutTarget val="inner"/>
          <c:xMode val="edge"/>
          <c:yMode val="edge"/>
          <c:x val="6.6524772523183395E-2"/>
          <c:y val="0.24823438283136648"/>
          <c:w val="0.91351823857358816"/>
          <c:h val="0.61606356166910314"/>
        </c:manualLayout>
      </c:layout>
      <c:barChart>
        <c:barDir val="col"/>
        <c:grouping val="clustered"/>
        <c:varyColors val="1"/>
        <c:ser>
          <c:idx val="0"/>
          <c:order val="0"/>
          <c:tx>
            <c:strRef>
              <c:f>'GDP..'!$A$98</c:f>
              <c:strCache>
                <c:ptCount val="1"/>
                <c:pt idx="0">
                  <c:v>工业</c:v>
                </c:pt>
              </c:strCache>
            </c:strRef>
          </c:tx>
          <c:spPr>
            <a:solidFill>
              <a:srgbClr val="2323FF"/>
            </a:solidFill>
            <a:ln w="12700" cap="rnd" cmpd="sng" algn="ctr">
              <a:noFill/>
              <a:prstDash val="solid"/>
              <a:round/>
            </a:ln>
            <a:effectLst/>
          </c:spPr>
          <c:invertIfNegative val="0"/>
          <c:cat>
            <c:strRef>
              <c:f>'GDP..'!$AU$1:$BN$1</c:f>
              <c:strCache>
                <c:ptCount val="20"/>
                <c:pt idx="0">
                  <c:v>Q1/21</c:v>
                </c:pt>
                <c:pt idx="1">
                  <c:v>Q2/21</c:v>
                </c:pt>
                <c:pt idx="2">
                  <c:v>Q3/21</c:v>
                </c:pt>
                <c:pt idx="3">
                  <c:v>Q4/21</c:v>
                </c:pt>
                <c:pt idx="4">
                  <c:v>Q1/22</c:v>
                </c:pt>
                <c:pt idx="5">
                  <c:v>Q2/22</c:v>
                </c:pt>
                <c:pt idx="6">
                  <c:v>Q3/22</c:v>
                </c:pt>
                <c:pt idx="7">
                  <c:v>Q4/22</c:v>
                </c:pt>
                <c:pt idx="8">
                  <c:v>Q1/23</c:v>
                </c:pt>
                <c:pt idx="9">
                  <c:v>Q2/23</c:v>
                </c:pt>
                <c:pt idx="10">
                  <c:v>Q3/23</c:v>
                </c:pt>
                <c:pt idx="11">
                  <c:v>Q4/23</c:v>
                </c:pt>
                <c:pt idx="12">
                  <c:v>Q1/24</c:v>
                </c:pt>
                <c:pt idx="13">
                  <c:v>Q2/24</c:v>
                </c:pt>
                <c:pt idx="14">
                  <c:v>Q3/24</c:v>
                </c:pt>
                <c:pt idx="15">
                  <c:v>Q4/24</c:v>
                </c:pt>
                <c:pt idx="16">
                  <c:v>Q1/25</c:v>
                </c:pt>
                <c:pt idx="17">
                  <c:v>Q2/25</c:v>
                </c:pt>
                <c:pt idx="18">
                  <c:v>Q3/25</c:v>
                </c:pt>
                <c:pt idx="19">
                  <c:v>Q4/25</c:v>
                </c:pt>
              </c:strCache>
            </c:strRef>
          </c:cat>
          <c:val>
            <c:numRef>
              <c:f>'GDP..'!$AU$98:$BN$98</c:f>
              <c:numCache>
                <c:formatCode>0.00%</c:formatCode>
                <c:ptCount val="20"/>
                <c:pt idx="0">
                  <c:v>6.2911148966221797E-2</c:v>
                </c:pt>
                <c:pt idx="1">
                  <c:v>0.111781561419452</c:v>
                </c:pt>
                <c:pt idx="2">
                  <c:v>-4.39563822436125E-2</c:v>
                </c:pt>
                <c:pt idx="3">
                  <c:v>6.52449364207877E-2</c:v>
                </c:pt>
                <c:pt idx="4">
                  <c:v>7.0738841632091307E-2</c:v>
                </c:pt>
                <c:pt idx="5">
                  <c:v>9.5142384674664598E-2</c:v>
                </c:pt>
                <c:pt idx="6">
                  <c:v>0.110620309405161</c:v>
                </c:pt>
                <c:pt idx="7">
                  <c:v>3.6024609266456502E-2</c:v>
                </c:pt>
                <c:pt idx="8">
                  <c:v>-7.4953872304607304E-3</c:v>
                </c:pt>
                <c:pt idx="9">
                  <c:v>9.4891821077813798E-3</c:v>
                </c:pt>
                <c:pt idx="10">
                  <c:v>4.5089201725791297E-2</c:v>
                </c:pt>
                <c:pt idx="11">
                  <c:v>6.8618531687050704E-2</c:v>
                </c:pt>
                <c:pt idx="12">
                  <c:v>6.4689295307133202E-2</c:v>
                </c:pt>
                <c:pt idx="13">
                  <c:v>8.7808454574872297E-2</c:v>
                </c:pt>
                <c:pt idx="14">
                  <c:v>9.3420466211961498E-2</c:v>
                </c:pt>
                <c:pt idx="15">
                  <c:v>8.3612291002149994E-2</c:v>
                </c:pt>
                <c:pt idx="16">
                  <c:v>7.2966227133580905E-2</c:v>
                </c:pt>
                <c:pt idx="17">
                  <c:v>8.3769618944794094E-2</c:v>
                </c:pt>
                <c:pt idx="18">
                  <c:v>9.8033570933655903E-2</c:v>
                </c:pt>
                <c:pt idx="19">
                  <c:v>9.8735906202919166E-2</c:v>
                </c:pt>
              </c:numCache>
            </c:numRef>
          </c:val>
          <c:extLst>
            <c:ext xmlns:c16="http://schemas.microsoft.com/office/drawing/2014/chart" uri="{C3380CC4-5D6E-409C-BE32-E72D297353CC}">
              <c16:uniqueId val="{00000000-1164-4B67-8020-81DB076D72A0}"/>
            </c:ext>
          </c:extLst>
        </c:ser>
        <c:ser>
          <c:idx val="1"/>
          <c:order val="1"/>
          <c:tx>
            <c:strRef>
              <c:f>'GDP..'!$A$103</c:f>
              <c:strCache>
                <c:ptCount val="1"/>
                <c:pt idx="0">
                  <c:v>建筑</c:v>
                </c:pt>
              </c:strCache>
            </c:strRef>
          </c:tx>
          <c:spPr>
            <a:solidFill>
              <a:srgbClr val="9F9FFF"/>
            </a:solidFill>
            <a:ln w="12700" cap="rnd" cmpd="sng" algn="ctr">
              <a:noFill/>
              <a:prstDash val="solid"/>
              <a:round/>
            </a:ln>
            <a:effectLst/>
          </c:spPr>
          <c:invertIfNegative val="0"/>
          <c:cat>
            <c:strRef>
              <c:f>'GDP..'!$AU$1:$BN$1</c:f>
              <c:strCache>
                <c:ptCount val="20"/>
                <c:pt idx="0">
                  <c:v>Q1/21</c:v>
                </c:pt>
                <c:pt idx="1">
                  <c:v>Q2/21</c:v>
                </c:pt>
                <c:pt idx="2">
                  <c:v>Q3/21</c:v>
                </c:pt>
                <c:pt idx="3">
                  <c:v>Q4/21</c:v>
                </c:pt>
                <c:pt idx="4">
                  <c:v>Q1/22</c:v>
                </c:pt>
                <c:pt idx="5">
                  <c:v>Q2/22</c:v>
                </c:pt>
                <c:pt idx="6">
                  <c:v>Q3/22</c:v>
                </c:pt>
                <c:pt idx="7">
                  <c:v>Q4/22</c:v>
                </c:pt>
                <c:pt idx="8">
                  <c:v>Q1/23</c:v>
                </c:pt>
                <c:pt idx="9">
                  <c:v>Q2/23</c:v>
                </c:pt>
                <c:pt idx="10">
                  <c:v>Q3/23</c:v>
                </c:pt>
                <c:pt idx="11">
                  <c:v>Q4/23</c:v>
                </c:pt>
                <c:pt idx="12">
                  <c:v>Q1/24</c:v>
                </c:pt>
                <c:pt idx="13">
                  <c:v>Q2/24</c:v>
                </c:pt>
                <c:pt idx="14">
                  <c:v>Q3/24</c:v>
                </c:pt>
                <c:pt idx="15">
                  <c:v>Q4/24</c:v>
                </c:pt>
                <c:pt idx="16">
                  <c:v>Q1/25</c:v>
                </c:pt>
                <c:pt idx="17">
                  <c:v>Q2/25</c:v>
                </c:pt>
                <c:pt idx="18">
                  <c:v>Q3/25</c:v>
                </c:pt>
                <c:pt idx="19">
                  <c:v>Q4/25</c:v>
                </c:pt>
              </c:strCache>
            </c:strRef>
          </c:cat>
          <c:val>
            <c:numRef>
              <c:f>'GDP..'!$AU$103:$BN$103</c:f>
              <c:numCache>
                <c:formatCode>0.00%</c:formatCode>
                <c:ptCount val="20"/>
                <c:pt idx="0">
                  <c:v>6.5257325556266704E-2</c:v>
                </c:pt>
                <c:pt idx="1">
                  <c:v>6.5193909469543704E-2</c:v>
                </c:pt>
                <c:pt idx="2">
                  <c:v>-0.10083013222665201</c:v>
                </c:pt>
                <c:pt idx="3">
                  <c:v>2.0875408163049499E-2</c:v>
                </c:pt>
                <c:pt idx="4">
                  <c:v>2.5709043631656998E-2</c:v>
                </c:pt>
                <c:pt idx="5">
                  <c:v>4.94325117179319E-2</c:v>
                </c:pt>
                <c:pt idx="6">
                  <c:v>0.175363099881615</c:v>
                </c:pt>
                <c:pt idx="7">
                  <c:v>6.6934791050974801E-2</c:v>
                </c:pt>
                <c:pt idx="8">
                  <c:v>1.8805970431693401E-2</c:v>
                </c:pt>
                <c:pt idx="9">
                  <c:v>7.6675544668564105E-2</c:v>
                </c:pt>
                <c:pt idx="10">
                  <c:v>7.9974502782746107E-2</c:v>
                </c:pt>
                <c:pt idx="11">
                  <c:v>9.3185103617380305E-2</c:v>
                </c:pt>
                <c:pt idx="12">
                  <c:v>7.6848795304244696E-2</c:v>
                </c:pt>
                <c:pt idx="13">
                  <c:v>7.7566820930502003E-2</c:v>
                </c:pt>
                <c:pt idx="14">
                  <c:v>7.4253595499197897E-2</c:v>
                </c:pt>
                <c:pt idx="15">
                  <c:v>8.3251928341156606E-2</c:v>
                </c:pt>
                <c:pt idx="16">
                  <c:v>9.3440605563694296E-2</c:v>
                </c:pt>
                <c:pt idx="17">
                  <c:v>0.108814896554553</c:v>
                </c:pt>
                <c:pt idx="18">
                  <c:v>7.9404019159274003E-2</c:v>
                </c:pt>
                <c:pt idx="19">
                  <c:v>9.1575917283745145E-2</c:v>
                </c:pt>
              </c:numCache>
            </c:numRef>
          </c:val>
          <c:extLst>
            <c:ext xmlns:c16="http://schemas.microsoft.com/office/drawing/2014/chart" uri="{C3380CC4-5D6E-409C-BE32-E72D297353CC}">
              <c16:uniqueId val="{00000001-1164-4B67-8020-81DB076D72A0}"/>
            </c:ext>
          </c:extLst>
        </c:ser>
        <c:dLbls>
          <c:showLegendKey val="0"/>
          <c:showVal val="0"/>
          <c:showCatName val="0"/>
          <c:showSerName val="0"/>
          <c:showPercent val="0"/>
          <c:showBubbleSize val="0"/>
        </c:dLbls>
        <c:gapWidth val="150"/>
        <c:axId val="1715089104"/>
        <c:axId val="1715089648"/>
      </c:barChart>
      <c:catAx>
        <c:axId val="1715089104"/>
        <c:scaling>
          <c:orientation val="minMax"/>
        </c:scaling>
        <c:delete val="0"/>
        <c:axPos val="b"/>
        <c:title>
          <c:tx>
            <c:rich>
              <a:bodyPr/>
              <a:lstStyle/>
              <a:p>
                <a:pPr>
                  <a:defRPr/>
                </a:pPr>
                <a:endParaRPr lang="en-US"/>
              </a:p>
            </c:rich>
          </c:tx>
          <c:overlay val="0"/>
          <c:spPr>
            <a:noFill/>
            <a:ln>
              <a:noFill/>
            </a:ln>
            <a:effectLst/>
          </c:spPr>
        </c:title>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en-US"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715089648"/>
        <c:crosses val="autoZero"/>
        <c:auto val="1"/>
        <c:lblAlgn val="ctr"/>
        <c:lblOffset val="100"/>
        <c:noMultiLvlLbl val="1"/>
      </c:catAx>
      <c:valAx>
        <c:axId val="1715089648"/>
        <c:scaling>
          <c:orientation val="minMax"/>
        </c:scaling>
        <c:delete val="0"/>
        <c:axPos val="l"/>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0" vertOverflow="ellipsis" vert="horz" wrap="square" anchor="ctr" anchorCtr="1"/>
          <a:lstStyle/>
          <a:p>
            <a:pPr>
              <a:defRPr lang="en-US"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715089104"/>
        <c:crosses val="autoZero"/>
        <c:crossBetween val="between"/>
      </c:valAx>
      <c:spPr>
        <a:solidFill>
          <a:schemeClr val="bg1"/>
        </a:solidFill>
        <a:ln>
          <a:noFill/>
        </a:ln>
        <a:effectLst/>
      </c:spPr>
    </c:plotArea>
    <c:legend>
      <c:legendPos val="b"/>
      <c:overlay val="0"/>
      <c:spPr>
        <a:noFill/>
        <a:ln>
          <a:noFill/>
        </a:ln>
        <a:effectLst/>
      </c:spPr>
      <c:txPr>
        <a:bodyPr rot="0" spcFirstLastPara="0" vertOverflow="ellipsis" vert="horz" wrap="square" anchor="ctr" anchorCtr="1"/>
        <a:lstStyle/>
        <a:p>
          <a:pPr>
            <a:defRPr lang="en-US"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zero"/>
    <c:showDLblsOverMax val="1"/>
    <c:extLst>
      <c:ext uri="{0b15fc19-7d7d-44ad-8c2d-2c3a37ce22c3}">
        <chartProps xmlns="https://web.wps.cn/et/2018/main" chartId="{f41af9e2-a6f6-4ea1-864c-133cbbc5caf5}"/>
      </c:ext>
    </c:extLst>
  </c:chart>
  <c:spPr>
    <a:solidFill>
      <a:schemeClr val="bg1"/>
    </a:solidFill>
    <a:ln w="6350" cap="flat" cmpd="sng" algn="ctr">
      <a:noFill/>
      <a:prstDash val="solid"/>
      <a:round/>
    </a:ln>
    <a:effectLst/>
  </c:spPr>
  <c:txPr>
    <a:bodyPr/>
    <a:lstStyle/>
    <a:p>
      <a:pPr>
        <a:defRPr lang="en-US">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en-US" sz="1200" b="1" i="0" u="none" strike="noStrike" kern="1200" baseline="0">
                <a:solidFill>
                  <a:srgbClr val="595959"/>
                </a:solidFill>
                <a:latin typeface="Times New Roman" panose="02020603050405020304" pitchFamily="18" charset="0"/>
                <a:ea typeface="+mn-ea"/>
                <a:cs typeface="Times New Roman" panose="02020603050405020304" pitchFamily="18" charset="0"/>
              </a:defRPr>
            </a:pPr>
            <a:r>
              <a:rPr lang="zh-CN" altLang="en-US" sz="1200" dirty="0">
                <a:solidFill>
                  <a:srgbClr val="595959"/>
                </a:solidFill>
              </a:rPr>
              <a:t>商品零售的消费服务月度增长</a:t>
            </a:r>
            <a:endParaRPr lang="vi-VN" sz="1200" dirty="0">
              <a:solidFill>
                <a:srgbClr val="595959"/>
              </a:solidFill>
            </a:endParaRPr>
          </a:p>
        </c:rich>
      </c:tx>
      <c:layout>
        <c:manualLayout>
          <c:xMode val="edge"/>
          <c:yMode val="edge"/>
          <c:x val="0.29229671539488211"/>
          <c:y val="6.4021396069718711E-2"/>
        </c:manualLayout>
      </c:layout>
      <c:overlay val="0"/>
    </c:title>
    <c:autoTitleDeleted val="0"/>
    <c:plotArea>
      <c:layout>
        <c:manualLayout>
          <c:layoutTarget val="inner"/>
          <c:xMode val="edge"/>
          <c:yMode val="edge"/>
          <c:x val="0.12633117399581001"/>
          <c:y val="0.16041666666666701"/>
          <c:w val="0.84034921192994405"/>
          <c:h val="0.51249242123237293"/>
        </c:manualLayout>
      </c:layout>
      <c:barChart>
        <c:barDir val="col"/>
        <c:grouping val="clustered"/>
        <c:varyColors val="1"/>
        <c:ser>
          <c:idx val="0"/>
          <c:order val="0"/>
          <c:tx>
            <c:strRef>
              <c:f>'BLHH-DV..'!$BZ$41</c:f>
              <c:strCache>
                <c:ptCount val="1"/>
                <c:pt idx="0">
                  <c:v>YOY</c:v>
                </c:pt>
              </c:strCache>
            </c:strRef>
          </c:tx>
          <c:spPr>
            <a:solidFill>
              <a:srgbClr val="2323FF"/>
            </a:solidFill>
            <a:ln cmpd="sng">
              <a:noFill/>
            </a:ln>
          </c:spPr>
          <c:invertIfNegative val="1"/>
          <c:dLbls>
            <c:dLbl>
              <c:idx val="1"/>
              <c:delete val="1"/>
              <c:extLst>
                <c:ext xmlns:c15="http://schemas.microsoft.com/office/drawing/2012/chart" uri="{CE6537A1-D6FC-4f65-9D91-7224C49458BB}"/>
                <c:ext xmlns:c16="http://schemas.microsoft.com/office/drawing/2014/chart" uri="{C3380CC4-5D6E-409C-BE32-E72D297353CC}">
                  <c16:uniqueId val="{00000000-76A5-49D6-99B5-EFDD8D86E773}"/>
                </c:ext>
              </c:extLst>
            </c:dLbl>
            <c:dLbl>
              <c:idx val="2"/>
              <c:delete val="1"/>
              <c:extLst>
                <c:ext xmlns:c15="http://schemas.microsoft.com/office/drawing/2012/chart" uri="{CE6537A1-D6FC-4f65-9D91-7224C49458BB}"/>
                <c:ext xmlns:c16="http://schemas.microsoft.com/office/drawing/2014/chart" uri="{C3380CC4-5D6E-409C-BE32-E72D297353CC}">
                  <c16:uniqueId val="{00000001-76A5-49D6-99B5-EFDD8D86E773}"/>
                </c:ext>
              </c:extLst>
            </c:dLbl>
            <c:dLbl>
              <c:idx val="3"/>
              <c:delete val="1"/>
              <c:extLst>
                <c:ext xmlns:c15="http://schemas.microsoft.com/office/drawing/2012/chart" uri="{CE6537A1-D6FC-4f65-9D91-7224C49458BB}"/>
                <c:ext xmlns:c16="http://schemas.microsoft.com/office/drawing/2014/chart" uri="{C3380CC4-5D6E-409C-BE32-E72D297353CC}">
                  <c16:uniqueId val="{00000002-76A5-49D6-99B5-EFDD8D86E773}"/>
                </c:ext>
              </c:extLst>
            </c:dLbl>
            <c:dLbl>
              <c:idx val="4"/>
              <c:delete val="1"/>
              <c:extLst>
                <c:ext xmlns:c15="http://schemas.microsoft.com/office/drawing/2012/chart" uri="{CE6537A1-D6FC-4f65-9D91-7224C49458BB}"/>
                <c:ext xmlns:c16="http://schemas.microsoft.com/office/drawing/2014/chart" uri="{C3380CC4-5D6E-409C-BE32-E72D297353CC}">
                  <c16:uniqueId val="{00000003-76A5-49D6-99B5-EFDD8D86E773}"/>
                </c:ext>
              </c:extLst>
            </c:dLbl>
            <c:dLbl>
              <c:idx val="5"/>
              <c:delete val="1"/>
              <c:extLst>
                <c:ext xmlns:c15="http://schemas.microsoft.com/office/drawing/2012/chart" uri="{CE6537A1-D6FC-4f65-9D91-7224C49458BB}"/>
                <c:ext xmlns:c16="http://schemas.microsoft.com/office/drawing/2014/chart" uri="{C3380CC4-5D6E-409C-BE32-E72D297353CC}">
                  <c16:uniqueId val="{00000004-76A5-49D6-99B5-EFDD8D86E773}"/>
                </c:ext>
              </c:extLst>
            </c:dLbl>
            <c:dLbl>
              <c:idx val="6"/>
              <c:delete val="1"/>
              <c:extLst>
                <c:ext xmlns:c15="http://schemas.microsoft.com/office/drawing/2012/chart" uri="{CE6537A1-D6FC-4f65-9D91-7224C49458BB}"/>
                <c:ext xmlns:c16="http://schemas.microsoft.com/office/drawing/2014/chart" uri="{C3380CC4-5D6E-409C-BE32-E72D297353CC}">
                  <c16:uniqueId val="{00000005-76A5-49D6-99B5-EFDD8D86E773}"/>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6-76A5-49D6-99B5-EFDD8D86E773}"/>
                </c:ext>
              </c:extLst>
            </c:dLbl>
            <c:dLbl>
              <c:idx val="24"/>
              <c:delete val="1"/>
              <c:extLst>
                <c:ext xmlns:c15="http://schemas.microsoft.com/office/drawing/2012/chart" uri="{CE6537A1-D6FC-4f65-9D91-7224C49458BB}"/>
                <c:ext xmlns:c16="http://schemas.microsoft.com/office/drawing/2014/chart" uri="{C3380CC4-5D6E-409C-BE32-E72D297353CC}">
                  <c16:uniqueId val="{00000007-76A5-49D6-99B5-EFDD8D86E773}"/>
                </c:ext>
              </c:extLst>
            </c:dLbl>
            <c:dLbl>
              <c:idx val="25"/>
              <c:delete val="1"/>
              <c:extLst>
                <c:ext xmlns:c15="http://schemas.microsoft.com/office/drawing/2012/chart" uri="{CE6537A1-D6FC-4f65-9D91-7224C49458BB}"/>
                <c:ext xmlns:c16="http://schemas.microsoft.com/office/drawing/2014/chart" uri="{C3380CC4-5D6E-409C-BE32-E72D297353CC}">
                  <c16:uniqueId val="{00000008-76A5-49D6-99B5-EFDD8D86E773}"/>
                </c:ext>
              </c:extLst>
            </c:dLbl>
            <c:dLbl>
              <c:idx val="26"/>
              <c:delete val="1"/>
              <c:extLst>
                <c:ext xmlns:c15="http://schemas.microsoft.com/office/drawing/2012/chart" uri="{CE6537A1-D6FC-4f65-9D91-7224C49458BB}"/>
                <c:ext xmlns:c16="http://schemas.microsoft.com/office/drawing/2014/chart" uri="{C3380CC4-5D6E-409C-BE32-E72D297353CC}">
                  <c16:uniqueId val="{00000009-76A5-49D6-99B5-EFDD8D86E773}"/>
                </c:ext>
              </c:extLst>
            </c:dLbl>
            <c:dLbl>
              <c:idx val="27"/>
              <c:delete val="1"/>
              <c:extLst>
                <c:ext xmlns:c15="http://schemas.microsoft.com/office/drawing/2012/chart" uri="{CE6537A1-D6FC-4f65-9D91-7224C49458BB}"/>
                <c:ext xmlns:c16="http://schemas.microsoft.com/office/drawing/2014/chart" uri="{C3380CC4-5D6E-409C-BE32-E72D297353CC}">
                  <c16:uniqueId val="{0000000A-76A5-49D6-99B5-EFDD8D86E773}"/>
                </c:ext>
              </c:extLst>
            </c:dLbl>
            <c:dLbl>
              <c:idx val="34"/>
              <c:delete val="1"/>
              <c:extLst>
                <c:ext xmlns:c15="http://schemas.microsoft.com/office/drawing/2012/chart" uri="{CE6537A1-D6FC-4f65-9D91-7224C49458BB}"/>
                <c:ext xmlns:c16="http://schemas.microsoft.com/office/drawing/2014/chart" uri="{C3380CC4-5D6E-409C-BE32-E72D297353CC}">
                  <c16:uniqueId val="{0000000B-76A5-49D6-99B5-EFDD8D86E773}"/>
                </c:ext>
              </c:extLst>
            </c:dLbl>
            <c:dLbl>
              <c:idx val="35"/>
              <c:delete val="1"/>
              <c:extLst>
                <c:ext xmlns:c15="http://schemas.microsoft.com/office/drawing/2012/chart" uri="{CE6537A1-D6FC-4f65-9D91-7224C49458BB}"/>
                <c:ext xmlns:c16="http://schemas.microsoft.com/office/drawing/2014/chart" uri="{C3380CC4-5D6E-409C-BE32-E72D297353CC}">
                  <c16:uniqueId val="{0000000C-76A5-49D6-99B5-EFDD8D86E773}"/>
                </c:ext>
              </c:extLst>
            </c:dLbl>
            <c:dLbl>
              <c:idx val="36"/>
              <c:delete val="1"/>
              <c:extLst>
                <c:ext xmlns:c15="http://schemas.microsoft.com/office/drawing/2012/chart" uri="{CE6537A1-D6FC-4f65-9D91-7224C49458BB}"/>
                <c:ext xmlns:c16="http://schemas.microsoft.com/office/drawing/2014/chart" uri="{C3380CC4-5D6E-409C-BE32-E72D297353CC}">
                  <c16:uniqueId val="{0000000D-76A5-49D6-99B5-EFDD8D86E773}"/>
                </c:ext>
              </c:extLst>
            </c:dLbl>
            <c:dLbl>
              <c:idx val="37"/>
              <c:delete val="1"/>
              <c:extLst>
                <c:ext xmlns:c15="http://schemas.microsoft.com/office/drawing/2012/chart" uri="{CE6537A1-D6FC-4f65-9D91-7224C49458BB}"/>
                <c:ext xmlns:c16="http://schemas.microsoft.com/office/drawing/2014/chart" uri="{C3380CC4-5D6E-409C-BE32-E72D297353CC}">
                  <c16:uniqueId val="{0000000E-76A5-49D6-99B5-EFDD8D86E773}"/>
                </c:ext>
              </c:extLst>
            </c:dLbl>
            <c:dLbl>
              <c:idx val="38"/>
              <c:delete val="1"/>
              <c:extLst>
                <c:ext xmlns:c15="http://schemas.microsoft.com/office/drawing/2012/chart" uri="{CE6537A1-D6FC-4f65-9D91-7224C49458BB}"/>
                <c:ext xmlns:c16="http://schemas.microsoft.com/office/drawing/2014/chart" uri="{C3380CC4-5D6E-409C-BE32-E72D297353CC}">
                  <c16:uniqueId val="{0000000F-76A5-49D6-99B5-EFDD8D86E773}"/>
                </c:ext>
              </c:extLst>
            </c:dLbl>
            <c:dLbl>
              <c:idx val="39"/>
              <c:delete val="1"/>
              <c:extLst>
                <c:ext xmlns:c15="http://schemas.microsoft.com/office/drawing/2012/chart" uri="{CE6537A1-D6FC-4f65-9D91-7224C49458BB}"/>
                <c:ext xmlns:c16="http://schemas.microsoft.com/office/drawing/2014/chart" uri="{C3380CC4-5D6E-409C-BE32-E72D297353CC}">
                  <c16:uniqueId val="{00000010-76A5-49D6-99B5-EFDD8D86E773}"/>
                </c:ext>
              </c:extLst>
            </c:dLbl>
            <c:dLbl>
              <c:idx val="40"/>
              <c:delete val="1"/>
              <c:extLst>
                <c:ext xmlns:c15="http://schemas.microsoft.com/office/drawing/2012/chart" uri="{CE6537A1-D6FC-4f65-9D91-7224C49458BB}"/>
                <c:ext xmlns:c16="http://schemas.microsoft.com/office/drawing/2014/chart" uri="{C3380CC4-5D6E-409C-BE32-E72D297353CC}">
                  <c16:uniqueId val="{00000011-76A5-49D6-99B5-EFDD8D86E773}"/>
                </c:ext>
              </c:extLst>
            </c:dLbl>
            <c:dLbl>
              <c:idx val="41"/>
              <c:delete val="1"/>
              <c:extLst>
                <c:ext xmlns:c15="http://schemas.microsoft.com/office/drawing/2012/chart" uri="{CE6537A1-D6FC-4f65-9D91-7224C49458BB}"/>
                <c:ext xmlns:c16="http://schemas.microsoft.com/office/drawing/2014/chart" uri="{C3380CC4-5D6E-409C-BE32-E72D297353CC}">
                  <c16:uniqueId val="{00000012-76A5-49D6-99B5-EFDD8D86E773}"/>
                </c:ext>
              </c:extLst>
            </c:dLbl>
            <c:dLbl>
              <c:idx val="5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6A5-49D6-99B5-EFDD8D86E773}"/>
                </c:ext>
              </c:extLst>
            </c:dLbl>
            <c:spPr>
              <a:noFill/>
              <a:ln>
                <a:noFill/>
              </a:ln>
              <a:effectLst/>
            </c:spPr>
            <c:txPr>
              <a:bodyPr rot="0" spcFirstLastPara="0" vertOverflow="ellipsis" vert="horz" wrap="square" lIns="38100" tIns="19050" rIns="38100" bIns="19050" anchor="ctr" anchorCtr="1"/>
              <a:lstStyle/>
              <a:p>
                <a:pPr>
                  <a:defRPr lang="en-US" sz="1000" b="0" i="0" u="none" strike="noStrike" kern="1200" baseline="0">
                    <a:solidFill>
                      <a:schemeClr val="tx2">
                        <a:lumMod val="65000"/>
                        <a:lumOff val="3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ext>
            </c:extLst>
          </c:dLbls>
          <c:cat>
            <c:strRef>
              <c:f>('BLHH-DV..'!$BP$1:$CC$1,'BLHH-DV..'!$CE$1:$CR$1,'BLHH-DV..'!$CT$1:$CX$1)</c:f>
              <c:strCache>
                <c:ptCount val="33"/>
                <c:pt idx="0">
                  <c:v>T2/23</c:v>
                </c:pt>
                <c:pt idx="1">
                  <c:v>T3/23</c:v>
                </c:pt>
                <c:pt idx="2">
                  <c:v>T4/23</c:v>
                </c:pt>
                <c:pt idx="3">
                  <c:v>T5/23</c:v>
                </c:pt>
                <c:pt idx="4">
                  <c:v>T6/23</c:v>
                </c:pt>
                <c:pt idx="5">
                  <c:v>T7/23</c:v>
                </c:pt>
                <c:pt idx="6">
                  <c:v>T8/23</c:v>
                </c:pt>
                <c:pt idx="7">
                  <c:v>T9/23</c:v>
                </c:pt>
                <c:pt idx="8">
                  <c:v>T10/23</c:v>
                </c:pt>
                <c:pt idx="9">
                  <c:v>T11/23</c:v>
                </c:pt>
                <c:pt idx="10">
                  <c:v>T12/23</c:v>
                </c:pt>
                <c:pt idx="11">
                  <c:v>T1/24</c:v>
                </c:pt>
                <c:pt idx="12">
                  <c:v>T2/24</c:v>
                </c:pt>
                <c:pt idx="13">
                  <c:v>T3/24</c:v>
                </c:pt>
                <c:pt idx="14">
                  <c:v>T5/24</c:v>
                </c:pt>
                <c:pt idx="15">
                  <c:v>T6/24</c:v>
                </c:pt>
                <c:pt idx="16">
                  <c:v>T7/24</c:v>
                </c:pt>
                <c:pt idx="17">
                  <c:v>T8/24</c:v>
                </c:pt>
                <c:pt idx="18">
                  <c:v>T9/24</c:v>
                </c:pt>
                <c:pt idx="19">
                  <c:v>T10/24</c:v>
                </c:pt>
                <c:pt idx="20">
                  <c:v>T11/24</c:v>
                </c:pt>
                <c:pt idx="21">
                  <c:v>T12/24</c:v>
                </c:pt>
                <c:pt idx="22">
                  <c:v>T1/25</c:v>
                </c:pt>
                <c:pt idx="23">
                  <c:v>T2/25</c:v>
                </c:pt>
                <c:pt idx="24">
                  <c:v>T3/25</c:v>
                </c:pt>
                <c:pt idx="25">
                  <c:v>T4/25</c:v>
                </c:pt>
                <c:pt idx="26">
                  <c:v>T5/25</c:v>
                </c:pt>
                <c:pt idx="27">
                  <c:v>T6/25</c:v>
                </c:pt>
                <c:pt idx="28">
                  <c:v>T8/25</c:v>
                </c:pt>
                <c:pt idx="29">
                  <c:v>T9/25</c:v>
                </c:pt>
                <c:pt idx="30">
                  <c:v>T10/25</c:v>
                </c:pt>
                <c:pt idx="31">
                  <c:v>T11/25</c:v>
                </c:pt>
                <c:pt idx="32">
                  <c:v>T12/25F</c:v>
                </c:pt>
              </c:strCache>
              <c:extLst/>
            </c:strRef>
          </c:cat>
          <c:val>
            <c:numRef>
              <c:f>('BLHH-DV..'!$BP$15:$CC$15,'BLHH-DV..'!$CE$15:$CR$15,'BLHH-DV..'!$CT$15:$CX$15)</c:f>
              <c:numCache>
                <c:formatCode>0.0%</c:formatCode>
                <c:ptCount val="33"/>
                <c:pt idx="0">
                  <c:v>0.13156364899537301</c:v>
                </c:pt>
                <c:pt idx="1">
                  <c:v>0.134369815213115</c:v>
                </c:pt>
                <c:pt idx="2">
                  <c:v>0.11516238616845099</c:v>
                </c:pt>
                <c:pt idx="3">
                  <c:v>0.115380675439583</c:v>
                </c:pt>
                <c:pt idx="4">
                  <c:v>6.5379625963699006E-2</c:v>
                </c:pt>
                <c:pt idx="5">
                  <c:v>7.1142222215687001E-2</c:v>
                </c:pt>
                <c:pt idx="6">
                  <c:v>7.5737809921776297E-2</c:v>
                </c:pt>
                <c:pt idx="7">
                  <c:v>7.46781009724653E-2</c:v>
                </c:pt>
                <c:pt idx="8">
                  <c:v>7.0172732696291304E-2</c:v>
                </c:pt>
                <c:pt idx="9">
                  <c:v>0.10098662375523999</c:v>
                </c:pt>
                <c:pt idx="10">
                  <c:v>9.2968757926256806E-2</c:v>
                </c:pt>
                <c:pt idx="11">
                  <c:v>8.1103727659249503E-2</c:v>
                </c:pt>
                <c:pt idx="12">
                  <c:v>8.4904353942086799E-2</c:v>
                </c:pt>
                <c:pt idx="13">
                  <c:v>9.1724400696405098E-2</c:v>
                </c:pt>
                <c:pt idx="14">
                  <c:v>9.4829497237961996E-2</c:v>
                </c:pt>
                <c:pt idx="15">
                  <c:v>9.1468167458310198E-2</c:v>
                </c:pt>
                <c:pt idx="16">
                  <c:v>9.4123394441963895E-2</c:v>
                </c:pt>
                <c:pt idx="17">
                  <c:v>7.8911490014215602E-2</c:v>
                </c:pt>
                <c:pt idx="18">
                  <c:v>7.6338659229451905E-2</c:v>
                </c:pt>
                <c:pt idx="19">
                  <c:v>7.1182229612787307E-2</c:v>
                </c:pt>
                <c:pt idx="20">
                  <c:v>8.7512689111890696E-2</c:v>
                </c:pt>
                <c:pt idx="21">
                  <c:v>9.3461697266293595E-2</c:v>
                </c:pt>
                <c:pt idx="22">
                  <c:v>9.45714431119236E-2</c:v>
                </c:pt>
                <c:pt idx="23">
                  <c:v>9.42577443382355E-2</c:v>
                </c:pt>
                <c:pt idx="24">
                  <c:v>0.108406978676826</c:v>
                </c:pt>
                <c:pt idx="25">
                  <c:v>0.111493817125563</c:v>
                </c:pt>
                <c:pt idx="26">
                  <c:v>0.102198518427526</c:v>
                </c:pt>
                <c:pt idx="27">
                  <c:v>8.2845336767954705E-2</c:v>
                </c:pt>
                <c:pt idx="28">
                  <c:v>0.105937656466744</c:v>
                </c:pt>
                <c:pt idx="29">
                  <c:v>0.11268384604222303</c:v>
                </c:pt>
                <c:pt idx="30">
                  <c:v>7.2319731771373075E-2</c:v>
                </c:pt>
                <c:pt idx="31">
                  <c:v>7.1478836272003576E-2</c:v>
                </c:pt>
                <c:pt idx="32">
                  <c:v>9.8102431996162753E-2</c:v>
                </c:pt>
              </c:numCache>
              <c:extLst/>
            </c:numRef>
          </c:val>
          <c:extLst>
            <c:ext xmlns:c14="http://schemas.microsoft.com/office/drawing/2007/8/2/chart" uri="{6F2FDCE9-48DA-4B69-8628-5D25D57E5C99}">
              <c14:invertSolidFillFmt>
                <c14:spPr xmlns:c14="http://schemas.microsoft.com/office/drawing/2007/8/2/chart">
                  <a:solidFill>
                    <a:srgbClr val="FFFFFF"/>
                  </a:solidFill>
                  <a:ln cmpd="sng">
                    <a:noFill/>
                  </a:ln>
                </c14:spPr>
              </c14:invertSolidFillFmt>
            </c:ext>
            <c:ext xmlns:c16="http://schemas.microsoft.com/office/drawing/2014/chart" uri="{C3380CC4-5D6E-409C-BE32-E72D297353CC}">
              <c16:uniqueId val="{00000014-76A5-49D6-99B5-EFDD8D86E773}"/>
            </c:ext>
          </c:extLst>
        </c:ser>
        <c:dLbls>
          <c:showLegendKey val="0"/>
          <c:showVal val="0"/>
          <c:showCatName val="0"/>
          <c:showSerName val="0"/>
          <c:showPercent val="0"/>
          <c:showBubbleSize val="0"/>
        </c:dLbls>
        <c:gapWidth val="150"/>
        <c:axId val="1800869392"/>
        <c:axId val="1800870480"/>
      </c:barChart>
      <c:lineChart>
        <c:grouping val="standard"/>
        <c:varyColors val="0"/>
        <c:ser>
          <c:idx val="1"/>
          <c:order val="1"/>
          <c:tx>
            <c:strRef>
              <c:f>'BLHH-DV..'!$BZ$42</c:f>
              <c:strCache>
                <c:ptCount val="1"/>
                <c:pt idx="0">
                  <c:v>MOM</c:v>
                </c:pt>
              </c:strCache>
            </c:strRef>
          </c:tx>
          <c:spPr>
            <a:ln w="28575" cap="rnd" cmpd="sng" algn="ctr">
              <a:solidFill>
                <a:srgbClr val="9F9FFF"/>
              </a:solidFill>
              <a:prstDash val="solid"/>
              <a:round/>
            </a:ln>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15-76A5-49D6-99B5-EFDD8D86E773}"/>
                </c:ext>
              </c:extLst>
            </c:dLbl>
            <c:dLbl>
              <c:idx val="2"/>
              <c:delete val="1"/>
              <c:extLst>
                <c:ext xmlns:c15="http://schemas.microsoft.com/office/drawing/2012/chart" uri="{CE6537A1-D6FC-4f65-9D91-7224C49458BB}"/>
                <c:ext xmlns:c16="http://schemas.microsoft.com/office/drawing/2014/chart" uri="{C3380CC4-5D6E-409C-BE32-E72D297353CC}">
                  <c16:uniqueId val="{00000016-76A5-49D6-99B5-EFDD8D86E773}"/>
                </c:ext>
              </c:extLst>
            </c:dLbl>
            <c:dLbl>
              <c:idx val="3"/>
              <c:delete val="1"/>
              <c:extLst>
                <c:ext xmlns:c15="http://schemas.microsoft.com/office/drawing/2012/chart" uri="{CE6537A1-D6FC-4f65-9D91-7224C49458BB}"/>
                <c:ext xmlns:c16="http://schemas.microsoft.com/office/drawing/2014/chart" uri="{C3380CC4-5D6E-409C-BE32-E72D297353CC}">
                  <c16:uniqueId val="{00000017-76A5-49D6-99B5-EFDD8D86E773}"/>
                </c:ext>
              </c:extLst>
            </c:dLbl>
            <c:dLbl>
              <c:idx val="4"/>
              <c:delete val="1"/>
              <c:extLst>
                <c:ext xmlns:c15="http://schemas.microsoft.com/office/drawing/2012/chart" uri="{CE6537A1-D6FC-4f65-9D91-7224C49458BB}"/>
                <c:ext xmlns:c16="http://schemas.microsoft.com/office/drawing/2014/chart" uri="{C3380CC4-5D6E-409C-BE32-E72D297353CC}">
                  <c16:uniqueId val="{00000018-76A5-49D6-99B5-EFDD8D86E773}"/>
                </c:ext>
              </c:extLst>
            </c:dLbl>
            <c:dLbl>
              <c:idx val="5"/>
              <c:delete val="1"/>
              <c:extLst>
                <c:ext xmlns:c15="http://schemas.microsoft.com/office/drawing/2012/chart" uri="{CE6537A1-D6FC-4f65-9D91-7224C49458BB}"/>
                <c:ext xmlns:c16="http://schemas.microsoft.com/office/drawing/2014/chart" uri="{C3380CC4-5D6E-409C-BE32-E72D297353CC}">
                  <c16:uniqueId val="{00000019-76A5-49D6-99B5-EFDD8D86E773}"/>
                </c:ext>
              </c:extLst>
            </c:dLbl>
            <c:dLbl>
              <c:idx val="6"/>
              <c:delete val="1"/>
              <c:extLst>
                <c:ext xmlns:c15="http://schemas.microsoft.com/office/drawing/2012/chart" uri="{CE6537A1-D6FC-4f65-9D91-7224C49458BB}"/>
                <c:ext xmlns:c16="http://schemas.microsoft.com/office/drawing/2014/chart" uri="{C3380CC4-5D6E-409C-BE32-E72D297353CC}">
                  <c16:uniqueId val="{0000001A-76A5-49D6-99B5-EFDD8D86E773}"/>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B-76A5-49D6-99B5-EFDD8D86E773}"/>
                </c:ext>
              </c:extLst>
            </c:dLbl>
            <c:dLbl>
              <c:idx val="24"/>
              <c:delete val="1"/>
              <c:extLst>
                <c:ext xmlns:c15="http://schemas.microsoft.com/office/drawing/2012/chart" uri="{CE6537A1-D6FC-4f65-9D91-7224C49458BB}"/>
                <c:ext xmlns:c16="http://schemas.microsoft.com/office/drawing/2014/chart" uri="{C3380CC4-5D6E-409C-BE32-E72D297353CC}">
                  <c16:uniqueId val="{0000001C-76A5-49D6-99B5-EFDD8D86E773}"/>
                </c:ext>
              </c:extLst>
            </c:dLbl>
            <c:dLbl>
              <c:idx val="25"/>
              <c:delete val="1"/>
              <c:extLst>
                <c:ext xmlns:c15="http://schemas.microsoft.com/office/drawing/2012/chart" uri="{CE6537A1-D6FC-4f65-9D91-7224C49458BB}"/>
                <c:ext xmlns:c16="http://schemas.microsoft.com/office/drawing/2014/chart" uri="{C3380CC4-5D6E-409C-BE32-E72D297353CC}">
                  <c16:uniqueId val="{0000001D-76A5-49D6-99B5-EFDD8D86E773}"/>
                </c:ext>
              </c:extLst>
            </c:dLbl>
            <c:dLbl>
              <c:idx val="26"/>
              <c:delete val="1"/>
              <c:extLst>
                <c:ext xmlns:c15="http://schemas.microsoft.com/office/drawing/2012/chart" uri="{CE6537A1-D6FC-4f65-9D91-7224C49458BB}"/>
                <c:ext xmlns:c16="http://schemas.microsoft.com/office/drawing/2014/chart" uri="{C3380CC4-5D6E-409C-BE32-E72D297353CC}">
                  <c16:uniqueId val="{0000001E-76A5-49D6-99B5-EFDD8D86E773}"/>
                </c:ext>
              </c:extLst>
            </c:dLbl>
            <c:dLbl>
              <c:idx val="27"/>
              <c:delete val="1"/>
              <c:extLst>
                <c:ext xmlns:c15="http://schemas.microsoft.com/office/drawing/2012/chart" uri="{CE6537A1-D6FC-4f65-9D91-7224C49458BB}"/>
                <c:ext xmlns:c16="http://schemas.microsoft.com/office/drawing/2014/chart" uri="{C3380CC4-5D6E-409C-BE32-E72D297353CC}">
                  <c16:uniqueId val="{0000001F-76A5-49D6-99B5-EFDD8D86E773}"/>
                </c:ext>
              </c:extLst>
            </c:dLbl>
            <c:dLbl>
              <c:idx val="34"/>
              <c:delete val="1"/>
              <c:extLst>
                <c:ext xmlns:c15="http://schemas.microsoft.com/office/drawing/2012/chart" uri="{CE6537A1-D6FC-4f65-9D91-7224C49458BB}"/>
                <c:ext xmlns:c16="http://schemas.microsoft.com/office/drawing/2014/chart" uri="{C3380CC4-5D6E-409C-BE32-E72D297353CC}">
                  <c16:uniqueId val="{00000020-76A5-49D6-99B5-EFDD8D86E773}"/>
                </c:ext>
              </c:extLst>
            </c:dLbl>
            <c:dLbl>
              <c:idx val="35"/>
              <c:delete val="1"/>
              <c:extLst>
                <c:ext xmlns:c15="http://schemas.microsoft.com/office/drawing/2012/chart" uri="{CE6537A1-D6FC-4f65-9D91-7224C49458BB}"/>
                <c:ext xmlns:c16="http://schemas.microsoft.com/office/drawing/2014/chart" uri="{C3380CC4-5D6E-409C-BE32-E72D297353CC}">
                  <c16:uniqueId val="{00000021-76A5-49D6-99B5-EFDD8D86E773}"/>
                </c:ext>
              </c:extLst>
            </c:dLbl>
            <c:dLbl>
              <c:idx val="36"/>
              <c:delete val="1"/>
              <c:extLst>
                <c:ext xmlns:c15="http://schemas.microsoft.com/office/drawing/2012/chart" uri="{CE6537A1-D6FC-4f65-9D91-7224C49458BB}"/>
                <c:ext xmlns:c16="http://schemas.microsoft.com/office/drawing/2014/chart" uri="{C3380CC4-5D6E-409C-BE32-E72D297353CC}">
                  <c16:uniqueId val="{00000022-76A5-49D6-99B5-EFDD8D86E773}"/>
                </c:ext>
              </c:extLst>
            </c:dLbl>
            <c:dLbl>
              <c:idx val="37"/>
              <c:delete val="1"/>
              <c:extLst>
                <c:ext xmlns:c15="http://schemas.microsoft.com/office/drawing/2012/chart" uri="{CE6537A1-D6FC-4f65-9D91-7224C49458BB}"/>
                <c:ext xmlns:c16="http://schemas.microsoft.com/office/drawing/2014/chart" uri="{C3380CC4-5D6E-409C-BE32-E72D297353CC}">
                  <c16:uniqueId val="{00000023-76A5-49D6-99B5-EFDD8D86E773}"/>
                </c:ext>
              </c:extLst>
            </c:dLbl>
            <c:dLbl>
              <c:idx val="38"/>
              <c:delete val="1"/>
              <c:extLst>
                <c:ext xmlns:c15="http://schemas.microsoft.com/office/drawing/2012/chart" uri="{CE6537A1-D6FC-4f65-9D91-7224C49458BB}"/>
                <c:ext xmlns:c16="http://schemas.microsoft.com/office/drawing/2014/chart" uri="{C3380CC4-5D6E-409C-BE32-E72D297353CC}">
                  <c16:uniqueId val="{00000024-76A5-49D6-99B5-EFDD8D86E773}"/>
                </c:ext>
              </c:extLst>
            </c:dLbl>
            <c:dLbl>
              <c:idx val="39"/>
              <c:delete val="1"/>
              <c:extLst>
                <c:ext xmlns:c15="http://schemas.microsoft.com/office/drawing/2012/chart" uri="{CE6537A1-D6FC-4f65-9D91-7224C49458BB}"/>
                <c:ext xmlns:c16="http://schemas.microsoft.com/office/drawing/2014/chart" uri="{C3380CC4-5D6E-409C-BE32-E72D297353CC}">
                  <c16:uniqueId val="{00000025-76A5-49D6-99B5-EFDD8D86E773}"/>
                </c:ext>
              </c:extLst>
            </c:dLbl>
            <c:dLbl>
              <c:idx val="40"/>
              <c:delete val="1"/>
              <c:extLst>
                <c:ext xmlns:c15="http://schemas.microsoft.com/office/drawing/2012/chart" uri="{CE6537A1-D6FC-4f65-9D91-7224C49458BB}"/>
                <c:ext xmlns:c16="http://schemas.microsoft.com/office/drawing/2014/chart" uri="{C3380CC4-5D6E-409C-BE32-E72D297353CC}">
                  <c16:uniqueId val="{00000026-76A5-49D6-99B5-EFDD8D86E773}"/>
                </c:ext>
              </c:extLst>
            </c:dLbl>
            <c:dLbl>
              <c:idx val="41"/>
              <c:delete val="1"/>
              <c:extLst>
                <c:ext xmlns:c15="http://schemas.microsoft.com/office/drawing/2012/chart" uri="{CE6537A1-D6FC-4f65-9D91-7224C49458BB}"/>
                <c:ext xmlns:c16="http://schemas.microsoft.com/office/drawing/2014/chart" uri="{C3380CC4-5D6E-409C-BE32-E72D297353CC}">
                  <c16:uniqueId val="{00000027-76A5-49D6-99B5-EFDD8D86E773}"/>
                </c:ext>
              </c:extLst>
            </c:dLbl>
            <c:dLbl>
              <c:idx val="57"/>
              <c:layout>
                <c:manualLayout>
                  <c:x val="-2.1237329455988E-2"/>
                  <c:y val="0.1203703703703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76A5-49D6-99B5-EFDD8D86E773}"/>
                </c:ext>
              </c:extLst>
            </c:dLbl>
            <c:spPr>
              <a:noFill/>
              <a:ln>
                <a:noFill/>
              </a:ln>
              <a:effectLst/>
            </c:spPr>
            <c:txPr>
              <a:bodyPr rot="0" spcFirstLastPara="0" vertOverflow="ellipsis" vert="horz" wrap="square" lIns="38100" tIns="19050" rIns="38100" bIns="19050" anchor="ctr" anchorCtr="1"/>
              <a:lstStyle/>
              <a:p>
                <a:pPr>
                  <a:defRPr lang="en-US" sz="1000" b="0" i="0" u="none" strike="noStrike" kern="1200" baseline="0">
                    <a:solidFill>
                      <a:schemeClr val="tx2">
                        <a:lumMod val="65000"/>
                        <a:lumOff val="35000"/>
                      </a:schemeClr>
                    </a:solidFill>
                    <a:latin typeface="Times New Roman" panose="02020603050405020304" pitchFamily="18" charset="0"/>
                    <a:ea typeface="+mn-ea"/>
                    <a:cs typeface="Times New Roman" panose="02020603050405020304" pitchFamily="18" charset="0"/>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ext>
            </c:extLst>
          </c:dLbls>
          <c:cat>
            <c:strRef>
              <c:f>('BLHH-DV..'!$BP$1:$CC$1,'BLHH-DV..'!$CE$1:$CR$1,'BLHH-DV..'!$CT$1:$CX$1)</c:f>
              <c:strCache>
                <c:ptCount val="33"/>
                <c:pt idx="0">
                  <c:v>T2/23</c:v>
                </c:pt>
                <c:pt idx="1">
                  <c:v>T3/23</c:v>
                </c:pt>
                <c:pt idx="2">
                  <c:v>T4/23</c:v>
                </c:pt>
                <c:pt idx="3">
                  <c:v>T5/23</c:v>
                </c:pt>
                <c:pt idx="4">
                  <c:v>T6/23</c:v>
                </c:pt>
                <c:pt idx="5">
                  <c:v>T7/23</c:v>
                </c:pt>
                <c:pt idx="6">
                  <c:v>T8/23</c:v>
                </c:pt>
                <c:pt idx="7">
                  <c:v>T9/23</c:v>
                </c:pt>
                <c:pt idx="8">
                  <c:v>T10/23</c:v>
                </c:pt>
                <c:pt idx="9">
                  <c:v>T11/23</c:v>
                </c:pt>
                <c:pt idx="10">
                  <c:v>T12/23</c:v>
                </c:pt>
                <c:pt idx="11">
                  <c:v>T1/24</c:v>
                </c:pt>
                <c:pt idx="12">
                  <c:v>T2/24</c:v>
                </c:pt>
                <c:pt idx="13">
                  <c:v>T3/24</c:v>
                </c:pt>
                <c:pt idx="14">
                  <c:v>T5/24</c:v>
                </c:pt>
                <c:pt idx="15">
                  <c:v>T6/24</c:v>
                </c:pt>
                <c:pt idx="16">
                  <c:v>T7/24</c:v>
                </c:pt>
                <c:pt idx="17">
                  <c:v>T8/24</c:v>
                </c:pt>
                <c:pt idx="18">
                  <c:v>T9/24</c:v>
                </c:pt>
                <c:pt idx="19">
                  <c:v>T10/24</c:v>
                </c:pt>
                <c:pt idx="20">
                  <c:v>T11/24</c:v>
                </c:pt>
                <c:pt idx="21">
                  <c:v>T12/24</c:v>
                </c:pt>
                <c:pt idx="22">
                  <c:v>T1/25</c:v>
                </c:pt>
                <c:pt idx="23">
                  <c:v>T2/25</c:v>
                </c:pt>
                <c:pt idx="24">
                  <c:v>T3/25</c:v>
                </c:pt>
                <c:pt idx="25">
                  <c:v>T4/25</c:v>
                </c:pt>
                <c:pt idx="26">
                  <c:v>T5/25</c:v>
                </c:pt>
                <c:pt idx="27">
                  <c:v>T6/25</c:v>
                </c:pt>
                <c:pt idx="28">
                  <c:v>T8/25</c:v>
                </c:pt>
                <c:pt idx="29">
                  <c:v>T9/25</c:v>
                </c:pt>
                <c:pt idx="30">
                  <c:v>T10/25</c:v>
                </c:pt>
                <c:pt idx="31">
                  <c:v>T11/25</c:v>
                </c:pt>
                <c:pt idx="32">
                  <c:v>T12/25F</c:v>
                </c:pt>
              </c:strCache>
              <c:extLst/>
            </c:strRef>
          </c:cat>
          <c:val>
            <c:numRef>
              <c:f>('BLHH-DV..'!$BP$27:$CC$27,'BLHH-DV..'!$CE$27:$CR$27,'BLHH-DV..'!$CT$27:$CX$27)</c:f>
              <c:numCache>
                <c:formatCode>0.0%</c:formatCode>
                <c:ptCount val="33"/>
                <c:pt idx="0">
                  <c:v>-4.0403713487201731E-2</c:v>
                </c:pt>
                <c:pt idx="1">
                  <c:v>2.0034159519977113E-3</c:v>
                </c:pt>
                <c:pt idx="2">
                  <c:v>3.8370868828606186E-2</c:v>
                </c:pt>
                <c:pt idx="3">
                  <c:v>-1.6517522479898683E-2</c:v>
                </c:pt>
                <c:pt idx="4">
                  <c:v>6.8005627570122407E-3</c:v>
                </c:pt>
                <c:pt idx="5">
                  <c:v>8.7481108376958883E-3</c:v>
                </c:pt>
                <c:pt idx="6">
                  <c:v>2.5467853100469284E-3</c:v>
                </c:pt>
                <c:pt idx="7">
                  <c:v>3.1567252085712649E-2</c:v>
                </c:pt>
                <c:pt idx="8">
                  <c:v>3.1891171335853841E-2</c:v>
                </c:pt>
                <c:pt idx="9">
                  <c:v>1.1890232465025852E-2</c:v>
                </c:pt>
                <c:pt idx="10">
                  <c:v>-6.4820480026151595E-2</c:v>
                </c:pt>
                <c:pt idx="11">
                  <c:v>1.1298764136550732E-2</c:v>
                </c:pt>
                <c:pt idx="12">
                  <c:v>-2.920668113403091E-2</c:v>
                </c:pt>
                <c:pt idx="13">
                  <c:v>1.0673249624696624E-2</c:v>
                </c:pt>
                <c:pt idx="14">
                  <c:v>-6.4750256483622204E-3</c:v>
                </c:pt>
                <c:pt idx="15">
                  <c:v>8.6547910361571834E-3</c:v>
                </c:pt>
                <c:pt idx="16">
                  <c:v>5.9269133155204212E-3</c:v>
                </c:pt>
                <c:pt idx="17">
                  <c:v>9.3551328622394347E-3</c:v>
                </c:pt>
                <c:pt idx="18">
                  <c:v>6.8762669769264484E-3</c:v>
                </c:pt>
                <c:pt idx="19">
                  <c:v>4.6162459065306694E-2</c:v>
                </c:pt>
                <c:pt idx="20">
                  <c:v>4.5068342444691822E-3</c:v>
                </c:pt>
                <c:pt idx="21">
                  <c:v>-2.8062905186536646E-3</c:v>
                </c:pt>
                <c:pt idx="22">
                  <c:v>3.1175762765246029E-2</c:v>
                </c:pt>
                <c:pt idx="23">
                  <c:v>-2.4871168176002323E-2</c:v>
                </c:pt>
                <c:pt idx="24">
                  <c:v>7.305215414303845E-3</c:v>
                </c:pt>
                <c:pt idx="25">
                  <c:v>1.1983951973847606E-2</c:v>
                </c:pt>
                <c:pt idx="26">
                  <c:v>-2.0529001296040184E-3</c:v>
                </c:pt>
                <c:pt idx="27">
                  <c:v>-1.4870060263426632E-3</c:v>
                </c:pt>
                <c:pt idx="28">
                  <c:v>2.3894884002861438E-2</c:v>
                </c:pt>
                <c:pt idx="29">
                  <c:v>1.7207581411160966E-2</c:v>
                </c:pt>
                <c:pt idx="30">
                  <c:v>6.8626212962348276E-3</c:v>
                </c:pt>
                <c:pt idx="31">
                  <c:v>-1.3142491520079513E-4</c:v>
                </c:pt>
                <c:pt idx="32">
                  <c:v>4.4387873684802459E-2</c:v>
                </c:pt>
              </c:numCache>
              <c:extLst/>
            </c:numRef>
          </c:val>
          <c:smooth val="0"/>
          <c:extLst>
            <c:ext xmlns:c16="http://schemas.microsoft.com/office/drawing/2014/chart" uri="{C3380CC4-5D6E-409C-BE32-E72D297353CC}">
              <c16:uniqueId val="{00000029-76A5-49D6-99B5-EFDD8D86E773}"/>
            </c:ext>
          </c:extLst>
        </c:ser>
        <c:dLbls>
          <c:showLegendKey val="0"/>
          <c:showVal val="0"/>
          <c:showCatName val="0"/>
          <c:showSerName val="0"/>
          <c:showPercent val="0"/>
          <c:showBubbleSize val="0"/>
        </c:dLbls>
        <c:marker val="1"/>
        <c:smooth val="0"/>
        <c:axId val="1800869392"/>
        <c:axId val="1800870480"/>
      </c:lineChart>
      <c:catAx>
        <c:axId val="1800869392"/>
        <c:scaling>
          <c:orientation val="minMax"/>
        </c:scaling>
        <c:delete val="0"/>
        <c:axPos val="b"/>
        <c:title>
          <c:tx>
            <c:rich>
              <a:bodyPr/>
              <a:lstStyle/>
              <a:p>
                <a:pPr>
                  <a:defRPr/>
                </a:pPr>
                <a:endParaRPr lang="en-US"/>
              </a:p>
            </c:rich>
          </c:tx>
          <c:overlay val="0"/>
        </c:title>
        <c:numFmt formatCode="General" sourceLinked="1"/>
        <c:majorTickMark val="none"/>
        <c:minorTickMark val="none"/>
        <c:tickLblPos val="low"/>
        <c:txPr>
          <a:bodyPr rot="-60000000" spcFirstLastPara="0" vertOverflow="ellipsis" vert="horz" wrap="square" anchor="ctr" anchorCtr="1"/>
          <a:lstStyle/>
          <a:p>
            <a:pPr>
              <a:defRPr lang="en-US" sz="1000" b="0" i="0" u="none" strike="noStrike" kern="1200" baseline="0">
                <a:solidFill>
                  <a:srgbClr val="595959"/>
                </a:solidFill>
                <a:latin typeface="Times New Roman" panose="02020603050405020304" pitchFamily="18" charset="0"/>
                <a:ea typeface="+mn-ea"/>
                <a:cs typeface="Times New Roman" panose="02020603050405020304" pitchFamily="18" charset="0"/>
              </a:defRPr>
            </a:pPr>
            <a:endParaRPr lang="en-US"/>
          </a:p>
        </c:txPr>
        <c:crossAx val="1800870480"/>
        <c:crosses val="autoZero"/>
        <c:auto val="1"/>
        <c:lblAlgn val="ctr"/>
        <c:lblOffset val="100"/>
        <c:noMultiLvlLbl val="1"/>
      </c:catAx>
      <c:valAx>
        <c:axId val="1800870480"/>
        <c:scaling>
          <c:orientation val="minMax"/>
        </c:scaling>
        <c:delete val="0"/>
        <c:axPos val="l"/>
        <c:title>
          <c:tx>
            <c:rich>
              <a:bodyPr/>
              <a:lstStyle/>
              <a:p>
                <a:pPr>
                  <a:defRPr/>
                </a:pPr>
                <a:endParaRPr lang="en-US"/>
              </a:p>
            </c:rich>
          </c:tx>
          <c:overlay val="0"/>
        </c:title>
        <c:numFmt formatCode="0.0%" sourceLinked="1"/>
        <c:majorTickMark val="none"/>
        <c:minorTickMark val="none"/>
        <c:tickLblPos val="nextTo"/>
        <c:spPr>
          <a:ln w="6350" cap="flat" cmpd="sng" algn="ctr">
            <a:solidFill>
              <a:schemeClr val="tx1">
                <a:tint val="75000"/>
              </a:schemeClr>
            </a:solidFill>
            <a:prstDash val="solid"/>
            <a:round/>
          </a:ln>
        </c:spPr>
        <c:txPr>
          <a:bodyPr rot="-60000000" spcFirstLastPara="0" vertOverflow="ellipsis" vert="horz" wrap="square" anchor="ctr" anchorCtr="1"/>
          <a:lstStyle/>
          <a:p>
            <a:pPr>
              <a:defRPr lang="en-US" sz="1000" b="0" i="0" u="none" strike="noStrike" kern="1200" baseline="0">
                <a:solidFill>
                  <a:srgbClr val="595959"/>
                </a:solidFill>
                <a:latin typeface="Times New Roman" panose="02020603050405020304" pitchFamily="18" charset="0"/>
                <a:ea typeface="+mn-ea"/>
                <a:cs typeface="Times New Roman" panose="02020603050405020304" pitchFamily="18" charset="0"/>
              </a:defRPr>
            </a:pPr>
            <a:endParaRPr lang="en-US"/>
          </a:p>
        </c:txPr>
        <c:crossAx val="1800869392"/>
        <c:crosses val="autoZero"/>
        <c:crossBetween val="between"/>
      </c:valAx>
    </c:plotArea>
    <c:legend>
      <c:legendPos val="b"/>
      <c:overlay val="0"/>
      <c:txPr>
        <a:bodyPr rot="0" spcFirstLastPara="0" vertOverflow="ellipsis" vert="horz" wrap="square" anchor="ctr" anchorCtr="1"/>
        <a:lstStyle/>
        <a:p>
          <a:pPr>
            <a:defRPr lang="en-US" sz="1000" b="0" i="0" u="none" strike="noStrike" kern="1200" baseline="0">
              <a:solidFill>
                <a:srgbClr val="595959"/>
              </a:solidFill>
              <a:latin typeface="Times New Roman" panose="02020603050405020304" pitchFamily="18" charset="0"/>
              <a:ea typeface="+mn-ea"/>
              <a:cs typeface="Times New Roman" panose="02020603050405020304" pitchFamily="18" charset="0"/>
            </a:defRPr>
          </a:pPr>
          <a:endParaRPr lang="en-US"/>
        </a:p>
      </c:txPr>
    </c:legend>
    <c:plotVisOnly val="1"/>
    <c:dispBlanksAs val="zero"/>
    <c:showDLblsOverMax val="1"/>
    <c:extLst>
      <c:ext uri="{0b15fc19-7d7d-44ad-8c2d-2c3a37ce22c3}">
        <chartProps xmlns="https://web.wps.cn/et/2018/main" chartId="{0d208acf-e5a5-4fa3-9cf8-769ff823b4ab}"/>
      </c:ext>
    </c:extLst>
  </c:chart>
  <c:spPr>
    <a:ln w="6350" cap="flat" cmpd="sng" algn="ctr">
      <a:noFill/>
      <a:prstDash val="solid"/>
      <a:round/>
    </a:ln>
    <a:effectLst>
      <a:outerShdw blurRad="50800" dist="50800" dir="5400000" sx="6000" sy="6000" algn="ctr" rotWithShape="0">
        <a:srgbClr val="000000">
          <a:alpha val="43137"/>
        </a:srgbClr>
      </a:outerShdw>
      <a:softEdge rad="88900"/>
    </a:effectLst>
  </c:spPr>
  <c:txPr>
    <a:bodyPr/>
    <a:lstStyle/>
    <a:p>
      <a:pPr>
        <a:defRPr lang="en-US">
          <a:solidFill>
            <a:schemeClr val="tx2">
              <a:lumMod val="65000"/>
              <a:lumOff val="35000"/>
            </a:schemeClr>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en-US" sz="1200" b="1" i="0" u="none" strike="noStrike" kern="1200" baseline="0">
                <a:solidFill>
                  <a:srgbClr val="595959"/>
                </a:solidFill>
                <a:latin typeface="Times New Roman" panose="02020603050405020304" pitchFamily="18" charset="0"/>
                <a:ea typeface="+mn-ea"/>
                <a:cs typeface="Times New Roman" panose="02020603050405020304" pitchFamily="18" charset="0"/>
              </a:defRPr>
            </a:pPr>
            <a:r>
              <a:rPr lang="zh-CN" altLang="en-US" sz="1200" b="1" i="0" u="none" strike="noStrike" kern="1200" baseline="0" dirty="0">
                <a:solidFill>
                  <a:srgbClr val="595959"/>
                </a:solidFill>
                <a:latin typeface="Times New Roman" panose="02020603050405020304" pitchFamily="18" charset="0"/>
                <a:cs typeface="Times New Roman" panose="02020603050405020304" pitchFamily="18" charset="0"/>
              </a:rPr>
              <a:t>商品零售的消费服务年度增长</a:t>
            </a:r>
            <a:endParaRPr lang="vi-VN" sz="1200" b="1" i="0" u="none" strike="noStrike" kern="1200" baseline="0" dirty="0">
              <a:solidFill>
                <a:srgbClr val="595959"/>
              </a:solidFill>
              <a:latin typeface="Times New Roman" panose="02020603050405020304" pitchFamily="18" charset="0"/>
              <a:cs typeface="Times New Roman" panose="02020603050405020304" pitchFamily="18" charset="0"/>
            </a:endParaRPr>
          </a:p>
        </c:rich>
      </c:tx>
      <c:layout>
        <c:manualLayout>
          <c:xMode val="edge"/>
          <c:yMode val="edge"/>
          <c:x val="0.33118055555555553"/>
          <c:y val="2.8115433557695968E-2"/>
        </c:manualLayout>
      </c:layout>
      <c:overlay val="0"/>
    </c:title>
    <c:autoTitleDeleted val="0"/>
    <c:plotArea>
      <c:layout>
        <c:manualLayout>
          <c:layoutTarget val="inner"/>
          <c:xMode val="edge"/>
          <c:yMode val="edge"/>
          <c:x val="0.15553243344581899"/>
          <c:y val="0.16041666666666701"/>
          <c:w val="0.81114798150231204"/>
          <c:h val="0.570693715368912"/>
        </c:manualLayout>
      </c:layout>
      <c:barChart>
        <c:barDir val="col"/>
        <c:grouping val="clustered"/>
        <c:varyColors val="1"/>
        <c:ser>
          <c:idx val="0"/>
          <c:order val="0"/>
          <c:spPr>
            <a:solidFill>
              <a:srgbClr val="2323FF"/>
            </a:solidFill>
            <a:ln cmpd="sng">
              <a:noFill/>
            </a:ln>
          </c:spPr>
          <c:invertIfNegative val="1"/>
          <c:dPt>
            <c:idx val="0"/>
            <c:invertIfNegative val="1"/>
            <c:bubble3D val="0"/>
            <c:extLst>
              <c:ext xmlns:c16="http://schemas.microsoft.com/office/drawing/2014/chart" uri="{C3380CC4-5D6E-409C-BE32-E72D297353CC}">
                <c16:uniqueId val="{00000000-9613-4653-8EB2-3185A8486E81}"/>
              </c:ext>
            </c:extLst>
          </c:dPt>
          <c:dPt>
            <c:idx val="1"/>
            <c:invertIfNegative val="1"/>
            <c:bubble3D val="0"/>
            <c:extLst>
              <c:ext xmlns:c16="http://schemas.microsoft.com/office/drawing/2014/chart" uri="{C3380CC4-5D6E-409C-BE32-E72D297353CC}">
                <c16:uniqueId val="{00000001-9613-4653-8EB2-3185A8486E81}"/>
              </c:ext>
            </c:extLst>
          </c:dPt>
          <c:dPt>
            <c:idx val="2"/>
            <c:invertIfNegative val="1"/>
            <c:bubble3D val="0"/>
            <c:extLst>
              <c:ext xmlns:c16="http://schemas.microsoft.com/office/drawing/2014/chart" uri="{C3380CC4-5D6E-409C-BE32-E72D297353CC}">
                <c16:uniqueId val="{00000002-9613-4653-8EB2-3185A8486E81}"/>
              </c:ext>
            </c:extLst>
          </c:dPt>
          <c:dPt>
            <c:idx val="3"/>
            <c:invertIfNegative val="1"/>
            <c:bubble3D val="0"/>
            <c:extLst>
              <c:ext xmlns:c16="http://schemas.microsoft.com/office/drawing/2014/chart" uri="{C3380CC4-5D6E-409C-BE32-E72D297353CC}">
                <c16:uniqueId val="{00000003-9613-4653-8EB2-3185A8486E81}"/>
              </c:ext>
            </c:extLst>
          </c:dPt>
          <c:dPt>
            <c:idx val="4"/>
            <c:invertIfNegative val="1"/>
            <c:bubble3D val="0"/>
            <c:extLst>
              <c:ext xmlns:c16="http://schemas.microsoft.com/office/drawing/2014/chart" uri="{C3380CC4-5D6E-409C-BE32-E72D297353CC}">
                <c16:uniqueId val="{00000004-9613-4653-8EB2-3185A8486E81}"/>
              </c:ext>
            </c:extLst>
          </c:dPt>
          <c:dPt>
            <c:idx val="5"/>
            <c:invertIfNegative val="1"/>
            <c:bubble3D val="0"/>
            <c:extLst>
              <c:ext xmlns:c16="http://schemas.microsoft.com/office/drawing/2014/chart" uri="{C3380CC4-5D6E-409C-BE32-E72D297353CC}">
                <c16:uniqueId val="{00000005-9613-4653-8EB2-3185A8486E81}"/>
              </c:ext>
            </c:extLst>
          </c:dPt>
          <c:dPt>
            <c:idx val="6"/>
            <c:invertIfNegative val="1"/>
            <c:bubble3D val="0"/>
            <c:extLst>
              <c:ext xmlns:c16="http://schemas.microsoft.com/office/drawing/2014/chart" uri="{C3380CC4-5D6E-409C-BE32-E72D297353CC}">
                <c16:uniqueId val="{00000006-9613-4653-8EB2-3185A8486E81}"/>
              </c:ext>
            </c:extLst>
          </c:dPt>
          <c:dPt>
            <c:idx val="7"/>
            <c:invertIfNegative val="1"/>
            <c:bubble3D val="0"/>
            <c:extLst>
              <c:ext xmlns:c16="http://schemas.microsoft.com/office/drawing/2014/chart" uri="{C3380CC4-5D6E-409C-BE32-E72D297353CC}">
                <c16:uniqueId val="{00000007-9613-4653-8EB2-3185A8486E81}"/>
              </c:ext>
            </c:extLst>
          </c:dPt>
          <c:dPt>
            <c:idx val="8"/>
            <c:invertIfNegative val="1"/>
            <c:bubble3D val="0"/>
            <c:extLst>
              <c:ext xmlns:c16="http://schemas.microsoft.com/office/drawing/2014/chart" uri="{C3380CC4-5D6E-409C-BE32-E72D297353CC}">
                <c16:uniqueId val="{00000008-9613-4653-8EB2-3185A8486E81}"/>
              </c:ext>
            </c:extLst>
          </c:dPt>
          <c:dPt>
            <c:idx val="9"/>
            <c:invertIfNegative val="1"/>
            <c:bubble3D val="0"/>
            <c:extLst>
              <c:ext xmlns:c16="http://schemas.microsoft.com/office/drawing/2014/chart" uri="{C3380CC4-5D6E-409C-BE32-E72D297353CC}">
                <c16:uniqueId val="{00000009-9613-4653-8EB2-3185A8486E81}"/>
              </c:ext>
            </c:extLst>
          </c:dPt>
          <c:dPt>
            <c:idx val="10"/>
            <c:invertIfNegative val="1"/>
            <c:bubble3D val="0"/>
            <c:extLst>
              <c:ext xmlns:c16="http://schemas.microsoft.com/office/drawing/2014/chart" uri="{C3380CC4-5D6E-409C-BE32-E72D297353CC}">
                <c16:uniqueId val="{0000000A-9613-4653-8EB2-3185A8486E81}"/>
              </c:ext>
            </c:extLst>
          </c:dPt>
          <c:dPt>
            <c:idx val="11"/>
            <c:invertIfNegative val="1"/>
            <c:bubble3D val="0"/>
            <c:extLst>
              <c:ext xmlns:c16="http://schemas.microsoft.com/office/drawing/2014/chart" uri="{C3380CC4-5D6E-409C-BE32-E72D297353CC}">
                <c16:uniqueId val="{0000000B-9613-4653-8EB2-3185A8486E81}"/>
              </c:ext>
            </c:extLst>
          </c:dPt>
          <c:dLbls>
            <c:dLbl>
              <c:idx val="0"/>
              <c:delete val="1"/>
              <c:extLst>
                <c:ext xmlns:c15="http://schemas.microsoft.com/office/drawing/2012/chart" uri="{CE6537A1-D6FC-4f65-9D91-7224C49458BB}"/>
                <c:ext xmlns:c16="http://schemas.microsoft.com/office/drawing/2014/chart" uri="{C3380CC4-5D6E-409C-BE32-E72D297353CC}">
                  <c16:uniqueId val="{00000000-9613-4653-8EB2-3185A8486E81}"/>
                </c:ext>
              </c:extLst>
            </c:dLbl>
            <c:dLbl>
              <c:idx val="1"/>
              <c:delete val="1"/>
              <c:extLst>
                <c:ext xmlns:c15="http://schemas.microsoft.com/office/drawing/2012/chart" uri="{CE6537A1-D6FC-4f65-9D91-7224C49458BB}"/>
                <c:ext xmlns:c16="http://schemas.microsoft.com/office/drawing/2014/chart" uri="{C3380CC4-5D6E-409C-BE32-E72D297353CC}">
                  <c16:uniqueId val="{00000001-9613-4653-8EB2-3185A8486E81}"/>
                </c:ext>
              </c:extLst>
            </c:dLbl>
            <c:dLbl>
              <c:idx val="2"/>
              <c:delete val="1"/>
              <c:extLst>
                <c:ext xmlns:c15="http://schemas.microsoft.com/office/drawing/2012/chart" uri="{CE6537A1-D6FC-4f65-9D91-7224C49458BB}"/>
                <c:ext xmlns:c16="http://schemas.microsoft.com/office/drawing/2014/chart" uri="{C3380CC4-5D6E-409C-BE32-E72D297353CC}">
                  <c16:uniqueId val="{00000002-9613-4653-8EB2-3185A8486E81}"/>
                </c:ext>
              </c:extLst>
            </c:dLbl>
            <c:dLbl>
              <c:idx val="3"/>
              <c:delete val="1"/>
              <c:extLst>
                <c:ext xmlns:c15="http://schemas.microsoft.com/office/drawing/2012/chart" uri="{CE6537A1-D6FC-4f65-9D91-7224C49458BB}"/>
                <c:ext xmlns:c16="http://schemas.microsoft.com/office/drawing/2014/chart" uri="{C3380CC4-5D6E-409C-BE32-E72D297353CC}">
                  <c16:uniqueId val="{00000003-9613-4653-8EB2-3185A8486E81}"/>
                </c:ext>
              </c:extLst>
            </c:dLbl>
            <c:dLbl>
              <c:idx val="4"/>
              <c:delete val="1"/>
              <c:extLst>
                <c:ext xmlns:c15="http://schemas.microsoft.com/office/drawing/2012/chart" uri="{CE6537A1-D6FC-4f65-9D91-7224C49458BB}"/>
                <c:ext xmlns:c16="http://schemas.microsoft.com/office/drawing/2014/chart" uri="{C3380CC4-5D6E-409C-BE32-E72D297353CC}">
                  <c16:uniqueId val="{00000004-9613-4653-8EB2-3185A8486E81}"/>
                </c:ext>
              </c:extLst>
            </c:dLbl>
            <c:dLbl>
              <c:idx val="5"/>
              <c:delete val="1"/>
              <c:extLst>
                <c:ext xmlns:c15="http://schemas.microsoft.com/office/drawing/2012/chart" uri="{CE6537A1-D6FC-4f65-9D91-7224C49458BB}"/>
                <c:ext xmlns:c16="http://schemas.microsoft.com/office/drawing/2014/chart" uri="{C3380CC4-5D6E-409C-BE32-E72D297353CC}">
                  <c16:uniqueId val="{00000005-9613-4653-8EB2-3185A8486E81}"/>
                </c:ext>
              </c:extLst>
            </c:dLbl>
            <c:dLbl>
              <c:idx val="6"/>
              <c:delete val="1"/>
              <c:extLst>
                <c:ext xmlns:c15="http://schemas.microsoft.com/office/drawing/2012/chart" uri="{CE6537A1-D6FC-4f65-9D91-7224C49458BB}"/>
                <c:ext xmlns:c16="http://schemas.microsoft.com/office/drawing/2014/chart" uri="{C3380CC4-5D6E-409C-BE32-E72D297353CC}">
                  <c16:uniqueId val="{00000006-9613-4653-8EB2-3185A8486E81}"/>
                </c:ext>
              </c:extLst>
            </c:dLbl>
            <c:dLbl>
              <c:idx val="7"/>
              <c:delete val="1"/>
              <c:extLst>
                <c:ext xmlns:c15="http://schemas.microsoft.com/office/drawing/2012/chart" uri="{CE6537A1-D6FC-4f65-9D91-7224C49458BB}"/>
                <c:ext xmlns:c16="http://schemas.microsoft.com/office/drawing/2014/chart" uri="{C3380CC4-5D6E-409C-BE32-E72D297353CC}">
                  <c16:uniqueId val="{00000007-9613-4653-8EB2-3185A8486E81}"/>
                </c:ext>
              </c:extLst>
            </c:dLbl>
            <c:dLbl>
              <c:idx val="8"/>
              <c:delete val="1"/>
              <c:extLst>
                <c:ext xmlns:c15="http://schemas.microsoft.com/office/drawing/2012/chart" uri="{CE6537A1-D6FC-4f65-9D91-7224C49458BB}"/>
                <c:ext xmlns:c16="http://schemas.microsoft.com/office/drawing/2014/chart" uri="{C3380CC4-5D6E-409C-BE32-E72D297353CC}">
                  <c16:uniqueId val="{00000008-9613-4653-8EB2-3185A8486E81}"/>
                </c:ext>
              </c:extLst>
            </c:dLbl>
            <c:dLbl>
              <c:idx val="9"/>
              <c:delete val="1"/>
              <c:extLst>
                <c:ext xmlns:c15="http://schemas.microsoft.com/office/drawing/2012/chart" uri="{CE6537A1-D6FC-4f65-9D91-7224C49458BB}"/>
                <c:ext xmlns:c16="http://schemas.microsoft.com/office/drawing/2014/chart" uri="{C3380CC4-5D6E-409C-BE32-E72D297353CC}">
                  <c16:uniqueId val="{00000009-9613-4653-8EB2-3185A8486E81}"/>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613-4653-8EB2-3185A8486E81}"/>
                </c:ext>
              </c:extLst>
            </c:dLbl>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613-4653-8EB2-3185A8486E81}"/>
                </c:ext>
              </c:extLst>
            </c:dLbl>
            <c:spPr>
              <a:noFill/>
              <a:ln>
                <a:noFill/>
              </a:ln>
              <a:effectLst/>
            </c:spPr>
            <c:txPr>
              <a:bodyPr rot="0" spcFirstLastPara="0" vertOverflow="ellipsis" vert="horz" wrap="square" lIns="38100" tIns="19050" rIns="38100" bIns="19050"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ext>
            </c:extLst>
          </c:dLbls>
          <c:cat>
            <c:numRef>
              <c:f>'BLHH-DV..'!$ER$1:$FB$1</c:f>
              <c:numCache>
                <c:formatCode>0</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'BLHH-DV..'!$ER$15:$FB$15</c:f>
              <c:numCache>
                <c:formatCode>0.0%</c:formatCode>
                <c:ptCount val="11"/>
                <c:pt idx="0">
                  <c:v>8.0889238498037086E-2</c:v>
                </c:pt>
                <c:pt idx="1">
                  <c:v>0.10856934774823213</c:v>
                </c:pt>
                <c:pt idx="2">
                  <c:v>0.10864531831542301</c:v>
                </c:pt>
                <c:pt idx="3">
                  <c:v>0.12262671485452836</c:v>
                </c:pt>
                <c:pt idx="4">
                  <c:v>0.11859345152154521</c:v>
                </c:pt>
                <c:pt idx="5">
                  <c:v>7.2972803774902228E-3</c:v>
                </c:pt>
                <c:pt idx="6">
                  <c:v>-3.756885936733434E-2</c:v>
                </c:pt>
                <c:pt idx="7">
                  <c:v>0.19835220904117401</c:v>
                </c:pt>
                <c:pt idx="8">
                  <c:v>9.5965773063424895E-2</c:v>
                </c:pt>
                <c:pt idx="9">
                  <c:v>8.9594451550227994E-2</c:v>
                </c:pt>
                <c:pt idx="10">
                  <c:v>9.2462152353897986E-2</c:v>
                </c:pt>
              </c:numCache>
            </c:numRef>
          </c:val>
          <c:extLst>
            <c:ext xmlns:c14="http://schemas.microsoft.com/office/drawing/2007/8/2/chart" uri="{6F2FDCE9-48DA-4B69-8628-5D25D57E5C99}">
              <c14:invertSolidFillFmt>
                <c14:spPr xmlns:c14="http://schemas.microsoft.com/office/drawing/2007/8/2/chart">
                  <a:solidFill>
                    <a:srgbClr val="FFFFFF"/>
                  </a:solidFill>
                  <a:ln cmpd="sng">
                    <a:noFill/>
                  </a:ln>
                </c14:spPr>
              </c14:invertSolidFillFmt>
            </c:ext>
            <c:ext xmlns:c16="http://schemas.microsoft.com/office/drawing/2014/chart" uri="{C3380CC4-5D6E-409C-BE32-E72D297353CC}">
              <c16:uniqueId val="{0000000C-9613-4653-8EB2-3185A8486E81}"/>
            </c:ext>
          </c:extLst>
        </c:ser>
        <c:dLbls>
          <c:showLegendKey val="0"/>
          <c:showVal val="0"/>
          <c:showCatName val="0"/>
          <c:showSerName val="0"/>
          <c:showPercent val="0"/>
          <c:showBubbleSize val="0"/>
        </c:dLbls>
        <c:gapWidth val="150"/>
        <c:axId val="1800865040"/>
        <c:axId val="1800866128"/>
      </c:barChart>
      <c:catAx>
        <c:axId val="1800865040"/>
        <c:scaling>
          <c:orientation val="minMax"/>
        </c:scaling>
        <c:delete val="0"/>
        <c:axPos val="b"/>
        <c:title>
          <c:tx>
            <c:rich>
              <a:bodyPr/>
              <a:lstStyle/>
              <a:p>
                <a:pPr>
                  <a:defRPr/>
                </a:pPr>
                <a:endParaRPr lang="en-US"/>
              </a:p>
            </c:rich>
          </c:tx>
          <c:overlay val="0"/>
        </c:title>
        <c:numFmt formatCode="0" sourceLinked="1"/>
        <c:majorTickMark val="none"/>
        <c:minorTickMark val="none"/>
        <c:tickLblPos val="low"/>
        <c:txPr>
          <a:bodyPr rot="-2700000" spcFirstLastPara="0"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800866128"/>
        <c:crosses val="autoZero"/>
        <c:auto val="1"/>
        <c:lblAlgn val="ctr"/>
        <c:lblOffset val="100"/>
        <c:noMultiLvlLbl val="1"/>
      </c:catAx>
      <c:valAx>
        <c:axId val="1800866128"/>
        <c:scaling>
          <c:orientation val="minMax"/>
          <c:min val="-5.000000000000001E-2"/>
        </c:scaling>
        <c:delete val="0"/>
        <c:axPos val="l"/>
        <c:title>
          <c:tx>
            <c:rich>
              <a:bodyPr/>
              <a:lstStyle/>
              <a:p>
                <a:pPr>
                  <a:defRPr/>
                </a:pPr>
                <a:endParaRPr lang="en-US"/>
              </a:p>
            </c:rich>
          </c:tx>
          <c:overlay val="0"/>
        </c:title>
        <c:numFmt formatCode="0.0%" sourceLinked="1"/>
        <c:majorTickMark val="none"/>
        <c:minorTickMark val="none"/>
        <c:tickLblPos val="nextTo"/>
        <c:spPr>
          <a:ln w="6350" cap="flat" cmpd="sng" algn="ctr">
            <a:solidFill>
              <a:schemeClr val="tx1">
                <a:tint val="75000"/>
              </a:schemeClr>
            </a:solidFill>
            <a:prstDash val="solid"/>
            <a:round/>
          </a:ln>
        </c:spPr>
        <c:txPr>
          <a:bodyPr rot="-60000000" spcFirstLastPara="0"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800865040"/>
        <c:crosses val="autoZero"/>
        <c:crossBetween val="between"/>
      </c:valAx>
    </c:plotArea>
    <c:plotVisOnly val="1"/>
    <c:dispBlanksAs val="zero"/>
    <c:showDLblsOverMax val="1"/>
    <c:extLst>
      <c:ext uri="{0b15fc19-7d7d-44ad-8c2d-2c3a37ce22c3}">
        <chartProps xmlns="https://web.wps.cn/et/2018/main" chartId="{50eccd72-dccd-44d8-9d3c-c534b3664bab}"/>
      </c:ext>
    </c:extLst>
  </c:chart>
  <c:spPr>
    <a:ln w="6350" cap="flat" cmpd="sng" algn="ctr">
      <a:noFill/>
      <a:prstDash val="solid"/>
      <a:round/>
    </a:ln>
  </c:spPr>
  <c:txPr>
    <a:bodyPr/>
    <a:lstStyle/>
    <a:p>
      <a:pPr>
        <a:defRPr lang="en-US">
          <a:solidFill>
            <a:schemeClr val="tx1">
              <a:lumMod val="65000"/>
              <a:lumOff val="35000"/>
            </a:schemeClr>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en-US"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zh-CN" altLang="en-US" dirty="0"/>
              <a:t>制造业</a:t>
            </a:r>
            <a:r>
              <a:rPr lang="en-US" altLang="zh-CN" dirty="0"/>
              <a:t>PMI</a:t>
            </a:r>
            <a:r>
              <a:rPr lang="zh-CN" altLang="en-US" dirty="0"/>
              <a:t>指数</a:t>
            </a:r>
            <a:endParaRPr lang="en-US" dirty="0"/>
          </a:p>
        </c:rich>
      </c:tx>
      <c:overlay val="0"/>
    </c:title>
    <c:autoTitleDeleted val="0"/>
    <c:plotArea>
      <c:layout/>
      <c:lineChart>
        <c:grouping val="standard"/>
        <c:varyColors val="0"/>
        <c:ser>
          <c:idx val="1"/>
          <c:order val="0"/>
          <c:tx>
            <c:strRef>
              <c:f>PMI.!$B$1</c:f>
              <c:strCache>
                <c:ptCount val="1"/>
                <c:pt idx="0">
                  <c:v>PMI</c:v>
                </c:pt>
              </c:strCache>
            </c:strRef>
          </c:tx>
          <c:spPr>
            <a:ln w="19050" cap="rnd" cmpd="sng" algn="ctr">
              <a:solidFill>
                <a:srgbClr val="2323FF"/>
              </a:solidFill>
              <a:prstDash val="solid"/>
              <a:round/>
            </a:ln>
          </c:spPr>
          <c:marker>
            <c:symbol val="none"/>
          </c:marker>
          <c:dLbls>
            <c:dLbl>
              <c:idx val="40"/>
              <c:layout>
                <c:manualLayout>
                  <c:x val="-1.2399755534027051E-16"/>
                  <c:y val="-4.81477440696764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75-40BE-A60A-3A501BFBB5B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PMI.!$A$47:$A$87</c:f>
              <c:numCache>
                <c:formatCode>[$-409]mmm\-yy</c:formatCode>
                <c:ptCount val="41"/>
                <c:pt idx="0">
                  <c:v>44774</c:v>
                </c:pt>
                <c:pt idx="1">
                  <c:v>44805</c:v>
                </c:pt>
                <c:pt idx="2">
                  <c:v>44835</c:v>
                </c:pt>
                <c:pt idx="3">
                  <c:v>44866</c:v>
                </c:pt>
                <c:pt idx="4">
                  <c:v>44896</c:v>
                </c:pt>
                <c:pt idx="5">
                  <c:v>44927</c:v>
                </c:pt>
                <c:pt idx="6">
                  <c:v>44958</c:v>
                </c:pt>
                <c:pt idx="7">
                  <c:v>44986</c:v>
                </c:pt>
                <c:pt idx="8">
                  <c:v>45017</c:v>
                </c:pt>
                <c:pt idx="9">
                  <c:v>45047</c:v>
                </c:pt>
                <c:pt idx="10">
                  <c:v>45078</c:v>
                </c:pt>
                <c:pt idx="11">
                  <c:v>45108</c:v>
                </c:pt>
                <c:pt idx="12">
                  <c:v>45139</c:v>
                </c:pt>
                <c:pt idx="13">
                  <c:v>45170</c:v>
                </c:pt>
                <c:pt idx="14">
                  <c:v>45200</c:v>
                </c:pt>
                <c:pt idx="15">
                  <c:v>45231</c:v>
                </c:pt>
                <c:pt idx="16">
                  <c:v>45261</c:v>
                </c:pt>
                <c:pt idx="17">
                  <c:v>45322</c:v>
                </c:pt>
                <c:pt idx="18">
                  <c:v>45351</c:v>
                </c:pt>
                <c:pt idx="19">
                  <c:v>45382</c:v>
                </c:pt>
                <c:pt idx="20">
                  <c:v>45412</c:v>
                </c:pt>
                <c:pt idx="21">
                  <c:v>45443</c:v>
                </c:pt>
                <c:pt idx="22">
                  <c:v>45473</c:v>
                </c:pt>
                <c:pt idx="23">
                  <c:v>45504</c:v>
                </c:pt>
                <c:pt idx="24">
                  <c:v>45535</c:v>
                </c:pt>
                <c:pt idx="25">
                  <c:v>45565</c:v>
                </c:pt>
                <c:pt idx="26">
                  <c:v>45596</c:v>
                </c:pt>
                <c:pt idx="27">
                  <c:v>45626</c:v>
                </c:pt>
                <c:pt idx="28">
                  <c:v>45657</c:v>
                </c:pt>
                <c:pt idx="29">
                  <c:v>45688</c:v>
                </c:pt>
                <c:pt idx="30">
                  <c:v>45716</c:v>
                </c:pt>
                <c:pt idx="31">
                  <c:v>45747</c:v>
                </c:pt>
                <c:pt idx="32">
                  <c:v>45776</c:v>
                </c:pt>
                <c:pt idx="33">
                  <c:v>45808</c:v>
                </c:pt>
                <c:pt idx="34">
                  <c:v>45838</c:v>
                </c:pt>
                <c:pt idx="35">
                  <c:v>45869</c:v>
                </c:pt>
                <c:pt idx="36">
                  <c:v>45900</c:v>
                </c:pt>
                <c:pt idx="37">
                  <c:v>45901</c:v>
                </c:pt>
                <c:pt idx="38">
                  <c:v>45931</c:v>
                </c:pt>
                <c:pt idx="39">
                  <c:v>45962</c:v>
                </c:pt>
                <c:pt idx="40">
                  <c:v>45992</c:v>
                </c:pt>
              </c:numCache>
            </c:numRef>
          </c:cat>
          <c:val>
            <c:numRef>
              <c:f>PMI.!$B$47:$B$87</c:f>
              <c:numCache>
                <c:formatCode>General</c:formatCode>
                <c:ptCount val="41"/>
                <c:pt idx="0">
                  <c:v>52.7</c:v>
                </c:pt>
                <c:pt idx="1">
                  <c:v>52.5</c:v>
                </c:pt>
                <c:pt idx="2">
                  <c:v>50.6</c:v>
                </c:pt>
                <c:pt idx="3">
                  <c:v>47.4</c:v>
                </c:pt>
                <c:pt idx="4">
                  <c:v>46.4</c:v>
                </c:pt>
                <c:pt idx="5">
                  <c:v>47.4</c:v>
                </c:pt>
                <c:pt idx="6">
                  <c:v>51.2</c:v>
                </c:pt>
                <c:pt idx="7">
                  <c:v>47.7</c:v>
                </c:pt>
                <c:pt idx="8">
                  <c:v>46.7</c:v>
                </c:pt>
                <c:pt idx="9">
                  <c:v>45.3</c:v>
                </c:pt>
                <c:pt idx="10">
                  <c:v>46.2</c:v>
                </c:pt>
                <c:pt idx="11">
                  <c:v>48.7</c:v>
                </c:pt>
                <c:pt idx="12">
                  <c:v>50.5</c:v>
                </c:pt>
                <c:pt idx="13">
                  <c:v>49.7</c:v>
                </c:pt>
                <c:pt idx="14">
                  <c:v>49.6</c:v>
                </c:pt>
                <c:pt idx="15">
                  <c:v>47.3</c:v>
                </c:pt>
                <c:pt idx="16">
                  <c:v>48.9</c:v>
                </c:pt>
                <c:pt idx="17">
                  <c:v>50.3</c:v>
                </c:pt>
                <c:pt idx="18">
                  <c:v>50.4</c:v>
                </c:pt>
                <c:pt idx="19">
                  <c:v>49.9</c:v>
                </c:pt>
                <c:pt idx="20">
                  <c:v>50.3</c:v>
                </c:pt>
                <c:pt idx="21">
                  <c:v>50.3</c:v>
                </c:pt>
                <c:pt idx="22">
                  <c:v>54.7</c:v>
                </c:pt>
                <c:pt idx="23">
                  <c:v>54.7</c:v>
                </c:pt>
                <c:pt idx="24">
                  <c:v>52.4</c:v>
                </c:pt>
                <c:pt idx="25">
                  <c:v>49.3</c:v>
                </c:pt>
                <c:pt idx="26">
                  <c:v>51.2</c:v>
                </c:pt>
                <c:pt idx="27">
                  <c:v>50.8</c:v>
                </c:pt>
                <c:pt idx="28">
                  <c:v>49.8</c:v>
                </c:pt>
                <c:pt idx="29">
                  <c:v>48.9</c:v>
                </c:pt>
                <c:pt idx="30">
                  <c:v>49.2</c:v>
                </c:pt>
                <c:pt idx="31">
                  <c:v>50.5</c:v>
                </c:pt>
                <c:pt idx="32">
                  <c:v>45.6</c:v>
                </c:pt>
                <c:pt idx="33">
                  <c:v>49.8</c:v>
                </c:pt>
                <c:pt idx="34">
                  <c:v>48.9</c:v>
                </c:pt>
                <c:pt idx="35">
                  <c:v>52.4</c:v>
                </c:pt>
                <c:pt idx="36">
                  <c:v>50.4</c:v>
                </c:pt>
                <c:pt idx="37">
                  <c:v>50.4</c:v>
                </c:pt>
                <c:pt idx="38">
                  <c:v>54.5</c:v>
                </c:pt>
                <c:pt idx="39">
                  <c:v>53.8</c:v>
                </c:pt>
                <c:pt idx="40" formatCode="0.0">
                  <c:v>53</c:v>
                </c:pt>
              </c:numCache>
            </c:numRef>
          </c:val>
          <c:smooth val="0"/>
          <c:extLst>
            <c:ext xmlns:c16="http://schemas.microsoft.com/office/drawing/2014/chart" uri="{C3380CC4-5D6E-409C-BE32-E72D297353CC}">
              <c16:uniqueId val="{00000001-4975-40BE-A60A-3A501BFBB5B3}"/>
            </c:ext>
          </c:extLst>
        </c:ser>
        <c:dLbls>
          <c:showLegendKey val="0"/>
          <c:showVal val="0"/>
          <c:showCatName val="0"/>
          <c:showSerName val="0"/>
          <c:showPercent val="0"/>
          <c:showBubbleSize val="0"/>
        </c:dLbls>
        <c:smooth val="0"/>
        <c:axId val="1813364624"/>
        <c:axId val="1813365168"/>
      </c:lineChart>
      <c:dateAx>
        <c:axId val="1813364624"/>
        <c:scaling>
          <c:orientation val="minMax"/>
          <c:min val="44805"/>
        </c:scaling>
        <c:delete val="0"/>
        <c:axPos val="b"/>
        <c:title>
          <c:tx>
            <c:rich>
              <a:bodyPr/>
              <a:lstStyle/>
              <a:p>
                <a:pPr>
                  <a:defRPr/>
                </a:pPr>
                <a:endParaRPr lang="en-US"/>
              </a:p>
            </c:rich>
          </c:tx>
          <c:overlay val="0"/>
        </c:title>
        <c:numFmt formatCode="[$-409]mmm\-yy" sourceLinked="1"/>
        <c:majorTickMark val="none"/>
        <c:minorTickMark val="none"/>
        <c:tickLblPos val="low"/>
        <c:txPr>
          <a:bodyPr rot="-60000000" spcFirstLastPara="0"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813365168"/>
        <c:crossesAt val="50"/>
        <c:auto val="1"/>
        <c:lblOffset val="100"/>
        <c:baseTimeUnit val="days"/>
        <c:majorUnit val="3"/>
        <c:majorTimeUnit val="months"/>
        <c:minorUnit val="2"/>
        <c:minorTimeUnit val="months"/>
      </c:dateAx>
      <c:valAx>
        <c:axId val="1813365168"/>
        <c:scaling>
          <c:orientation val="minMax"/>
          <c:max val="70"/>
          <c:min val="30"/>
        </c:scaling>
        <c:delete val="0"/>
        <c:axPos val="l"/>
        <c:title>
          <c:tx>
            <c:rich>
              <a:bodyPr/>
              <a:lstStyle/>
              <a:p>
                <a:pPr>
                  <a:defRPr/>
                </a:pPr>
                <a:endParaRPr lang="en-US"/>
              </a:p>
            </c:rich>
          </c:tx>
          <c:overlay val="0"/>
        </c:title>
        <c:numFmt formatCode="General" sourceLinked="1"/>
        <c:majorTickMark val="none"/>
        <c:minorTickMark val="none"/>
        <c:tickLblPos val="nextTo"/>
        <c:spPr>
          <a:ln w="6350" cap="flat" cmpd="sng" algn="ctr">
            <a:solidFill>
              <a:schemeClr val="tx1">
                <a:tint val="75000"/>
              </a:schemeClr>
            </a:solidFill>
            <a:prstDash val="solid"/>
            <a:round/>
          </a:ln>
        </c:spPr>
        <c:txPr>
          <a:bodyPr rot="-60000000" spcFirstLastPara="0"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813364624"/>
        <c:crosses val="autoZero"/>
        <c:crossBetween val="between"/>
      </c:valAx>
    </c:plotArea>
    <c:plotVisOnly val="1"/>
    <c:dispBlanksAs val="zero"/>
    <c:showDLblsOverMax val="1"/>
    <c:extLst>
      <c:ext uri="{0b15fc19-7d7d-44ad-8c2d-2c3a37ce22c3}">
        <chartProps xmlns="https://web.wps.cn/et/2018/main" chartId="{fed82299-ef82-45c5-8909-caacc77058c8}"/>
      </c:ext>
    </c:extLst>
  </c:chart>
  <c:spPr>
    <a:ln w="6350" cap="flat" cmpd="sng" algn="ctr">
      <a:noFill/>
      <a:prstDash val="solid"/>
      <a:round/>
    </a:ln>
  </c:spPr>
  <c:txPr>
    <a:bodyPr/>
    <a:lstStyle/>
    <a:p>
      <a:pPr>
        <a:defRPr lang="en-US" sz="1000">
          <a:solidFill>
            <a:schemeClr val="tx1">
              <a:lumMod val="65000"/>
              <a:lumOff val="35000"/>
            </a:schemeClr>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en-US"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zh-CN" altLang="en-US" dirty="0"/>
              <a:t>按月度划分的工业生产</a:t>
            </a:r>
            <a:endParaRPr lang="en-US" dirty="0"/>
          </a:p>
        </c:rich>
      </c:tx>
      <c:layout>
        <c:manualLayout>
          <c:xMode val="edge"/>
          <c:yMode val="edge"/>
          <c:x val="0.247109435454622"/>
          <c:y val="0"/>
        </c:manualLayout>
      </c:layout>
      <c:overlay val="0"/>
      <c:spPr>
        <a:noFill/>
        <a:ln>
          <a:noFill/>
        </a:ln>
        <a:effectLst/>
      </c:spPr>
    </c:title>
    <c:autoTitleDeleted val="0"/>
    <c:plotArea>
      <c:layout>
        <c:manualLayout>
          <c:layoutTarget val="inner"/>
          <c:xMode val="edge"/>
          <c:yMode val="edge"/>
          <c:x val="0.13609085743177199"/>
          <c:y val="0.11874999999999999"/>
          <c:w val="0.81972823709536302"/>
          <c:h val="0.59645158938466003"/>
        </c:manualLayout>
      </c:layout>
      <c:lineChart>
        <c:grouping val="standard"/>
        <c:varyColors val="1"/>
        <c:ser>
          <c:idx val="0"/>
          <c:order val="0"/>
          <c:tx>
            <c:strRef>
              <c:f>IIP.!$CC$12</c:f>
              <c:strCache>
                <c:ptCount val="1"/>
                <c:pt idx="0">
                  <c:v>YOY</c:v>
                </c:pt>
              </c:strCache>
            </c:strRef>
          </c:tx>
          <c:spPr>
            <a:ln w="34925" cap="rnd" cmpd="sng" algn="ctr">
              <a:solidFill>
                <a:srgbClr val="9F9FFF"/>
              </a:solidFill>
              <a:prstDash val="solid"/>
              <a:round/>
            </a:ln>
            <a:effectLst/>
          </c:spPr>
          <c:marker>
            <c:symbol val="none"/>
          </c:marker>
          <c:dLbls>
            <c:dLbl>
              <c:idx val="22"/>
              <c:layout>
                <c:manualLayout>
                  <c:x val="0"/>
                  <c:y val="-5.25413245792039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C7-46DE-82AD-9BF35B749497}"/>
                </c:ext>
              </c:extLst>
            </c:dLbl>
            <c:dLbl>
              <c:idx val="104"/>
              <c:delete val="1"/>
              <c:extLst>
                <c:ext xmlns:c15="http://schemas.microsoft.com/office/drawing/2012/chart" uri="{CE6537A1-D6FC-4f65-9D91-7224C49458BB}"/>
                <c:ext xmlns:c16="http://schemas.microsoft.com/office/drawing/2014/chart" uri="{C3380CC4-5D6E-409C-BE32-E72D297353CC}">
                  <c16:uniqueId val="{00000001-07C7-46DE-82AD-9BF35B749497}"/>
                </c:ext>
              </c:extLst>
            </c:dLbl>
            <c:dLbl>
              <c:idx val="105"/>
              <c:delete val="1"/>
              <c:extLst>
                <c:ext xmlns:c15="http://schemas.microsoft.com/office/drawing/2012/chart" uri="{CE6537A1-D6FC-4f65-9D91-7224C49458BB}"/>
                <c:ext xmlns:c16="http://schemas.microsoft.com/office/drawing/2014/chart" uri="{C3380CC4-5D6E-409C-BE32-E72D297353CC}">
                  <c16:uniqueId val="{00000002-07C7-46DE-82AD-9BF35B749497}"/>
                </c:ext>
              </c:extLst>
            </c:dLbl>
            <c:dLbl>
              <c:idx val="106"/>
              <c:delete val="1"/>
              <c:extLst>
                <c:ext xmlns:c15="http://schemas.microsoft.com/office/drawing/2012/chart" uri="{CE6537A1-D6FC-4f65-9D91-7224C49458BB}"/>
                <c:ext xmlns:c16="http://schemas.microsoft.com/office/drawing/2014/chart" uri="{C3380CC4-5D6E-409C-BE32-E72D297353CC}">
                  <c16:uniqueId val="{00000003-07C7-46DE-82AD-9BF35B749497}"/>
                </c:ext>
              </c:extLst>
            </c:dLbl>
            <c:dLbl>
              <c:idx val="107"/>
              <c:delete val="1"/>
              <c:extLst>
                <c:ext xmlns:c15="http://schemas.microsoft.com/office/drawing/2012/chart" uri="{CE6537A1-D6FC-4f65-9D91-7224C49458BB}"/>
                <c:ext xmlns:c16="http://schemas.microsoft.com/office/drawing/2014/chart" uri="{C3380CC4-5D6E-409C-BE32-E72D297353CC}">
                  <c16:uniqueId val="{00000004-07C7-46DE-82AD-9BF35B749497}"/>
                </c:ext>
              </c:extLst>
            </c:dLbl>
            <c:dLbl>
              <c:idx val="108"/>
              <c:delete val="1"/>
              <c:extLst>
                <c:ext xmlns:c15="http://schemas.microsoft.com/office/drawing/2012/chart" uri="{CE6537A1-D6FC-4f65-9D91-7224C49458BB}"/>
                <c:ext xmlns:c16="http://schemas.microsoft.com/office/drawing/2014/chart" uri="{C3380CC4-5D6E-409C-BE32-E72D297353CC}">
                  <c16:uniqueId val="{00000005-07C7-46DE-82AD-9BF35B749497}"/>
                </c:ext>
              </c:extLst>
            </c:dLbl>
            <c:dLbl>
              <c:idx val="109"/>
              <c:delete val="1"/>
              <c:extLst>
                <c:ext xmlns:c15="http://schemas.microsoft.com/office/drawing/2012/chart" uri="{CE6537A1-D6FC-4f65-9D91-7224C49458BB}"/>
                <c:ext xmlns:c16="http://schemas.microsoft.com/office/drawing/2014/chart" uri="{C3380CC4-5D6E-409C-BE32-E72D297353CC}">
                  <c16:uniqueId val="{00000006-07C7-46DE-82AD-9BF35B749497}"/>
                </c:ext>
              </c:extLst>
            </c:dLbl>
            <c:dLbl>
              <c:idx val="110"/>
              <c:delete val="1"/>
              <c:extLst>
                <c:ext xmlns:c15="http://schemas.microsoft.com/office/drawing/2012/chart" uri="{CE6537A1-D6FC-4f65-9D91-7224C49458BB}"/>
                <c:ext xmlns:c16="http://schemas.microsoft.com/office/drawing/2014/chart" uri="{C3380CC4-5D6E-409C-BE32-E72D297353CC}">
                  <c16:uniqueId val="{00000007-07C7-46DE-82AD-9BF35B749497}"/>
                </c:ext>
              </c:extLst>
            </c:dLbl>
            <c:dLbl>
              <c:idx val="111"/>
              <c:delete val="1"/>
              <c:extLst>
                <c:ext xmlns:c15="http://schemas.microsoft.com/office/drawing/2012/chart" uri="{CE6537A1-D6FC-4f65-9D91-7224C49458BB}"/>
                <c:ext xmlns:c16="http://schemas.microsoft.com/office/drawing/2014/chart" uri="{C3380CC4-5D6E-409C-BE32-E72D297353CC}">
                  <c16:uniqueId val="{00000008-07C7-46DE-82AD-9BF35B749497}"/>
                </c:ext>
              </c:extLst>
            </c:dLbl>
            <c:dLbl>
              <c:idx val="112"/>
              <c:delete val="1"/>
              <c:extLst>
                <c:ext xmlns:c15="http://schemas.microsoft.com/office/drawing/2012/chart" uri="{CE6537A1-D6FC-4f65-9D91-7224C49458BB}"/>
                <c:ext xmlns:c16="http://schemas.microsoft.com/office/drawing/2014/chart" uri="{C3380CC4-5D6E-409C-BE32-E72D297353CC}">
                  <c16:uniqueId val="{00000009-07C7-46DE-82AD-9BF35B749497}"/>
                </c:ext>
              </c:extLst>
            </c:dLbl>
            <c:dLbl>
              <c:idx val="113"/>
              <c:delete val="1"/>
              <c:extLst>
                <c:ext xmlns:c15="http://schemas.microsoft.com/office/drawing/2012/chart" uri="{CE6537A1-D6FC-4f65-9D91-7224C49458BB}"/>
                <c:ext xmlns:c16="http://schemas.microsoft.com/office/drawing/2014/chart" uri="{C3380CC4-5D6E-409C-BE32-E72D297353CC}">
                  <c16:uniqueId val="{0000000A-07C7-46DE-82AD-9BF35B749497}"/>
                </c:ext>
              </c:extLst>
            </c:dLbl>
            <c:dLbl>
              <c:idx val="114"/>
              <c:delete val="1"/>
              <c:extLst>
                <c:ext xmlns:c15="http://schemas.microsoft.com/office/drawing/2012/chart" uri="{CE6537A1-D6FC-4f65-9D91-7224C49458BB}"/>
                <c:ext xmlns:c16="http://schemas.microsoft.com/office/drawing/2014/chart" uri="{C3380CC4-5D6E-409C-BE32-E72D297353CC}">
                  <c16:uniqueId val="{0000000B-07C7-46DE-82AD-9BF35B749497}"/>
                </c:ext>
              </c:extLst>
            </c:dLbl>
            <c:dLbl>
              <c:idx val="115"/>
              <c:delete val="1"/>
              <c:extLst>
                <c:ext xmlns:c15="http://schemas.microsoft.com/office/drawing/2012/chart" uri="{CE6537A1-D6FC-4f65-9D91-7224C49458BB}"/>
                <c:ext xmlns:c16="http://schemas.microsoft.com/office/drawing/2014/chart" uri="{C3380CC4-5D6E-409C-BE32-E72D297353CC}">
                  <c16:uniqueId val="{0000000C-07C7-46DE-82AD-9BF35B749497}"/>
                </c:ext>
              </c:extLst>
            </c:dLbl>
            <c:dLbl>
              <c:idx val="116"/>
              <c:delete val="1"/>
              <c:extLst>
                <c:ext xmlns:c15="http://schemas.microsoft.com/office/drawing/2012/chart" uri="{CE6537A1-D6FC-4f65-9D91-7224C49458BB}"/>
                <c:ext xmlns:c16="http://schemas.microsoft.com/office/drawing/2014/chart" uri="{C3380CC4-5D6E-409C-BE32-E72D297353CC}">
                  <c16:uniqueId val="{0000000D-07C7-46DE-82AD-9BF35B749497}"/>
                </c:ext>
              </c:extLst>
            </c:dLbl>
            <c:dLbl>
              <c:idx val="117"/>
              <c:delete val="1"/>
              <c:extLst>
                <c:ext xmlns:c15="http://schemas.microsoft.com/office/drawing/2012/chart" uri="{CE6537A1-D6FC-4f65-9D91-7224C49458BB}"/>
                <c:ext xmlns:c16="http://schemas.microsoft.com/office/drawing/2014/chart" uri="{C3380CC4-5D6E-409C-BE32-E72D297353CC}">
                  <c16:uniqueId val="{0000000E-07C7-46DE-82AD-9BF35B749497}"/>
                </c:ext>
              </c:extLst>
            </c:dLbl>
            <c:dLbl>
              <c:idx val="118"/>
              <c:delete val="1"/>
              <c:extLst>
                <c:ext xmlns:c15="http://schemas.microsoft.com/office/drawing/2012/chart" uri="{CE6537A1-D6FC-4f65-9D91-7224C49458BB}"/>
                <c:ext xmlns:c16="http://schemas.microsoft.com/office/drawing/2014/chart" uri="{C3380CC4-5D6E-409C-BE32-E72D297353CC}">
                  <c16:uniqueId val="{0000000F-07C7-46DE-82AD-9BF35B749497}"/>
                </c:ext>
              </c:extLst>
            </c:dLbl>
            <c:dLbl>
              <c:idx val="119"/>
              <c:delete val="1"/>
              <c:extLst>
                <c:ext xmlns:c15="http://schemas.microsoft.com/office/drawing/2012/chart" uri="{CE6537A1-D6FC-4f65-9D91-7224C49458BB}"/>
                <c:ext xmlns:c16="http://schemas.microsoft.com/office/drawing/2014/chart" uri="{C3380CC4-5D6E-409C-BE32-E72D297353CC}">
                  <c16:uniqueId val="{00000010-07C7-46DE-82AD-9BF35B749497}"/>
                </c:ext>
              </c:extLst>
            </c:dLbl>
            <c:dLbl>
              <c:idx val="120"/>
              <c:delete val="1"/>
              <c:extLst>
                <c:ext xmlns:c15="http://schemas.microsoft.com/office/drawing/2012/chart" uri="{CE6537A1-D6FC-4f65-9D91-7224C49458BB}"/>
                <c:ext xmlns:c16="http://schemas.microsoft.com/office/drawing/2014/chart" uri="{C3380CC4-5D6E-409C-BE32-E72D297353CC}">
                  <c16:uniqueId val="{00000011-07C7-46DE-82AD-9BF35B749497}"/>
                </c:ext>
              </c:extLst>
            </c:dLbl>
            <c:dLbl>
              <c:idx val="121"/>
              <c:delete val="1"/>
              <c:extLst>
                <c:ext xmlns:c15="http://schemas.microsoft.com/office/drawing/2012/chart" uri="{CE6537A1-D6FC-4f65-9D91-7224C49458BB}"/>
                <c:ext xmlns:c16="http://schemas.microsoft.com/office/drawing/2014/chart" uri="{C3380CC4-5D6E-409C-BE32-E72D297353CC}">
                  <c16:uniqueId val="{00000012-07C7-46DE-82AD-9BF35B749497}"/>
                </c:ext>
              </c:extLst>
            </c:dLbl>
            <c:dLbl>
              <c:idx val="122"/>
              <c:delete val="1"/>
              <c:extLst>
                <c:ext xmlns:c15="http://schemas.microsoft.com/office/drawing/2012/chart" uri="{CE6537A1-D6FC-4f65-9D91-7224C49458BB}"/>
                <c:ext xmlns:c16="http://schemas.microsoft.com/office/drawing/2014/chart" uri="{C3380CC4-5D6E-409C-BE32-E72D297353CC}">
                  <c16:uniqueId val="{00000013-07C7-46DE-82AD-9BF35B749497}"/>
                </c:ext>
              </c:extLst>
            </c:dLbl>
            <c:dLbl>
              <c:idx val="123"/>
              <c:layout>
                <c:manualLayout>
                  <c:x val="-1.1110982756090201E-16"/>
                  <c:y val="-5.09259259259259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7C7-46DE-82AD-9BF35B749497}"/>
                </c:ext>
              </c:extLst>
            </c:dLbl>
            <c:spPr>
              <a:noFill/>
              <a:ln>
                <a:noFill/>
              </a:ln>
              <a:effectLst/>
            </c:spPr>
            <c:txPr>
              <a:bodyPr rot="0" spcFirstLastPara="0" vertOverflow="ellipsis" vert="horz" wrap="square" lIns="38100" tIns="19050" rIns="38100" bIns="19050"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ext>
            </c:extLst>
          </c:dLbls>
          <c:cat>
            <c:strRef>
              <c:f>IIP.!$AY$1:$BU$1</c:f>
              <c:strCache>
                <c:ptCount val="23"/>
                <c:pt idx="0">
                  <c:v>T2/24</c:v>
                </c:pt>
                <c:pt idx="1">
                  <c:v>T3/24</c:v>
                </c:pt>
                <c:pt idx="2">
                  <c:v>T4/24</c:v>
                </c:pt>
                <c:pt idx="3">
                  <c:v>T5/24</c:v>
                </c:pt>
                <c:pt idx="4">
                  <c:v>T6/24</c:v>
                </c:pt>
                <c:pt idx="5">
                  <c:v>T7/24</c:v>
                </c:pt>
                <c:pt idx="6">
                  <c:v>T8/24</c:v>
                </c:pt>
                <c:pt idx="7">
                  <c:v>T9/24</c:v>
                </c:pt>
                <c:pt idx="8">
                  <c:v>T10/24</c:v>
                </c:pt>
                <c:pt idx="9">
                  <c:v>T11/24</c:v>
                </c:pt>
                <c:pt idx="10">
                  <c:v>T12/24</c:v>
                </c:pt>
                <c:pt idx="11">
                  <c:v>T1/25</c:v>
                </c:pt>
                <c:pt idx="12">
                  <c:v>T2/25</c:v>
                </c:pt>
                <c:pt idx="13">
                  <c:v>T3/25</c:v>
                </c:pt>
                <c:pt idx="14">
                  <c:v>T4/25</c:v>
                </c:pt>
                <c:pt idx="15">
                  <c:v>T5/25</c:v>
                </c:pt>
                <c:pt idx="16">
                  <c:v>T6/25</c:v>
                </c:pt>
                <c:pt idx="17">
                  <c:v>T7/25</c:v>
                </c:pt>
                <c:pt idx="18">
                  <c:v>T8/25</c:v>
                </c:pt>
                <c:pt idx="19">
                  <c:v>T9/25</c:v>
                </c:pt>
                <c:pt idx="20">
                  <c:v>T10/25</c:v>
                </c:pt>
                <c:pt idx="21">
                  <c:v>T11/25</c:v>
                </c:pt>
                <c:pt idx="22">
                  <c:v>T12/25</c:v>
                </c:pt>
              </c:strCache>
              <c:extLst/>
            </c:strRef>
          </c:cat>
          <c:val>
            <c:numRef>
              <c:f>IIP.!$AY$40:$BU$40</c:f>
              <c:numCache>
                <c:formatCode>0.0%</c:formatCode>
                <c:ptCount val="23"/>
                <c:pt idx="0">
                  <c:v>-6.8099999999999994E-2</c:v>
                </c:pt>
                <c:pt idx="1">
                  <c:v>4.1299999999999899E-2</c:v>
                </c:pt>
                <c:pt idx="2">
                  <c:v>6.3299999999999898E-2</c:v>
                </c:pt>
                <c:pt idx="3">
                  <c:v>0.1003</c:v>
                </c:pt>
                <c:pt idx="4">
                  <c:v>0.10920000000000001</c:v>
                </c:pt>
                <c:pt idx="5">
                  <c:v>0.1123</c:v>
                </c:pt>
                <c:pt idx="6">
                  <c:v>9.5000000000000001E-2</c:v>
                </c:pt>
                <c:pt idx="7">
                  <c:v>0.1084</c:v>
                </c:pt>
                <c:pt idx="8">
                  <c:v>7.0499999999999993E-2</c:v>
                </c:pt>
                <c:pt idx="9">
                  <c:v>8.9399999999999896E-2</c:v>
                </c:pt>
                <c:pt idx="10">
                  <c:v>8.8400000000000006E-2</c:v>
                </c:pt>
                <c:pt idx="11">
                  <c:v>-9.5999999999999402E-3</c:v>
                </c:pt>
                <c:pt idx="12">
                  <c:v>0.17560000000000001</c:v>
                </c:pt>
                <c:pt idx="13">
                  <c:v>8.6300000000000002E-2</c:v>
                </c:pt>
                <c:pt idx="14">
                  <c:v>8.8499999999999995E-2</c:v>
                </c:pt>
                <c:pt idx="15">
                  <c:v>9.5600000000000102E-2</c:v>
                </c:pt>
                <c:pt idx="16">
                  <c:v>0.10829999999999999</c:v>
                </c:pt>
                <c:pt idx="17">
                  <c:v>8.5400000000000101E-2</c:v>
                </c:pt>
                <c:pt idx="18">
                  <c:v>8.8999999999999996E-2</c:v>
                </c:pt>
                <c:pt idx="19">
                  <c:v>0.13590000000000013</c:v>
                </c:pt>
                <c:pt idx="20">
                  <c:v>0.10799999999999987</c:v>
                </c:pt>
                <c:pt idx="21">
                  <c:v>0.10760000000000014</c:v>
                </c:pt>
                <c:pt idx="22">
                  <c:v>0.10099999999999998</c:v>
                </c:pt>
              </c:numCache>
              <c:extLst/>
            </c:numRef>
          </c:val>
          <c:smooth val="0"/>
          <c:extLst>
            <c:ext xmlns:c16="http://schemas.microsoft.com/office/drawing/2014/chart" uri="{C3380CC4-5D6E-409C-BE32-E72D297353CC}">
              <c16:uniqueId val="{00000015-07C7-46DE-82AD-9BF35B749497}"/>
            </c:ext>
          </c:extLst>
        </c:ser>
        <c:ser>
          <c:idx val="1"/>
          <c:order val="1"/>
          <c:tx>
            <c:strRef>
              <c:f>IIP.!$CC$11</c:f>
              <c:strCache>
                <c:ptCount val="1"/>
                <c:pt idx="0">
                  <c:v>MOM</c:v>
                </c:pt>
              </c:strCache>
            </c:strRef>
          </c:tx>
          <c:spPr>
            <a:ln w="34925" cap="rnd" cmpd="sng" algn="ctr">
              <a:solidFill>
                <a:srgbClr val="2323FF"/>
              </a:solidFill>
              <a:prstDash val="solid"/>
              <a:round/>
            </a:ln>
            <a:effectLst/>
          </c:spPr>
          <c:marker>
            <c:symbol val="none"/>
          </c:marker>
          <c:dLbls>
            <c:dLbl>
              <c:idx val="22"/>
              <c:layout>
                <c:manualLayout>
                  <c:x val="-1.2399755534027051E-16"/>
                  <c:y val="3.67789272054427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7C7-46DE-82AD-9BF35B749497}"/>
                </c:ext>
              </c:extLst>
            </c:dLbl>
            <c:dLbl>
              <c:idx val="104"/>
              <c:delete val="1"/>
              <c:extLst>
                <c:ext xmlns:c15="http://schemas.microsoft.com/office/drawing/2012/chart" uri="{CE6537A1-D6FC-4f65-9D91-7224C49458BB}"/>
                <c:ext xmlns:c16="http://schemas.microsoft.com/office/drawing/2014/chart" uri="{C3380CC4-5D6E-409C-BE32-E72D297353CC}">
                  <c16:uniqueId val="{00000017-07C7-46DE-82AD-9BF35B749497}"/>
                </c:ext>
              </c:extLst>
            </c:dLbl>
            <c:dLbl>
              <c:idx val="105"/>
              <c:delete val="1"/>
              <c:extLst>
                <c:ext xmlns:c15="http://schemas.microsoft.com/office/drawing/2012/chart" uri="{CE6537A1-D6FC-4f65-9D91-7224C49458BB}"/>
                <c:ext xmlns:c16="http://schemas.microsoft.com/office/drawing/2014/chart" uri="{C3380CC4-5D6E-409C-BE32-E72D297353CC}">
                  <c16:uniqueId val="{00000018-07C7-46DE-82AD-9BF35B749497}"/>
                </c:ext>
              </c:extLst>
            </c:dLbl>
            <c:dLbl>
              <c:idx val="106"/>
              <c:delete val="1"/>
              <c:extLst>
                <c:ext xmlns:c15="http://schemas.microsoft.com/office/drawing/2012/chart" uri="{CE6537A1-D6FC-4f65-9D91-7224C49458BB}"/>
                <c:ext xmlns:c16="http://schemas.microsoft.com/office/drawing/2014/chart" uri="{C3380CC4-5D6E-409C-BE32-E72D297353CC}">
                  <c16:uniqueId val="{00000019-07C7-46DE-82AD-9BF35B749497}"/>
                </c:ext>
              </c:extLst>
            </c:dLbl>
            <c:dLbl>
              <c:idx val="107"/>
              <c:delete val="1"/>
              <c:extLst>
                <c:ext xmlns:c15="http://schemas.microsoft.com/office/drawing/2012/chart" uri="{CE6537A1-D6FC-4f65-9D91-7224C49458BB}"/>
                <c:ext xmlns:c16="http://schemas.microsoft.com/office/drawing/2014/chart" uri="{C3380CC4-5D6E-409C-BE32-E72D297353CC}">
                  <c16:uniqueId val="{0000001A-07C7-46DE-82AD-9BF35B749497}"/>
                </c:ext>
              </c:extLst>
            </c:dLbl>
            <c:dLbl>
              <c:idx val="108"/>
              <c:delete val="1"/>
              <c:extLst>
                <c:ext xmlns:c15="http://schemas.microsoft.com/office/drawing/2012/chart" uri="{CE6537A1-D6FC-4f65-9D91-7224C49458BB}"/>
                <c:ext xmlns:c16="http://schemas.microsoft.com/office/drawing/2014/chart" uri="{C3380CC4-5D6E-409C-BE32-E72D297353CC}">
                  <c16:uniqueId val="{0000001B-07C7-46DE-82AD-9BF35B749497}"/>
                </c:ext>
              </c:extLst>
            </c:dLbl>
            <c:dLbl>
              <c:idx val="109"/>
              <c:delete val="1"/>
              <c:extLst>
                <c:ext xmlns:c15="http://schemas.microsoft.com/office/drawing/2012/chart" uri="{CE6537A1-D6FC-4f65-9D91-7224C49458BB}"/>
                <c:ext xmlns:c16="http://schemas.microsoft.com/office/drawing/2014/chart" uri="{C3380CC4-5D6E-409C-BE32-E72D297353CC}">
                  <c16:uniqueId val="{0000001C-07C7-46DE-82AD-9BF35B749497}"/>
                </c:ext>
              </c:extLst>
            </c:dLbl>
            <c:dLbl>
              <c:idx val="110"/>
              <c:delete val="1"/>
              <c:extLst>
                <c:ext xmlns:c15="http://schemas.microsoft.com/office/drawing/2012/chart" uri="{CE6537A1-D6FC-4f65-9D91-7224C49458BB}"/>
                <c:ext xmlns:c16="http://schemas.microsoft.com/office/drawing/2014/chart" uri="{C3380CC4-5D6E-409C-BE32-E72D297353CC}">
                  <c16:uniqueId val="{0000001D-07C7-46DE-82AD-9BF35B749497}"/>
                </c:ext>
              </c:extLst>
            </c:dLbl>
            <c:dLbl>
              <c:idx val="111"/>
              <c:delete val="1"/>
              <c:extLst>
                <c:ext xmlns:c15="http://schemas.microsoft.com/office/drawing/2012/chart" uri="{CE6537A1-D6FC-4f65-9D91-7224C49458BB}"/>
                <c:ext xmlns:c16="http://schemas.microsoft.com/office/drawing/2014/chart" uri="{C3380CC4-5D6E-409C-BE32-E72D297353CC}">
                  <c16:uniqueId val="{0000001E-07C7-46DE-82AD-9BF35B749497}"/>
                </c:ext>
              </c:extLst>
            </c:dLbl>
            <c:dLbl>
              <c:idx val="112"/>
              <c:delete val="1"/>
              <c:extLst>
                <c:ext xmlns:c15="http://schemas.microsoft.com/office/drawing/2012/chart" uri="{CE6537A1-D6FC-4f65-9D91-7224C49458BB}"/>
                <c:ext xmlns:c16="http://schemas.microsoft.com/office/drawing/2014/chart" uri="{C3380CC4-5D6E-409C-BE32-E72D297353CC}">
                  <c16:uniqueId val="{0000001F-07C7-46DE-82AD-9BF35B749497}"/>
                </c:ext>
              </c:extLst>
            </c:dLbl>
            <c:dLbl>
              <c:idx val="113"/>
              <c:delete val="1"/>
              <c:extLst>
                <c:ext xmlns:c15="http://schemas.microsoft.com/office/drawing/2012/chart" uri="{CE6537A1-D6FC-4f65-9D91-7224C49458BB}"/>
                <c:ext xmlns:c16="http://schemas.microsoft.com/office/drawing/2014/chart" uri="{C3380CC4-5D6E-409C-BE32-E72D297353CC}">
                  <c16:uniqueId val="{00000020-07C7-46DE-82AD-9BF35B749497}"/>
                </c:ext>
              </c:extLst>
            </c:dLbl>
            <c:dLbl>
              <c:idx val="114"/>
              <c:delete val="1"/>
              <c:extLst>
                <c:ext xmlns:c15="http://schemas.microsoft.com/office/drawing/2012/chart" uri="{CE6537A1-D6FC-4f65-9D91-7224C49458BB}"/>
                <c:ext xmlns:c16="http://schemas.microsoft.com/office/drawing/2014/chart" uri="{C3380CC4-5D6E-409C-BE32-E72D297353CC}">
                  <c16:uniqueId val="{00000021-07C7-46DE-82AD-9BF35B749497}"/>
                </c:ext>
              </c:extLst>
            </c:dLbl>
            <c:dLbl>
              <c:idx val="115"/>
              <c:delete val="1"/>
              <c:extLst>
                <c:ext xmlns:c15="http://schemas.microsoft.com/office/drawing/2012/chart" uri="{CE6537A1-D6FC-4f65-9D91-7224C49458BB}"/>
                <c:ext xmlns:c16="http://schemas.microsoft.com/office/drawing/2014/chart" uri="{C3380CC4-5D6E-409C-BE32-E72D297353CC}">
                  <c16:uniqueId val="{00000022-07C7-46DE-82AD-9BF35B749497}"/>
                </c:ext>
              </c:extLst>
            </c:dLbl>
            <c:dLbl>
              <c:idx val="116"/>
              <c:delete val="1"/>
              <c:extLst>
                <c:ext xmlns:c15="http://schemas.microsoft.com/office/drawing/2012/chart" uri="{CE6537A1-D6FC-4f65-9D91-7224C49458BB}"/>
                <c:ext xmlns:c16="http://schemas.microsoft.com/office/drawing/2014/chart" uri="{C3380CC4-5D6E-409C-BE32-E72D297353CC}">
                  <c16:uniqueId val="{00000023-07C7-46DE-82AD-9BF35B749497}"/>
                </c:ext>
              </c:extLst>
            </c:dLbl>
            <c:dLbl>
              <c:idx val="117"/>
              <c:delete val="1"/>
              <c:extLst>
                <c:ext xmlns:c15="http://schemas.microsoft.com/office/drawing/2012/chart" uri="{CE6537A1-D6FC-4f65-9D91-7224C49458BB}"/>
                <c:ext xmlns:c16="http://schemas.microsoft.com/office/drawing/2014/chart" uri="{C3380CC4-5D6E-409C-BE32-E72D297353CC}">
                  <c16:uniqueId val="{00000024-07C7-46DE-82AD-9BF35B749497}"/>
                </c:ext>
              </c:extLst>
            </c:dLbl>
            <c:dLbl>
              <c:idx val="118"/>
              <c:delete val="1"/>
              <c:extLst>
                <c:ext xmlns:c15="http://schemas.microsoft.com/office/drawing/2012/chart" uri="{CE6537A1-D6FC-4f65-9D91-7224C49458BB}"/>
                <c:ext xmlns:c16="http://schemas.microsoft.com/office/drawing/2014/chart" uri="{C3380CC4-5D6E-409C-BE32-E72D297353CC}">
                  <c16:uniqueId val="{00000025-07C7-46DE-82AD-9BF35B749497}"/>
                </c:ext>
              </c:extLst>
            </c:dLbl>
            <c:dLbl>
              <c:idx val="119"/>
              <c:delete val="1"/>
              <c:extLst>
                <c:ext xmlns:c15="http://schemas.microsoft.com/office/drawing/2012/chart" uri="{CE6537A1-D6FC-4f65-9D91-7224C49458BB}"/>
                <c:ext xmlns:c16="http://schemas.microsoft.com/office/drawing/2014/chart" uri="{C3380CC4-5D6E-409C-BE32-E72D297353CC}">
                  <c16:uniqueId val="{00000026-07C7-46DE-82AD-9BF35B749497}"/>
                </c:ext>
              </c:extLst>
            </c:dLbl>
            <c:dLbl>
              <c:idx val="120"/>
              <c:delete val="1"/>
              <c:extLst>
                <c:ext xmlns:c15="http://schemas.microsoft.com/office/drawing/2012/chart" uri="{CE6537A1-D6FC-4f65-9D91-7224C49458BB}"/>
                <c:ext xmlns:c16="http://schemas.microsoft.com/office/drawing/2014/chart" uri="{C3380CC4-5D6E-409C-BE32-E72D297353CC}">
                  <c16:uniqueId val="{00000027-07C7-46DE-82AD-9BF35B749497}"/>
                </c:ext>
              </c:extLst>
            </c:dLbl>
            <c:dLbl>
              <c:idx val="121"/>
              <c:delete val="1"/>
              <c:extLst>
                <c:ext xmlns:c15="http://schemas.microsoft.com/office/drawing/2012/chart" uri="{CE6537A1-D6FC-4f65-9D91-7224C49458BB}"/>
                <c:ext xmlns:c16="http://schemas.microsoft.com/office/drawing/2014/chart" uri="{C3380CC4-5D6E-409C-BE32-E72D297353CC}">
                  <c16:uniqueId val="{00000028-07C7-46DE-82AD-9BF35B749497}"/>
                </c:ext>
              </c:extLst>
            </c:dLbl>
            <c:dLbl>
              <c:idx val="122"/>
              <c:delete val="1"/>
              <c:extLst>
                <c:ext xmlns:c15="http://schemas.microsoft.com/office/drawing/2012/chart" uri="{CE6537A1-D6FC-4f65-9D91-7224C49458BB}"/>
                <c:ext xmlns:c16="http://schemas.microsoft.com/office/drawing/2014/chart" uri="{C3380CC4-5D6E-409C-BE32-E72D297353CC}">
                  <c16:uniqueId val="{00000029-07C7-46DE-82AD-9BF35B749497}"/>
                </c:ext>
              </c:extLst>
            </c:dLbl>
            <c:dLbl>
              <c:idx val="123"/>
              <c:layout>
                <c:manualLayout>
                  <c:x val="-1.1110982756090201E-16"/>
                  <c:y val="4.62962962962963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07C7-46DE-82AD-9BF35B749497}"/>
                </c:ext>
              </c:extLst>
            </c:dLbl>
            <c:spPr>
              <a:noFill/>
              <a:ln>
                <a:noFill/>
              </a:ln>
              <a:effectLst/>
            </c:spPr>
            <c:txPr>
              <a:bodyPr rot="0" spcFirstLastPara="0" vertOverflow="ellipsis" vert="horz" wrap="square" lIns="38100" tIns="19050" rIns="38100" bIns="19050"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ext>
            </c:extLst>
          </c:dLbls>
          <c:cat>
            <c:strRef>
              <c:f>IIP.!$AY$1:$BU$1</c:f>
              <c:strCache>
                <c:ptCount val="23"/>
                <c:pt idx="0">
                  <c:v>T2/24</c:v>
                </c:pt>
                <c:pt idx="1">
                  <c:v>T3/24</c:v>
                </c:pt>
                <c:pt idx="2">
                  <c:v>T4/24</c:v>
                </c:pt>
                <c:pt idx="3">
                  <c:v>T5/24</c:v>
                </c:pt>
                <c:pt idx="4">
                  <c:v>T6/24</c:v>
                </c:pt>
                <c:pt idx="5">
                  <c:v>T7/24</c:v>
                </c:pt>
                <c:pt idx="6">
                  <c:v>T8/24</c:v>
                </c:pt>
                <c:pt idx="7">
                  <c:v>T9/24</c:v>
                </c:pt>
                <c:pt idx="8">
                  <c:v>T10/24</c:v>
                </c:pt>
                <c:pt idx="9">
                  <c:v>T11/24</c:v>
                </c:pt>
                <c:pt idx="10">
                  <c:v>T12/24</c:v>
                </c:pt>
                <c:pt idx="11">
                  <c:v>T1/25</c:v>
                </c:pt>
                <c:pt idx="12">
                  <c:v>T2/25</c:v>
                </c:pt>
                <c:pt idx="13">
                  <c:v>T3/25</c:v>
                </c:pt>
                <c:pt idx="14">
                  <c:v>T4/25</c:v>
                </c:pt>
                <c:pt idx="15">
                  <c:v>T5/25</c:v>
                </c:pt>
                <c:pt idx="16">
                  <c:v>T6/25</c:v>
                </c:pt>
                <c:pt idx="17">
                  <c:v>T7/25</c:v>
                </c:pt>
                <c:pt idx="18">
                  <c:v>T8/25</c:v>
                </c:pt>
                <c:pt idx="19">
                  <c:v>T9/25</c:v>
                </c:pt>
                <c:pt idx="20">
                  <c:v>T10/25</c:v>
                </c:pt>
                <c:pt idx="21">
                  <c:v>T11/25</c:v>
                </c:pt>
                <c:pt idx="22">
                  <c:v>T12/25</c:v>
                </c:pt>
              </c:strCache>
              <c:extLst/>
            </c:strRef>
          </c:cat>
          <c:val>
            <c:numRef>
              <c:f>IIP.!$AY$2:$BU$2</c:f>
              <c:numCache>
                <c:formatCode>0.0%</c:formatCode>
                <c:ptCount val="23"/>
                <c:pt idx="0">
                  <c:v>-0.1804</c:v>
                </c:pt>
                <c:pt idx="1">
                  <c:v>0.19980000000000001</c:v>
                </c:pt>
                <c:pt idx="2">
                  <c:v>7.5000000000000596E-3</c:v>
                </c:pt>
                <c:pt idx="3">
                  <c:v>3.85E-2</c:v>
                </c:pt>
                <c:pt idx="4">
                  <c:v>6.69999999999993E-3</c:v>
                </c:pt>
                <c:pt idx="5">
                  <c:v>6.8999999999999097E-3</c:v>
                </c:pt>
                <c:pt idx="6">
                  <c:v>0.02</c:v>
                </c:pt>
                <c:pt idx="7">
                  <c:v>-1.90000000000001E-3</c:v>
                </c:pt>
                <c:pt idx="8">
                  <c:v>3.9899999999999998E-2</c:v>
                </c:pt>
                <c:pt idx="9">
                  <c:v>2.2900000000000101E-2</c:v>
                </c:pt>
                <c:pt idx="10">
                  <c:v>7.9000000000000199E-3</c:v>
                </c:pt>
                <c:pt idx="11">
                  <c:v>-9.1600000000000001E-2</c:v>
                </c:pt>
                <c:pt idx="12">
                  <c:v>-2.23E-2</c:v>
                </c:pt>
                <c:pt idx="13">
                  <c:v>0.1202</c:v>
                </c:pt>
                <c:pt idx="14">
                  <c:v>1.4200000000000001E-2</c:v>
                </c:pt>
                <c:pt idx="15">
                  <c:v>4.2599999999999999E-2</c:v>
                </c:pt>
                <c:pt idx="16">
                  <c:v>4.1299999999999899E-2</c:v>
                </c:pt>
                <c:pt idx="17">
                  <c:v>7.4300000000000005E-2</c:v>
                </c:pt>
                <c:pt idx="18">
                  <c:v>2.2200000000000001E-2</c:v>
                </c:pt>
                <c:pt idx="19">
                  <c:v>1.2000000000000899E-3</c:v>
                </c:pt>
                <c:pt idx="20">
                  <c:v>2.410000000000001E-2</c:v>
                </c:pt>
                <c:pt idx="21">
                  <c:v>2.3400000000000087E-2</c:v>
                </c:pt>
                <c:pt idx="22">
                  <c:v>2.2399999999999975E-2</c:v>
                </c:pt>
              </c:numCache>
              <c:extLst/>
            </c:numRef>
          </c:val>
          <c:smooth val="0"/>
          <c:extLst>
            <c:ext xmlns:c16="http://schemas.microsoft.com/office/drawing/2014/chart" uri="{C3380CC4-5D6E-409C-BE32-E72D297353CC}">
              <c16:uniqueId val="{0000002B-07C7-46DE-82AD-9BF35B749497}"/>
            </c:ext>
          </c:extLst>
        </c:ser>
        <c:dLbls>
          <c:showLegendKey val="0"/>
          <c:showVal val="0"/>
          <c:showCatName val="0"/>
          <c:showSerName val="0"/>
          <c:showPercent val="0"/>
          <c:showBubbleSize val="0"/>
        </c:dLbls>
        <c:smooth val="0"/>
        <c:axId val="1813377136"/>
        <c:axId val="1813368976"/>
      </c:lineChart>
      <c:catAx>
        <c:axId val="1813377136"/>
        <c:scaling>
          <c:orientation val="minMax"/>
        </c:scaling>
        <c:delete val="0"/>
        <c:axPos val="b"/>
        <c:title>
          <c:tx>
            <c:rich>
              <a:bodyPr/>
              <a:lstStyle/>
              <a:p>
                <a:pPr>
                  <a:defRPr/>
                </a:pPr>
                <a:endParaRPr lang="en-US"/>
              </a:p>
            </c:rich>
          </c:tx>
          <c:overlay val="0"/>
          <c:spPr>
            <a:noFill/>
            <a:ln>
              <a:noFill/>
            </a:ln>
            <a:effectLst/>
          </c:spPr>
        </c:title>
        <c:numFmt formatCode="General" sourceLinked="1"/>
        <c:majorTickMark val="none"/>
        <c:minorTickMark val="none"/>
        <c:tickLblPos val="low"/>
        <c:spPr>
          <a:noFill/>
          <a:ln w="12700"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813368976"/>
        <c:crosses val="autoZero"/>
        <c:auto val="1"/>
        <c:lblAlgn val="ctr"/>
        <c:lblOffset val="100"/>
        <c:noMultiLvlLbl val="1"/>
      </c:catAx>
      <c:valAx>
        <c:axId val="1813368976"/>
        <c:scaling>
          <c:orientation val="minMax"/>
        </c:scaling>
        <c:delete val="0"/>
        <c:axPos val="l"/>
        <c:majorGridlines>
          <c:spPr>
            <a:ln w="9525" cap="flat" cmpd="sng" algn="ctr">
              <a:solidFill>
                <a:schemeClr val="tx1">
                  <a:lumMod val="15000"/>
                  <a:lumOff val="85000"/>
                </a:schemeClr>
              </a:solidFill>
              <a:prstDash val="solid"/>
              <a:round/>
            </a:ln>
            <a:effectLst/>
          </c:spPr>
        </c:majorGridlines>
        <c:title>
          <c:tx>
            <c:rich>
              <a:bodyPr/>
              <a:lstStyle/>
              <a:p>
                <a:pPr>
                  <a:defRPr/>
                </a:pPr>
                <a:endParaRPr lang="en-US"/>
              </a:p>
            </c:rich>
          </c:tx>
          <c:overlay val="0"/>
          <c:spPr>
            <a:noFill/>
            <a:ln>
              <a:noFill/>
            </a:ln>
            <a:effectLst/>
          </c:spPr>
        </c:title>
        <c:numFmt formatCode="0%" sourceLinked="0"/>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813377136"/>
        <c:crosses val="autoZero"/>
        <c:crossBetween val="between"/>
      </c:valAx>
      <c:spPr>
        <a:noFill/>
        <a:ln>
          <a:noFill/>
        </a:ln>
        <a:effectLst/>
      </c:spPr>
    </c:plotArea>
    <c:legend>
      <c:legendPos val="b"/>
      <c:overlay val="0"/>
      <c:spPr>
        <a:noFill/>
        <a:ln>
          <a:noFill/>
        </a:ln>
        <a:effectLst/>
      </c:spPr>
      <c:txPr>
        <a:bodyPr rot="0" spcFirstLastPara="0" vertOverflow="ellipsis" vert="horz" wrap="square" anchor="ctr" anchorCtr="1"/>
        <a:lstStyle/>
        <a:p>
          <a:pPr>
            <a:defRPr lang="en-US"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zero"/>
    <c:showDLblsOverMax val="1"/>
    <c:extLst>
      <c:ext uri="{0b15fc19-7d7d-44ad-8c2d-2c3a37ce22c3}">
        <chartProps xmlns="https://web.wps.cn/et/2018/main" chartId="{c7658a5c-a9dd-40ce-bb99-75a2e2b0f405}"/>
      </c:ext>
    </c:extLst>
  </c:chart>
  <c:spPr>
    <a:noFill/>
    <a:ln w="9525" cap="flat" cmpd="sng" algn="ctr">
      <a:noFill/>
      <a:prstDash val="solid"/>
      <a:round/>
    </a:ln>
    <a:effectLst/>
  </c:spPr>
  <c:txPr>
    <a:bodyPr/>
    <a:lstStyle/>
    <a:p>
      <a:pPr>
        <a:defRPr lang="en-US" sz="1000">
          <a:solidFill>
            <a:schemeClr val="tx1">
              <a:lumMod val="65000"/>
              <a:lumOff val="35000"/>
            </a:schemeClr>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8">
  <a:schemeClr val="accent5"/>
</cs:colorStyle>
</file>

<file path=ppt/charts/colors13.xml><?xml version="1.0" encoding="utf-8"?>
<cs:colorStyle xmlns:cs="http://schemas.microsoft.com/office/drawing/2012/chartStyle" xmlns:a="http://schemas.openxmlformats.org/drawingml/2006/main" meth="withinLinear" id="18">
  <a:schemeClr val="accent5"/>
</cs:colorStyle>
</file>

<file path=ppt/charts/colors14.xml><?xml version="1.0" encoding="utf-8"?>
<cs:colorStyle xmlns:cs="http://schemas.microsoft.com/office/drawing/2012/chartStyle" xmlns:a="http://schemas.openxmlformats.org/drawingml/2006/main" meth="withinLinear" id="14">
  <a:schemeClr val="accent1"/>
</cs:colorStyle>
</file>

<file path=ppt/charts/colors15.xml><?xml version="1.0" encoding="utf-8"?>
<cs:colorStyle xmlns:cs="http://schemas.microsoft.com/office/drawing/2012/chartStyle" xmlns:a="http://schemas.openxmlformats.org/drawingml/2006/main" meth="withinLinear" id="18">
  <a:schemeClr val="accent5"/>
</cs:colorStyle>
</file>

<file path=ppt/charts/colors16.xml><?xml version="1.0" encoding="utf-8"?>
<cs:colorStyle xmlns:cs="http://schemas.microsoft.com/office/drawing/2012/chartStyle" xmlns:a="http://schemas.openxmlformats.org/drawingml/2006/main" meth="withinLinear" id="18">
  <a:schemeClr val="accent5"/>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4F1F61-5182-4A90-9ACB-D4BBA03A47D9}" type="datetimeFigureOut">
              <a:rPr lang="en-US" smtClean="0"/>
              <a:t>1/26/2026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BE88A5-CB7D-4F0A-8DF1-C8914421D084}" type="slidenum">
              <a:rPr lang="en-US" smtClean="0"/>
              <a:t>‹#›</a:t>
            </a:fld>
            <a:endParaRPr lang="en-US"/>
          </a:p>
        </p:txBody>
      </p:sp>
    </p:spTree>
    <p:extLst>
      <p:ext uri="{BB962C8B-B14F-4D97-AF65-F5344CB8AC3E}">
        <p14:creationId xmlns:p14="http://schemas.microsoft.com/office/powerpoint/2010/main" val="412774117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3C7702-602D-4733-8671-AA7932784481}" type="datetimeFigureOut">
              <a:rPr lang="en-US" smtClean="0"/>
              <a:t>1/26/2026</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FDE0B-ACD0-4A14-ACB4-DDA46C2FA58B}" type="slidenum">
              <a:rPr lang="en-US" smtClean="0"/>
              <a:t>‹#›</a:t>
            </a:fld>
            <a:endParaRPr lang="en-US"/>
          </a:p>
        </p:txBody>
      </p:sp>
    </p:spTree>
    <p:extLst>
      <p:ext uri="{BB962C8B-B14F-4D97-AF65-F5344CB8AC3E}">
        <p14:creationId xmlns:p14="http://schemas.microsoft.com/office/powerpoint/2010/main" val="4077501773"/>
      </p:ext>
    </p:extLst>
  </p:cSld>
  <p:clrMap bg1="lt1" tx1="dk1" bg2="lt2" tx2="dk2" accent1="accent1" accent2="accent2" accent3="accent3" accent4="accent4" accent5="accent5" accent6="accent6" hlink="hlink" folHlink="folHlink"/>
  <p:hf ftr="0" dt="0"/>
  <p:notesStyle>
    <a:lvl1pPr marL="0" algn="l" defTabSz="1046597" rtl="0" eaLnBrk="1" latinLnBrk="0" hangingPunct="1">
      <a:defRPr sz="1374" kern="1200">
        <a:solidFill>
          <a:schemeClr val="tx1"/>
        </a:solidFill>
        <a:latin typeface="+mn-lt"/>
        <a:ea typeface="+mn-ea"/>
        <a:cs typeface="+mn-cs"/>
      </a:defRPr>
    </a:lvl1pPr>
    <a:lvl2pPr marL="523298" algn="l" defTabSz="1046597" rtl="0" eaLnBrk="1" latinLnBrk="0" hangingPunct="1">
      <a:defRPr sz="1374" kern="1200">
        <a:solidFill>
          <a:schemeClr val="tx1"/>
        </a:solidFill>
        <a:latin typeface="+mn-lt"/>
        <a:ea typeface="+mn-ea"/>
        <a:cs typeface="+mn-cs"/>
      </a:defRPr>
    </a:lvl2pPr>
    <a:lvl3pPr marL="1046597" algn="l" defTabSz="1046597" rtl="0" eaLnBrk="1" latinLnBrk="0" hangingPunct="1">
      <a:defRPr sz="1374" kern="1200">
        <a:solidFill>
          <a:schemeClr val="tx1"/>
        </a:solidFill>
        <a:latin typeface="+mn-lt"/>
        <a:ea typeface="+mn-ea"/>
        <a:cs typeface="+mn-cs"/>
      </a:defRPr>
    </a:lvl3pPr>
    <a:lvl4pPr marL="1569895" algn="l" defTabSz="1046597" rtl="0" eaLnBrk="1" latinLnBrk="0" hangingPunct="1">
      <a:defRPr sz="1374" kern="1200">
        <a:solidFill>
          <a:schemeClr val="tx1"/>
        </a:solidFill>
        <a:latin typeface="+mn-lt"/>
        <a:ea typeface="+mn-ea"/>
        <a:cs typeface="+mn-cs"/>
      </a:defRPr>
    </a:lvl4pPr>
    <a:lvl5pPr marL="2093193" algn="l" defTabSz="1046597" rtl="0" eaLnBrk="1" latinLnBrk="0" hangingPunct="1">
      <a:defRPr sz="1374" kern="1200">
        <a:solidFill>
          <a:schemeClr val="tx1"/>
        </a:solidFill>
        <a:latin typeface="+mn-lt"/>
        <a:ea typeface="+mn-ea"/>
        <a:cs typeface="+mn-cs"/>
      </a:defRPr>
    </a:lvl5pPr>
    <a:lvl6pPr marL="2616491" algn="l" defTabSz="1046597" rtl="0" eaLnBrk="1" latinLnBrk="0" hangingPunct="1">
      <a:defRPr sz="1374" kern="1200">
        <a:solidFill>
          <a:schemeClr val="tx1"/>
        </a:solidFill>
        <a:latin typeface="+mn-lt"/>
        <a:ea typeface="+mn-ea"/>
        <a:cs typeface="+mn-cs"/>
      </a:defRPr>
    </a:lvl6pPr>
    <a:lvl7pPr marL="3139789" algn="l" defTabSz="1046597" rtl="0" eaLnBrk="1" latinLnBrk="0" hangingPunct="1">
      <a:defRPr sz="1374" kern="1200">
        <a:solidFill>
          <a:schemeClr val="tx1"/>
        </a:solidFill>
        <a:latin typeface="+mn-lt"/>
        <a:ea typeface="+mn-ea"/>
        <a:cs typeface="+mn-cs"/>
      </a:defRPr>
    </a:lvl7pPr>
    <a:lvl8pPr marL="3663088" algn="l" defTabSz="1046597" rtl="0" eaLnBrk="1" latinLnBrk="0" hangingPunct="1">
      <a:defRPr sz="1374" kern="1200">
        <a:solidFill>
          <a:schemeClr val="tx1"/>
        </a:solidFill>
        <a:latin typeface="+mn-lt"/>
        <a:ea typeface="+mn-ea"/>
        <a:cs typeface="+mn-cs"/>
      </a:defRPr>
    </a:lvl8pPr>
    <a:lvl9pPr marL="4186386" algn="l" defTabSz="1046597" rtl="0" eaLnBrk="1" latinLnBrk="0" hangingPunct="1">
      <a:defRPr sz="137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1713" y="1143000"/>
            <a:ext cx="231457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046597" rtl="0" eaLnBrk="1" fontAlgn="auto" latinLnBrk="0" hangingPunct="1">
              <a:lnSpc>
                <a:spcPct val="100000"/>
              </a:lnSpc>
              <a:spcBef>
                <a:spcPts val="0"/>
              </a:spcBef>
              <a:spcAft>
                <a:spcPts val="0"/>
              </a:spcAft>
              <a:buClrTx/>
              <a:buSzTx/>
              <a:buFontTx/>
              <a:buNone/>
              <a:tabLst/>
              <a:defRPr/>
            </a:pPr>
            <a:fld id="{841FDE0B-ACD0-4A14-ACB4-DDA46C2FA5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4659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104659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1436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1713" y="1143000"/>
            <a:ext cx="231457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FDE0B-ACD0-4A14-ACB4-DDA46C2FA58B}" type="slidenum">
              <a:rPr lang="en-US" smtClean="0"/>
              <a:t>2</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449688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15008" y="3467226"/>
            <a:ext cx="6090047" cy="2613958"/>
          </a:xfrm>
          <a:prstGeom prst="rect">
            <a:avLst/>
          </a:prstGeom>
        </p:spPr>
        <p:txBody>
          <a:bodyPr/>
          <a:lstStyle>
            <a:lvl1pPr marL="0" indent="0" algn="ctr">
              <a:buNone/>
              <a:defRPr sz="2131"/>
            </a:lvl1pPr>
            <a:lvl2pPr marL="405994" indent="0" algn="ctr">
              <a:buNone/>
              <a:defRPr sz="1776"/>
            </a:lvl2pPr>
            <a:lvl3pPr marL="811987" indent="0" algn="ctr">
              <a:buNone/>
              <a:defRPr sz="1598"/>
            </a:lvl3pPr>
            <a:lvl4pPr marL="1217981" indent="0" algn="ctr">
              <a:buNone/>
              <a:defRPr sz="1421"/>
            </a:lvl4pPr>
            <a:lvl5pPr marL="1623974" indent="0" algn="ctr">
              <a:buNone/>
              <a:defRPr sz="1421"/>
            </a:lvl5pPr>
            <a:lvl6pPr marL="2029968" indent="0" algn="ctr">
              <a:buNone/>
              <a:defRPr sz="1421"/>
            </a:lvl6pPr>
            <a:lvl7pPr marL="2435962" indent="0" algn="ctr">
              <a:buNone/>
              <a:defRPr sz="1421"/>
            </a:lvl7pPr>
            <a:lvl8pPr marL="2841955" indent="0" algn="ctr">
              <a:buNone/>
              <a:defRPr sz="1421"/>
            </a:lvl8pPr>
            <a:lvl9pPr marL="3247949" indent="0" algn="ctr">
              <a:buNone/>
              <a:defRPr sz="1421"/>
            </a:lvl9pPr>
          </a:lstStyle>
          <a:p>
            <a:r>
              <a:rPr lang="en-US"/>
              <a:t>Click to edit Master subtitle style</a:t>
            </a:r>
            <a:endParaRPr lang="en-US" dirty="0"/>
          </a:p>
        </p:txBody>
      </p:sp>
      <p:sp>
        <p:nvSpPr>
          <p:cNvPr id="4" name="Date Placeholder 3"/>
          <p:cNvSpPr>
            <a:spLocks noGrp="1"/>
          </p:cNvSpPr>
          <p:nvPr>
            <p:ph type="dt" sz="half" idx="10"/>
          </p:nvPr>
        </p:nvSpPr>
        <p:spPr>
          <a:xfrm>
            <a:off x="558254" y="10034797"/>
            <a:ext cx="1827014" cy="576424"/>
          </a:xfrm>
          <a:prstGeom prst="rect">
            <a:avLst/>
          </a:prstGeom>
        </p:spPr>
        <p:txBody>
          <a:bodyPr/>
          <a:lstStyle/>
          <a:p>
            <a:fld id="{4619691A-782F-4615-AC56-DE2A36C13CFA}" type="datetime1">
              <a:rPr lang="en-US" smtClean="0"/>
              <a:t>1/26/2026</a:t>
            </a:fld>
            <a:endParaRPr lang="en-US"/>
          </a:p>
        </p:txBody>
      </p:sp>
      <p:sp>
        <p:nvSpPr>
          <p:cNvPr id="6" name="Slide Number Placeholder 5"/>
          <p:cNvSpPr>
            <a:spLocks noGrp="1"/>
          </p:cNvSpPr>
          <p:nvPr>
            <p:ph type="sldNum" sz="quarter" idx="12"/>
          </p:nvPr>
        </p:nvSpPr>
        <p:spPr/>
        <p:txBody>
          <a:bodyPr/>
          <a:lstStyle/>
          <a:p>
            <a:fld id="{5C798DC9-4EE0-4D17-A607-E5826CF7E96E}" type="slidenum">
              <a:rPr lang="en-US" smtClean="0"/>
              <a:t>‹#›</a:t>
            </a:fld>
            <a:endParaRPr lang="en-US"/>
          </a:p>
        </p:txBody>
      </p:sp>
    </p:spTree>
    <p:extLst>
      <p:ext uri="{BB962C8B-B14F-4D97-AF65-F5344CB8AC3E}">
        <p14:creationId xmlns:p14="http://schemas.microsoft.com/office/powerpoint/2010/main" val="3924996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58256" y="576428"/>
            <a:ext cx="7003554" cy="2092671"/>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58256" y="2882121"/>
            <a:ext cx="7003554" cy="686947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8254" y="10034797"/>
            <a:ext cx="1827014" cy="576424"/>
          </a:xfrm>
          <a:prstGeom prst="rect">
            <a:avLst/>
          </a:prstGeom>
        </p:spPr>
        <p:txBody>
          <a:bodyPr/>
          <a:lstStyle/>
          <a:p>
            <a:fld id="{3989A92C-1A6F-4DF0-81D2-0CBF951776C6}" type="datetime1">
              <a:rPr lang="en-US" smtClean="0"/>
              <a:t>1/26/2026</a:t>
            </a:fld>
            <a:endParaRPr lang="en-US"/>
          </a:p>
        </p:txBody>
      </p:sp>
      <p:sp>
        <p:nvSpPr>
          <p:cNvPr id="5" name="Footer Placeholder 4"/>
          <p:cNvSpPr>
            <a:spLocks noGrp="1"/>
          </p:cNvSpPr>
          <p:nvPr>
            <p:ph type="ftr" sz="quarter" idx="11"/>
          </p:nvPr>
        </p:nvSpPr>
        <p:spPr>
          <a:xfrm>
            <a:off x="2689772" y="10034797"/>
            <a:ext cx="2740521" cy="57642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C798DC9-4EE0-4D17-A607-E5826CF7E96E}" type="slidenum">
              <a:rPr lang="en-US" smtClean="0"/>
              <a:t>‹#›</a:t>
            </a:fld>
            <a:endParaRPr lang="en-US"/>
          </a:p>
        </p:txBody>
      </p:sp>
    </p:spTree>
    <p:extLst>
      <p:ext uri="{BB962C8B-B14F-4D97-AF65-F5344CB8AC3E}">
        <p14:creationId xmlns:p14="http://schemas.microsoft.com/office/powerpoint/2010/main" val="3440259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10921" y="576425"/>
            <a:ext cx="1750889" cy="9175170"/>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58255" y="576425"/>
            <a:ext cx="5151165" cy="917517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8254" y="10034797"/>
            <a:ext cx="1827014" cy="576424"/>
          </a:xfrm>
          <a:prstGeom prst="rect">
            <a:avLst/>
          </a:prstGeom>
        </p:spPr>
        <p:txBody>
          <a:bodyPr/>
          <a:lstStyle/>
          <a:p>
            <a:fld id="{E67670C0-426B-4E15-AB0C-2F323ADDC656}" type="datetime1">
              <a:rPr lang="en-US" smtClean="0"/>
              <a:t>1/26/2026</a:t>
            </a:fld>
            <a:endParaRPr lang="en-US"/>
          </a:p>
        </p:txBody>
      </p:sp>
      <p:sp>
        <p:nvSpPr>
          <p:cNvPr id="5" name="Footer Placeholder 4"/>
          <p:cNvSpPr>
            <a:spLocks noGrp="1"/>
          </p:cNvSpPr>
          <p:nvPr>
            <p:ph type="ftr" sz="quarter" idx="11"/>
          </p:nvPr>
        </p:nvSpPr>
        <p:spPr>
          <a:xfrm>
            <a:off x="2689772" y="10034797"/>
            <a:ext cx="2740521" cy="57642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C798DC9-4EE0-4D17-A607-E5826CF7E96E}" type="slidenum">
              <a:rPr lang="en-US" smtClean="0"/>
              <a:t>‹#›</a:t>
            </a:fld>
            <a:endParaRPr lang="en-US"/>
          </a:p>
        </p:txBody>
      </p:sp>
    </p:spTree>
    <p:extLst>
      <p:ext uri="{BB962C8B-B14F-4D97-AF65-F5344CB8AC3E}">
        <p14:creationId xmlns:p14="http://schemas.microsoft.com/office/powerpoint/2010/main" val="214866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255" y="1772352"/>
            <a:ext cx="6783812" cy="8486739"/>
          </a:xfrm>
          <a:prstGeom prst="rect">
            <a:avLst/>
          </a:prstGeom>
        </p:spPr>
        <p:txBody>
          <a:bodyPr>
            <a:normAutofit/>
          </a:bodyPr>
          <a:lstStyle>
            <a:lvl1pPr marL="0" indent="0">
              <a:buNone/>
              <a:defRPr sz="1229">
                <a:solidFill>
                  <a:schemeClr val="tx1">
                    <a:lumMod val="65000"/>
                    <a:lumOff val="35000"/>
                  </a:schemeClr>
                </a:solidFill>
                <a:latin typeface="Roboto" panose="02000000000000000000" pitchFamily="2" charset="0"/>
                <a:ea typeface="Roboto" panose="02000000000000000000" pitchFamily="2" charset="0"/>
              </a:defRPr>
            </a:lvl1pPr>
            <a:lvl2pPr marL="382985" indent="0">
              <a:buNone/>
              <a:defRPr sz="1229">
                <a:solidFill>
                  <a:schemeClr val="tx1">
                    <a:lumMod val="65000"/>
                    <a:lumOff val="35000"/>
                  </a:schemeClr>
                </a:solidFill>
                <a:latin typeface="Roboto" panose="02000000000000000000" pitchFamily="2" charset="0"/>
                <a:ea typeface="Roboto" panose="02000000000000000000" pitchFamily="2" charset="0"/>
              </a:defRPr>
            </a:lvl2pPr>
            <a:lvl3pPr marL="765970" indent="0">
              <a:buNone/>
              <a:defRPr sz="1229">
                <a:solidFill>
                  <a:schemeClr val="tx1">
                    <a:lumMod val="65000"/>
                    <a:lumOff val="35000"/>
                  </a:schemeClr>
                </a:solidFill>
                <a:latin typeface="Roboto" panose="02000000000000000000" pitchFamily="2" charset="0"/>
                <a:ea typeface="Roboto" panose="02000000000000000000" pitchFamily="2" charset="0"/>
              </a:defRPr>
            </a:lvl3pPr>
            <a:lvl4pPr marL="1148955" indent="0">
              <a:buNone/>
              <a:defRPr sz="1229">
                <a:solidFill>
                  <a:schemeClr val="tx1">
                    <a:lumMod val="65000"/>
                    <a:lumOff val="35000"/>
                  </a:schemeClr>
                </a:solidFill>
                <a:latin typeface="Roboto" panose="02000000000000000000" pitchFamily="2" charset="0"/>
                <a:ea typeface="Roboto" panose="02000000000000000000" pitchFamily="2" charset="0"/>
              </a:defRPr>
            </a:lvl4pPr>
            <a:lvl5pPr marL="1531940" indent="0">
              <a:buNone/>
              <a:defRPr sz="1229">
                <a:solidFill>
                  <a:schemeClr val="tx1">
                    <a:lumMod val="65000"/>
                    <a:lumOff val="35000"/>
                  </a:schemeClr>
                </a:solidFill>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a:xfrm>
            <a:off x="558254" y="10034797"/>
            <a:ext cx="1827014" cy="576424"/>
          </a:xfrm>
          <a:prstGeom prst="rect">
            <a:avLst/>
          </a:prstGeom>
        </p:spPr>
        <p:txBody>
          <a:bodyPr/>
          <a:lstStyle/>
          <a:p>
            <a:fld id="{CA4D10EF-120D-41C3-981A-2F7DE950C16D}" type="datetime1">
              <a:rPr lang="en-US" smtClean="0"/>
              <a:t>1/26/2026</a:t>
            </a:fld>
            <a:endParaRPr lang="en-US"/>
          </a:p>
        </p:txBody>
      </p:sp>
      <p:sp>
        <p:nvSpPr>
          <p:cNvPr id="5" name="Footer Placeholder 4"/>
          <p:cNvSpPr>
            <a:spLocks noGrp="1"/>
          </p:cNvSpPr>
          <p:nvPr>
            <p:ph type="ftr" sz="quarter" idx="11"/>
          </p:nvPr>
        </p:nvSpPr>
        <p:spPr>
          <a:xfrm>
            <a:off x="2689772" y="10034797"/>
            <a:ext cx="2740521" cy="57642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C798DC9-4EE0-4D17-A607-E5826CF7E96E}" type="slidenum">
              <a:rPr lang="en-US" smtClean="0"/>
              <a:t>‹#›</a:t>
            </a:fld>
            <a:endParaRPr lang="en-US"/>
          </a:p>
        </p:txBody>
      </p:sp>
    </p:spTree>
    <p:extLst>
      <p:ext uri="{BB962C8B-B14F-4D97-AF65-F5344CB8AC3E}">
        <p14:creationId xmlns:p14="http://schemas.microsoft.com/office/powerpoint/2010/main" val="3456700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255" y="1772352"/>
            <a:ext cx="6783812" cy="8486739"/>
          </a:xfrm>
          <a:prstGeom prst="rect">
            <a:avLst/>
          </a:prstGeom>
        </p:spPr>
        <p:txBody>
          <a:bodyPr>
            <a:normAutofit/>
          </a:bodyPr>
          <a:lstStyle>
            <a:lvl1pPr marL="0" indent="0">
              <a:buNone/>
              <a:defRPr sz="1229">
                <a:solidFill>
                  <a:schemeClr val="tx1">
                    <a:lumMod val="65000"/>
                    <a:lumOff val="35000"/>
                  </a:schemeClr>
                </a:solidFill>
                <a:latin typeface="Roboto" panose="02000000000000000000" pitchFamily="2" charset="0"/>
                <a:ea typeface="Roboto" panose="02000000000000000000" pitchFamily="2" charset="0"/>
              </a:defRPr>
            </a:lvl1pPr>
            <a:lvl2pPr marL="382985" indent="0">
              <a:buNone/>
              <a:defRPr sz="1229">
                <a:solidFill>
                  <a:schemeClr val="tx1">
                    <a:lumMod val="65000"/>
                    <a:lumOff val="35000"/>
                  </a:schemeClr>
                </a:solidFill>
                <a:latin typeface="Roboto" panose="02000000000000000000" pitchFamily="2" charset="0"/>
                <a:ea typeface="Roboto" panose="02000000000000000000" pitchFamily="2" charset="0"/>
              </a:defRPr>
            </a:lvl2pPr>
            <a:lvl3pPr marL="765970" indent="0">
              <a:buNone/>
              <a:defRPr sz="1229">
                <a:solidFill>
                  <a:schemeClr val="tx1">
                    <a:lumMod val="65000"/>
                    <a:lumOff val="35000"/>
                  </a:schemeClr>
                </a:solidFill>
                <a:latin typeface="Roboto" panose="02000000000000000000" pitchFamily="2" charset="0"/>
                <a:ea typeface="Roboto" panose="02000000000000000000" pitchFamily="2" charset="0"/>
              </a:defRPr>
            </a:lvl3pPr>
            <a:lvl4pPr marL="1148955" indent="0">
              <a:buNone/>
              <a:defRPr sz="1229">
                <a:solidFill>
                  <a:schemeClr val="tx1">
                    <a:lumMod val="65000"/>
                    <a:lumOff val="35000"/>
                  </a:schemeClr>
                </a:solidFill>
                <a:latin typeface="Roboto" panose="02000000000000000000" pitchFamily="2" charset="0"/>
                <a:ea typeface="Roboto" panose="02000000000000000000" pitchFamily="2" charset="0"/>
              </a:defRPr>
            </a:lvl4pPr>
            <a:lvl5pPr marL="1531940" indent="0">
              <a:buNone/>
              <a:defRPr sz="1229">
                <a:solidFill>
                  <a:schemeClr val="tx1">
                    <a:lumMod val="65000"/>
                    <a:lumOff val="35000"/>
                  </a:schemeClr>
                </a:solidFill>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a:xfrm>
            <a:off x="558254" y="10034797"/>
            <a:ext cx="1827014" cy="576424"/>
          </a:xfrm>
          <a:prstGeom prst="rect">
            <a:avLst/>
          </a:prstGeom>
        </p:spPr>
        <p:txBody>
          <a:bodyPr/>
          <a:lstStyle/>
          <a:p>
            <a:fld id="{841B773A-E975-4E70-B08A-7352A50662E3}" type="datetime1">
              <a:rPr lang="en-US" smtClean="0"/>
              <a:t>1/26/2026</a:t>
            </a:fld>
            <a:endParaRPr lang="en-US"/>
          </a:p>
        </p:txBody>
      </p:sp>
      <p:sp>
        <p:nvSpPr>
          <p:cNvPr id="5" name="Footer Placeholder 4"/>
          <p:cNvSpPr>
            <a:spLocks noGrp="1"/>
          </p:cNvSpPr>
          <p:nvPr>
            <p:ph type="ftr" sz="quarter" idx="11"/>
          </p:nvPr>
        </p:nvSpPr>
        <p:spPr>
          <a:xfrm>
            <a:off x="2689772" y="10034797"/>
            <a:ext cx="2740521" cy="57642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C798DC9-4EE0-4D17-A607-E5826CF7E96E}" type="slidenum">
              <a:rPr lang="en-US" smtClean="0"/>
              <a:t>‹#›</a:t>
            </a:fld>
            <a:endParaRPr lang="en-US"/>
          </a:p>
        </p:txBody>
      </p:sp>
    </p:spTree>
    <p:extLst>
      <p:ext uri="{BB962C8B-B14F-4D97-AF65-F5344CB8AC3E}">
        <p14:creationId xmlns:p14="http://schemas.microsoft.com/office/powerpoint/2010/main" val="1675030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15008" y="3467226"/>
            <a:ext cx="6090047" cy="2613958"/>
          </a:xfrm>
          <a:prstGeom prst="rect">
            <a:avLst/>
          </a:prstGeom>
        </p:spPr>
        <p:txBody>
          <a:bodyPr/>
          <a:lstStyle>
            <a:lvl1pPr marL="0" indent="0" algn="ctr">
              <a:buNone/>
              <a:defRPr sz="2131"/>
            </a:lvl1pPr>
            <a:lvl2pPr marL="405994" indent="0" algn="ctr">
              <a:buNone/>
              <a:defRPr sz="1776"/>
            </a:lvl2pPr>
            <a:lvl3pPr marL="811987" indent="0" algn="ctr">
              <a:buNone/>
              <a:defRPr sz="1598"/>
            </a:lvl3pPr>
            <a:lvl4pPr marL="1217981" indent="0" algn="ctr">
              <a:buNone/>
              <a:defRPr sz="1421"/>
            </a:lvl4pPr>
            <a:lvl5pPr marL="1623974" indent="0" algn="ctr">
              <a:buNone/>
              <a:defRPr sz="1421"/>
            </a:lvl5pPr>
            <a:lvl6pPr marL="2029968" indent="0" algn="ctr">
              <a:buNone/>
              <a:defRPr sz="1421"/>
            </a:lvl6pPr>
            <a:lvl7pPr marL="2435962" indent="0" algn="ctr">
              <a:buNone/>
              <a:defRPr sz="1421"/>
            </a:lvl7pPr>
            <a:lvl8pPr marL="2841955" indent="0" algn="ctr">
              <a:buNone/>
              <a:defRPr sz="1421"/>
            </a:lvl8pPr>
            <a:lvl9pPr marL="3247949" indent="0" algn="ctr">
              <a:buNone/>
              <a:defRPr sz="1421"/>
            </a:lvl9pPr>
          </a:lstStyle>
          <a:p>
            <a:r>
              <a:rPr lang="en-US"/>
              <a:t>Click to edit Master subtitle style</a:t>
            </a:r>
            <a:endParaRPr lang="en-US" dirty="0"/>
          </a:p>
        </p:txBody>
      </p:sp>
      <p:sp>
        <p:nvSpPr>
          <p:cNvPr id="4" name="Date Placeholder 3"/>
          <p:cNvSpPr>
            <a:spLocks noGrp="1"/>
          </p:cNvSpPr>
          <p:nvPr>
            <p:ph type="dt" sz="half" idx="10"/>
          </p:nvPr>
        </p:nvSpPr>
        <p:spPr>
          <a:xfrm>
            <a:off x="558254" y="10034797"/>
            <a:ext cx="1827014" cy="576424"/>
          </a:xfrm>
          <a:prstGeom prst="rect">
            <a:avLst/>
          </a:prstGeom>
        </p:spPr>
        <p:txBody>
          <a:bodyPr/>
          <a:lstStyle/>
          <a:p>
            <a:pPr marL="0" marR="0" lvl="0" indent="0" algn="l" defTabSz="1046597" rtl="0" eaLnBrk="1" fontAlgn="auto" latinLnBrk="0" hangingPunct="1">
              <a:lnSpc>
                <a:spcPct val="100000"/>
              </a:lnSpc>
              <a:spcBef>
                <a:spcPts val="0"/>
              </a:spcBef>
              <a:spcAft>
                <a:spcPts val="0"/>
              </a:spcAft>
              <a:buClrTx/>
              <a:buSzTx/>
              <a:buFontTx/>
              <a:buNone/>
              <a:tabLst/>
              <a:defRPr/>
            </a:pPr>
            <a:fld id="{FFED96D3-FC10-4100-AF62-1B2B8DB4E950}" type="datetime1">
              <a:rPr kumimoji="0" lang="en-US" sz="2059"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046597" rtl="0" eaLnBrk="1" fontAlgn="auto" latinLnBrk="0" hangingPunct="1">
                <a:lnSpc>
                  <a:spcPct val="100000"/>
                </a:lnSpc>
                <a:spcBef>
                  <a:spcPts val="0"/>
                </a:spcBef>
                <a:spcAft>
                  <a:spcPts val="0"/>
                </a:spcAft>
                <a:buClrTx/>
                <a:buSzTx/>
                <a:buFontTx/>
                <a:buNone/>
                <a:tabLst/>
                <a:defRPr/>
              </a:pPr>
              <a:t>1/26/2026</a:t>
            </a:fld>
            <a:endParaRPr kumimoji="0" lang="en-US" sz="2059"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046597" rtl="0" eaLnBrk="1" fontAlgn="auto" latinLnBrk="0" hangingPunct="1">
              <a:lnSpc>
                <a:spcPct val="100000"/>
              </a:lnSpc>
              <a:spcBef>
                <a:spcPts val="0"/>
              </a:spcBef>
              <a:spcAft>
                <a:spcPts val="0"/>
              </a:spcAft>
              <a:buClrTx/>
              <a:buSzTx/>
              <a:buFontTx/>
              <a:buNone/>
              <a:tabLst/>
              <a:defRPr/>
            </a:pPr>
            <a:fld id="{5C798DC9-4EE0-4D17-A607-E5826CF7E96E}" type="slidenum">
              <a:rPr kumimoji="0" lang="en-US" sz="1600" b="0" i="0" u="none" strike="noStrike" kern="1200" cap="none" spc="0" normalizeH="0" baseline="0" noProof="0" smtClean="0">
                <a:ln>
                  <a:noFill/>
                </a:ln>
                <a:solidFill>
                  <a:prstClr val="white"/>
                </a:solidFill>
                <a:effectLst/>
                <a:uLnTx/>
                <a:uFillTx/>
                <a:latin typeface="Roboto Black" panose="02000000000000000000" pitchFamily="2" charset="0"/>
                <a:cs typeface="+mn-cs"/>
              </a:rPr>
              <a:pPr marL="0" marR="0" lvl="0" indent="0" algn="r" defTabSz="104659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white"/>
              </a:solidFill>
              <a:effectLst/>
              <a:uLnTx/>
              <a:uFillTx/>
              <a:latin typeface="Roboto Black" panose="02000000000000000000" pitchFamily="2" charset="0"/>
              <a:cs typeface="+mn-cs"/>
            </a:endParaRPr>
          </a:p>
        </p:txBody>
      </p:sp>
    </p:spTree>
    <p:extLst>
      <p:ext uri="{BB962C8B-B14F-4D97-AF65-F5344CB8AC3E}">
        <p14:creationId xmlns:p14="http://schemas.microsoft.com/office/powerpoint/2010/main" val="3437587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8256" y="576428"/>
            <a:ext cx="7003554" cy="2092671"/>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558256" y="2882121"/>
            <a:ext cx="7003554" cy="686947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8254" y="10034797"/>
            <a:ext cx="1827014" cy="576424"/>
          </a:xfrm>
          <a:prstGeom prst="rect">
            <a:avLst/>
          </a:prstGeom>
        </p:spPr>
        <p:txBody>
          <a:bodyPr/>
          <a:lstStyle/>
          <a:p>
            <a:pPr marL="0" marR="0" lvl="0" indent="0" algn="l" defTabSz="1046597" rtl="0" eaLnBrk="1" fontAlgn="auto" latinLnBrk="0" hangingPunct="1">
              <a:lnSpc>
                <a:spcPct val="100000"/>
              </a:lnSpc>
              <a:spcBef>
                <a:spcPts val="0"/>
              </a:spcBef>
              <a:spcAft>
                <a:spcPts val="0"/>
              </a:spcAft>
              <a:buClrTx/>
              <a:buSzTx/>
              <a:buFontTx/>
              <a:buNone/>
              <a:tabLst/>
              <a:defRPr/>
            </a:pPr>
            <a:fld id="{1A99D11B-641E-4664-8300-359DCC7104A2}" type="datetime1">
              <a:rPr kumimoji="0" lang="en-US" sz="2059"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046597" rtl="0" eaLnBrk="1" fontAlgn="auto" latinLnBrk="0" hangingPunct="1">
                <a:lnSpc>
                  <a:spcPct val="100000"/>
                </a:lnSpc>
                <a:spcBef>
                  <a:spcPts val="0"/>
                </a:spcBef>
                <a:spcAft>
                  <a:spcPts val="0"/>
                </a:spcAft>
                <a:buClrTx/>
                <a:buSzTx/>
                <a:buFontTx/>
                <a:buNone/>
                <a:tabLst/>
                <a:defRPr/>
              </a:pPr>
              <a:t>1/26/2026</a:t>
            </a:fld>
            <a:endParaRPr kumimoji="0" lang="en-US" sz="2059"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2689772" y="10034797"/>
            <a:ext cx="2740521" cy="576424"/>
          </a:xfrm>
          <a:prstGeom prst="rect">
            <a:avLst/>
          </a:prstGeom>
        </p:spPr>
        <p:txBody>
          <a:bodyPr/>
          <a:lstStyle/>
          <a:p>
            <a:pPr marL="0" marR="0" lvl="0" indent="0" algn="l" defTabSz="1046597" rtl="0" eaLnBrk="1" fontAlgn="auto" latinLnBrk="0" hangingPunct="1">
              <a:lnSpc>
                <a:spcPct val="100000"/>
              </a:lnSpc>
              <a:spcBef>
                <a:spcPts val="0"/>
              </a:spcBef>
              <a:spcAft>
                <a:spcPts val="0"/>
              </a:spcAft>
              <a:buClrTx/>
              <a:buSzTx/>
              <a:buFontTx/>
              <a:buNone/>
              <a:tabLst/>
              <a:defRPr/>
            </a:pPr>
            <a:endParaRPr kumimoji="0" lang="en-US" sz="2059"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046597" rtl="0" eaLnBrk="1" fontAlgn="auto" latinLnBrk="0" hangingPunct="1">
              <a:lnSpc>
                <a:spcPct val="100000"/>
              </a:lnSpc>
              <a:spcBef>
                <a:spcPts val="0"/>
              </a:spcBef>
              <a:spcAft>
                <a:spcPts val="0"/>
              </a:spcAft>
              <a:buClrTx/>
              <a:buSzTx/>
              <a:buFontTx/>
              <a:buNone/>
              <a:tabLst/>
              <a:defRPr/>
            </a:pPr>
            <a:fld id="{5C798DC9-4EE0-4D17-A607-E5826CF7E96E}" type="slidenum">
              <a:rPr kumimoji="0" lang="en-US" sz="1600" b="0" i="0" u="none" strike="noStrike" kern="1200" cap="none" spc="0" normalizeH="0" baseline="0" noProof="0" smtClean="0">
                <a:ln>
                  <a:noFill/>
                </a:ln>
                <a:solidFill>
                  <a:prstClr val="white"/>
                </a:solidFill>
                <a:effectLst/>
                <a:uLnTx/>
                <a:uFillTx/>
                <a:latin typeface="Roboto Black" panose="02000000000000000000" pitchFamily="2" charset="0"/>
                <a:cs typeface="+mn-cs"/>
              </a:rPr>
              <a:pPr marL="0" marR="0" lvl="0" indent="0" algn="r" defTabSz="104659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white"/>
              </a:solidFill>
              <a:effectLst/>
              <a:uLnTx/>
              <a:uFillTx/>
              <a:latin typeface="Roboto Black" panose="02000000000000000000" pitchFamily="2" charset="0"/>
              <a:cs typeface="+mn-cs"/>
            </a:endParaRPr>
          </a:p>
        </p:txBody>
      </p:sp>
    </p:spTree>
    <p:extLst>
      <p:ext uri="{BB962C8B-B14F-4D97-AF65-F5344CB8AC3E}">
        <p14:creationId xmlns:p14="http://schemas.microsoft.com/office/powerpoint/2010/main" val="314474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4026" y="2699171"/>
            <a:ext cx="7003554" cy="4503626"/>
          </a:xfrm>
          <a:prstGeom prst="rect">
            <a:avLst/>
          </a:prstGeom>
        </p:spPr>
        <p:txBody>
          <a:bodyPr anchor="b"/>
          <a:lstStyle>
            <a:lvl1pPr>
              <a:defRPr sz="5328"/>
            </a:lvl1pPr>
          </a:lstStyle>
          <a:p>
            <a:r>
              <a:rPr lang="en-US"/>
              <a:t>Click to edit Master title style</a:t>
            </a:r>
            <a:endParaRPr lang="en-US" dirty="0"/>
          </a:p>
        </p:txBody>
      </p:sp>
      <p:sp>
        <p:nvSpPr>
          <p:cNvPr id="3" name="Text Placeholder 2"/>
          <p:cNvSpPr>
            <a:spLocks noGrp="1"/>
          </p:cNvSpPr>
          <p:nvPr>
            <p:ph type="body" idx="1"/>
          </p:nvPr>
        </p:nvSpPr>
        <p:spPr>
          <a:xfrm>
            <a:off x="554026" y="7245405"/>
            <a:ext cx="7003554" cy="2368351"/>
          </a:xfrm>
          <a:prstGeom prst="rect">
            <a:avLst/>
          </a:prstGeom>
        </p:spPr>
        <p:txBody>
          <a:bodyPr/>
          <a:lstStyle>
            <a:lvl1pPr marL="0" indent="0">
              <a:buNone/>
              <a:defRPr sz="2131">
                <a:solidFill>
                  <a:schemeClr val="tx1"/>
                </a:solidFill>
              </a:defRPr>
            </a:lvl1pPr>
            <a:lvl2pPr marL="405994" indent="0">
              <a:buNone/>
              <a:defRPr sz="1776">
                <a:solidFill>
                  <a:schemeClr val="tx1">
                    <a:tint val="75000"/>
                  </a:schemeClr>
                </a:solidFill>
              </a:defRPr>
            </a:lvl2pPr>
            <a:lvl3pPr marL="811987" indent="0">
              <a:buNone/>
              <a:defRPr sz="1598">
                <a:solidFill>
                  <a:schemeClr val="tx1">
                    <a:tint val="75000"/>
                  </a:schemeClr>
                </a:solidFill>
              </a:defRPr>
            </a:lvl3pPr>
            <a:lvl4pPr marL="1217981" indent="0">
              <a:buNone/>
              <a:defRPr sz="1421">
                <a:solidFill>
                  <a:schemeClr val="tx1">
                    <a:tint val="75000"/>
                  </a:schemeClr>
                </a:solidFill>
              </a:defRPr>
            </a:lvl4pPr>
            <a:lvl5pPr marL="1623974" indent="0">
              <a:buNone/>
              <a:defRPr sz="1421">
                <a:solidFill>
                  <a:schemeClr val="tx1">
                    <a:tint val="75000"/>
                  </a:schemeClr>
                </a:solidFill>
              </a:defRPr>
            </a:lvl5pPr>
            <a:lvl6pPr marL="2029968" indent="0">
              <a:buNone/>
              <a:defRPr sz="1421">
                <a:solidFill>
                  <a:schemeClr val="tx1">
                    <a:tint val="75000"/>
                  </a:schemeClr>
                </a:solidFill>
              </a:defRPr>
            </a:lvl6pPr>
            <a:lvl7pPr marL="2435962" indent="0">
              <a:buNone/>
              <a:defRPr sz="1421">
                <a:solidFill>
                  <a:schemeClr val="tx1">
                    <a:tint val="75000"/>
                  </a:schemeClr>
                </a:solidFill>
              </a:defRPr>
            </a:lvl7pPr>
            <a:lvl8pPr marL="2841955" indent="0">
              <a:buNone/>
              <a:defRPr sz="1421">
                <a:solidFill>
                  <a:schemeClr val="tx1">
                    <a:tint val="75000"/>
                  </a:schemeClr>
                </a:solidFill>
              </a:defRPr>
            </a:lvl8pPr>
            <a:lvl9pPr marL="3247949" indent="0">
              <a:buNone/>
              <a:defRPr sz="142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8254" y="10034797"/>
            <a:ext cx="1827014" cy="576424"/>
          </a:xfrm>
          <a:prstGeom prst="rect">
            <a:avLst/>
          </a:prstGeom>
        </p:spPr>
        <p:txBody>
          <a:bodyPr/>
          <a:lstStyle/>
          <a:p>
            <a:pPr marL="0" marR="0" lvl="0" indent="0" algn="l" defTabSz="1046597" rtl="0" eaLnBrk="1" fontAlgn="auto" latinLnBrk="0" hangingPunct="1">
              <a:lnSpc>
                <a:spcPct val="100000"/>
              </a:lnSpc>
              <a:spcBef>
                <a:spcPts val="0"/>
              </a:spcBef>
              <a:spcAft>
                <a:spcPts val="0"/>
              </a:spcAft>
              <a:buClrTx/>
              <a:buSzTx/>
              <a:buFontTx/>
              <a:buNone/>
              <a:tabLst/>
              <a:defRPr/>
            </a:pPr>
            <a:fld id="{D4055B50-68FA-4E46-9739-F9C0EEF71D69}" type="datetime1">
              <a:rPr kumimoji="0" lang="en-US" sz="2059"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046597" rtl="0" eaLnBrk="1" fontAlgn="auto" latinLnBrk="0" hangingPunct="1">
                <a:lnSpc>
                  <a:spcPct val="100000"/>
                </a:lnSpc>
                <a:spcBef>
                  <a:spcPts val="0"/>
                </a:spcBef>
                <a:spcAft>
                  <a:spcPts val="0"/>
                </a:spcAft>
                <a:buClrTx/>
                <a:buSzTx/>
                <a:buFontTx/>
                <a:buNone/>
                <a:tabLst/>
                <a:defRPr/>
              </a:pPr>
              <a:t>1/26/2026</a:t>
            </a:fld>
            <a:endParaRPr kumimoji="0" lang="en-US" sz="2059"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2689772" y="10034797"/>
            <a:ext cx="2740521" cy="576424"/>
          </a:xfrm>
          <a:prstGeom prst="rect">
            <a:avLst/>
          </a:prstGeom>
        </p:spPr>
        <p:txBody>
          <a:bodyPr/>
          <a:lstStyle/>
          <a:p>
            <a:pPr marL="0" marR="0" lvl="0" indent="0" algn="l" defTabSz="1046597" rtl="0" eaLnBrk="1" fontAlgn="auto" latinLnBrk="0" hangingPunct="1">
              <a:lnSpc>
                <a:spcPct val="100000"/>
              </a:lnSpc>
              <a:spcBef>
                <a:spcPts val="0"/>
              </a:spcBef>
              <a:spcAft>
                <a:spcPts val="0"/>
              </a:spcAft>
              <a:buClrTx/>
              <a:buSzTx/>
              <a:buFontTx/>
              <a:buNone/>
              <a:tabLst/>
              <a:defRPr/>
            </a:pPr>
            <a:endParaRPr kumimoji="0" lang="en-US" sz="2059"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046597" rtl="0" eaLnBrk="1" fontAlgn="auto" latinLnBrk="0" hangingPunct="1">
              <a:lnSpc>
                <a:spcPct val="100000"/>
              </a:lnSpc>
              <a:spcBef>
                <a:spcPts val="0"/>
              </a:spcBef>
              <a:spcAft>
                <a:spcPts val="0"/>
              </a:spcAft>
              <a:buClrTx/>
              <a:buSzTx/>
              <a:buFontTx/>
              <a:buNone/>
              <a:tabLst/>
              <a:defRPr/>
            </a:pPr>
            <a:fld id="{5C798DC9-4EE0-4D17-A607-E5826CF7E96E}" type="slidenum">
              <a:rPr kumimoji="0" lang="en-US" sz="1600" b="0" i="0" u="none" strike="noStrike" kern="1200" cap="none" spc="0" normalizeH="0" baseline="0" noProof="0" smtClean="0">
                <a:ln>
                  <a:noFill/>
                </a:ln>
                <a:solidFill>
                  <a:prstClr val="white"/>
                </a:solidFill>
                <a:effectLst/>
                <a:uLnTx/>
                <a:uFillTx/>
                <a:latin typeface="Roboto Black" panose="02000000000000000000" pitchFamily="2" charset="0"/>
                <a:cs typeface="+mn-cs"/>
              </a:rPr>
              <a:pPr marL="0" marR="0" lvl="0" indent="0" algn="r" defTabSz="104659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white"/>
              </a:solidFill>
              <a:effectLst/>
              <a:uLnTx/>
              <a:uFillTx/>
              <a:latin typeface="Roboto Black" panose="02000000000000000000" pitchFamily="2" charset="0"/>
              <a:cs typeface="+mn-cs"/>
            </a:endParaRPr>
          </a:p>
        </p:txBody>
      </p:sp>
    </p:spTree>
    <p:extLst>
      <p:ext uri="{BB962C8B-B14F-4D97-AF65-F5344CB8AC3E}">
        <p14:creationId xmlns:p14="http://schemas.microsoft.com/office/powerpoint/2010/main" val="4229244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58256" y="576428"/>
            <a:ext cx="7003554" cy="2092671"/>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558255" y="2882121"/>
            <a:ext cx="3451027" cy="686947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10782" y="2882121"/>
            <a:ext cx="3451027" cy="686947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58254" y="10034797"/>
            <a:ext cx="1827014" cy="576424"/>
          </a:xfrm>
          <a:prstGeom prst="rect">
            <a:avLst/>
          </a:prstGeom>
        </p:spPr>
        <p:txBody>
          <a:bodyPr/>
          <a:lstStyle/>
          <a:p>
            <a:pPr marL="0" marR="0" lvl="0" indent="0" algn="l" defTabSz="1046597" rtl="0" eaLnBrk="1" fontAlgn="auto" latinLnBrk="0" hangingPunct="1">
              <a:lnSpc>
                <a:spcPct val="100000"/>
              </a:lnSpc>
              <a:spcBef>
                <a:spcPts val="0"/>
              </a:spcBef>
              <a:spcAft>
                <a:spcPts val="0"/>
              </a:spcAft>
              <a:buClrTx/>
              <a:buSzTx/>
              <a:buFontTx/>
              <a:buNone/>
              <a:tabLst/>
              <a:defRPr/>
            </a:pPr>
            <a:fld id="{2AE4E380-CBA9-4EA3-A345-2EADC819B9C2}" type="datetime1">
              <a:rPr kumimoji="0" lang="en-US" sz="2059"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046597" rtl="0" eaLnBrk="1" fontAlgn="auto" latinLnBrk="0" hangingPunct="1">
                <a:lnSpc>
                  <a:spcPct val="100000"/>
                </a:lnSpc>
                <a:spcBef>
                  <a:spcPts val="0"/>
                </a:spcBef>
                <a:spcAft>
                  <a:spcPts val="0"/>
                </a:spcAft>
                <a:buClrTx/>
                <a:buSzTx/>
                <a:buFontTx/>
                <a:buNone/>
                <a:tabLst/>
                <a:defRPr/>
              </a:pPr>
              <a:t>1/26/2026</a:t>
            </a:fld>
            <a:endParaRPr kumimoji="0" lang="en-US" sz="2059"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2689772" y="10034797"/>
            <a:ext cx="2740521" cy="576424"/>
          </a:xfrm>
          <a:prstGeom prst="rect">
            <a:avLst/>
          </a:prstGeom>
        </p:spPr>
        <p:txBody>
          <a:bodyPr/>
          <a:lstStyle/>
          <a:p>
            <a:pPr marL="0" marR="0" lvl="0" indent="0" algn="l" defTabSz="1046597" rtl="0" eaLnBrk="1" fontAlgn="auto" latinLnBrk="0" hangingPunct="1">
              <a:lnSpc>
                <a:spcPct val="100000"/>
              </a:lnSpc>
              <a:spcBef>
                <a:spcPts val="0"/>
              </a:spcBef>
              <a:spcAft>
                <a:spcPts val="0"/>
              </a:spcAft>
              <a:buClrTx/>
              <a:buSzTx/>
              <a:buFontTx/>
              <a:buNone/>
              <a:tabLst/>
              <a:defRPr/>
            </a:pPr>
            <a:endParaRPr kumimoji="0" lang="en-US" sz="2059"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046597" rtl="0" eaLnBrk="1" fontAlgn="auto" latinLnBrk="0" hangingPunct="1">
              <a:lnSpc>
                <a:spcPct val="100000"/>
              </a:lnSpc>
              <a:spcBef>
                <a:spcPts val="0"/>
              </a:spcBef>
              <a:spcAft>
                <a:spcPts val="0"/>
              </a:spcAft>
              <a:buClrTx/>
              <a:buSzTx/>
              <a:buFontTx/>
              <a:buNone/>
              <a:tabLst/>
              <a:defRPr/>
            </a:pPr>
            <a:fld id="{5C798DC9-4EE0-4D17-A607-E5826CF7E96E}" type="slidenum">
              <a:rPr kumimoji="0" lang="en-US" sz="1600" b="0" i="0" u="none" strike="noStrike" kern="1200" cap="none" spc="0" normalizeH="0" baseline="0" noProof="0" smtClean="0">
                <a:ln>
                  <a:noFill/>
                </a:ln>
                <a:solidFill>
                  <a:prstClr val="white"/>
                </a:solidFill>
                <a:effectLst/>
                <a:uLnTx/>
                <a:uFillTx/>
                <a:latin typeface="Roboto Black" panose="02000000000000000000" pitchFamily="2" charset="0"/>
                <a:cs typeface="+mn-cs"/>
              </a:rPr>
              <a:pPr marL="0" marR="0" lvl="0" indent="0" algn="r" defTabSz="104659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white"/>
              </a:solidFill>
              <a:effectLst/>
              <a:uLnTx/>
              <a:uFillTx/>
              <a:latin typeface="Roboto Black" panose="02000000000000000000" pitchFamily="2" charset="0"/>
              <a:cs typeface="+mn-cs"/>
            </a:endParaRPr>
          </a:p>
        </p:txBody>
      </p:sp>
    </p:spTree>
    <p:extLst>
      <p:ext uri="{BB962C8B-B14F-4D97-AF65-F5344CB8AC3E}">
        <p14:creationId xmlns:p14="http://schemas.microsoft.com/office/powerpoint/2010/main" val="966302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9313" y="576428"/>
            <a:ext cx="7003554" cy="2092671"/>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559314" y="2654059"/>
            <a:ext cx="3435167" cy="1300713"/>
          </a:xfrm>
          <a:prstGeom prst="rect">
            <a:avLst/>
          </a:prstGeom>
        </p:spPr>
        <p:txBody>
          <a:bodyPr anchor="b"/>
          <a:lstStyle>
            <a:lvl1pPr marL="0" indent="0">
              <a:buNone/>
              <a:defRPr sz="2131" b="1"/>
            </a:lvl1pPr>
            <a:lvl2pPr marL="405994" indent="0">
              <a:buNone/>
              <a:defRPr sz="1776" b="1"/>
            </a:lvl2pPr>
            <a:lvl3pPr marL="811987" indent="0">
              <a:buNone/>
              <a:defRPr sz="1598" b="1"/>
            </a:lvl3pPr>
            <a:lvl4pPr marL="1217981" indent="0">
              <a:buNone/>
              <a:defRPr sz="1421" b="1"/>
            </a:lvl4pPr>
            <a:lvl5pPr marL="1623974" indent="0">
              <a:buNone/>
              <a:defRPr sz="1421" b="1"/>
            </a:lvl5pPr>
            <a:lvl6pPr marL="2029968" indent="0">
              <a:buNone/>
              <a:defRPr sz="1421" b="1"/>
            </a:lvl6pPr>
            <a:lvl7pPr marL="2435962" indent="0">
              <a:buNone/>
              <a:defRPr sz="1421" b="1"/>
            </a:lvl7pPr>
            <a:lvl8pPr marL="2841955" indent="0">
              <a:buNone/>
              <a:defRPr sz="1421" b="1"/>
            </a:lvl8pPr>
            <a:lvl9pPr marL="3247949" indent="0">
              <a:buNone/>
              <a:defRPr sz="1421" b="1"/>
            </a:lvl9pPr>
          </a:lstStyle>
          <a:p>
            <a:pPr lvl="0"/>
            <a:r>
              <a:rPr lang="en-US"/>
              <a:t>Click to edit Master text styles</a:t>
            </a:r>
          </a:p>
        </p:txBody>
      </p:sp>
      <p:sp>
        <p:nvSpPr>
          <p:cNvPr id="4" name="Content Placeholder 3"/>
          <p:cNvSpPr>
            <a:spLocks noGrp="1"/>
          </p:cNvSpPr>
          <p:nvPr>
            <p:ph sz="half" idx="2"/>
          </p:nvPr>
        </p:nvSpPr>
        <p:spPr>
          <a:xfrm>
            <a:off x="559314" y="3954772"/>
            <a:ext cx="3435167" cy="581687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10783" y="2654059"/>
            <a:ext cx="3452084" cy="1300713"/>
          </a:xfrm>
          <a:prstGeom prst="rect">
            <a:avLst/>
          </a:prstGeom>
        </p:spPr>
        <p:txBody>
          <a:bodyPr anchor="b"/>
          <a:lstStyle>
            <a:lvl1pPr marL="0" indent="0">
              <a:buNone/>
              <a:defRPr sz="2131" b="1"/>
            </a:lvl1pPr>
            <a:lvl2pPr marL="405994" indent="0">
              <a:buNone/>
              <a:defRPr sz="1776" b="1"/>
            </a:lvl2pPr>
            <a:lvl3pPr marL="811987" indent="0">
              <a:buNone/>
              <a:defRPr sz="1598" b="1"/>
            </a:lvl3pPr>
            <a:lvl4pPr marL="1217981" indent="0">
              <a:buNone/>
              <a:defRPr sz="1421" b="1"/>
            </a:lvl4pPr>
            <a:lvl5pPr marL="1623974" indent="0">
              <a:buNone/>
              <a:defRPr sz="1421" b="1"/>
            </a:lvl5pPr>
            <a:lvl6pPr marL="2029968" indent="0">
              <a:buNone/>
              <a:defRPr sz="1421" b="1"/>
            </a:lvl6pPr>
            <a:lvl7pPr marL="2435962" indent="0">
              <a:buNone/>
              <a:defRPr sz="1421" b="1"/>
            </a:lvl7pPr>
            <a:lvl8pPr marL="2841955" indent="0">
              <a:buNone/>
              <a:defRPr sz="1421" b="1"/>
            </a:lvl8pPr>
            <a:lvl9pPr marL="3247949" indent="0">
              <a:buNone/>
              <a:defRPr sz="1421" b="1"/>
            </a:lvl9pPr>
          </a:lstStyle>
          <a:p>
            <a:pPr lvl="0"/>
            <a:r>
              <a:rPr lang="en-US"/>
              <a:t>Click to edit Master text styles</a:t>
            </a:r>
          </a:p>
        </p:txBody>
      </p:sp>
      <p:sp>
        <p:nvSpPr>
          <p:cNvPr id="6" name="Content Placeholder 5"/>
          <p:cNvSpPr>
            <a:spLocks noGrp="1"/>
          </p:cNvSpPr>
          <p:nvPr>
            <p:ph sz="quarter" idx="4"/>
          </p:nvPr>
        </p:nvSpPr>
        <p:spPr>
          <a:xfrm>
            <a:off x="4110783" y="3954772"/>
            <a:ext cx="3452084" cy="581687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8254" y="10034797"/>
            <a:ext cx="1827014" cy="576424"/>
          </a:xfrm>
          <a:prstGeom prst="rect">
            <a:avLst/>
          </a:prstGeom>
        </p:spPr>
        <p:txBody>
          <a:bodyPr/>
          <a:lstStyle/>
          <a:p>
            <a:pPr marL="0" marR="0" lvl="0" indent="0" algn="l" defTabSz="1046597" rtl="0" eaLnBrk="1" fontAlgn="auto" latinLnBrk="0" hangingPunct="1">
              <a:lnSpc>
                <a:spcPct val="100000"/>
              </a:lnSpc>
              <a:spcBef>
                <a:spcPts val="0"/>
              </a:spcBef>
              <a:spcAft>
                <a:spcPts val="0"/>
              </a:spcAft>
              <a:buClrTx/>
              <a:buSzTx/>
              <a:buFontTx/>
              <a:buNone/>
              <a:tabLst/>
              <a:defRPr/>
            </a:pPr>
            <a:fld id="{809BC6FD-DB09-426A-8006-C674D1218A5E}" type="datetime1">
              <a:rPr kumimoji="0" lang="en-US" sz="2059"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046597" rtl="0" eaLnBrk="1" fontAlgn="auto" latinLnBrk="0" hangingPunct="1">
                <a:lnSpc>
                  <a:spcPct val="100000"/>
                </a:lnSpc>
                <a:spcBef>
                  <a:spcPts val="0"/>
                </a:spcBef>
                <a:spcAft>
                  <a:spcPts val="0"/>
                </a:spcAft>
                <a:buClrTx/>
                <a:buSzTx/>
                <a:buFontTx/>
                <a:buNone/>
                <a:tabLst/>
                <a:defRPr/>
              </a:pPr>
              <a:t>1/26/2026</a:t>
            </a:fld>
            <a:endParaRPr kumimoji="0" lang="en-US" sz="2059"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2689772" y="10034797"/>
            <a:ext cx="2740521" cy="576424"/>
          </a:xfrm>
          <a:prstGeom prst="rect">
            <a:avLst/>
          </a:prstGeom>
        </p:spPr>
        <p:txBody>
          <a:bodyPr/>
          <a:lstStyle/>
          <a:p>
            <a:pPr marL="0" marR="0" lvl="0" indent="0" algn="l" defTabSz="1046597" rtl="0" eaLnBrk="1" fontAlgn="auto" latinLnBrk="0" hangingPunct="1">
              <a:lnSpc>
                <a:spcPct val="100000"/>
              </a:lnSpc>
              <a:spcBef>
                <a:spcPts val="0"/>
              </a:spcBef>
              <a:spcAft>
                <a:spcPts val="0"/>
              </a:spcAft>
              <a:buClrTx/>
              <a:buSzTx/>
              <a:buFontTx/>
              <a:buNone/>
              <a:tabLst/>
              <a:defRPr/>
            </a:pPr>
            <a:endParaRPr kumimoji="0" lang="en-US" sz="2059" b="0" i="0" u="none" strike="noStrike" kern="1200" cap="none" spc="0" normalizeH="0" baseline="0" noProof="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046597" rtl="0" eaLnBrk="1" fontAlgn="auto" latinLnBrk="0" hangingPunct="1">
              <a:lnSpc>
                <a:spcPct val="100000"/>
              </a:lnSpc>
              <a:spcBef>
                <a:spcPts val="0"/>
              </a:spcBef>
              <a:spcAft>
                <a:spcPts val="0"/>
              </a:spcAft>
              <a:buClrTx/>
              <a:buSzTx/>
              <a:buFontTx/>
              <a:buNone/>
              <a:tabLst/>
              <a:defRPr/>
            </a:pPr>
            <a:fld id="{5C798DC9-4EE0-4D17-A607-E5826CF7E96E}" type="slidenum">
              <a:rPr kumimoji="0" lang="en-US" sz="1600" b="0" i="0" u="none" strike="noStrike" kern="1200" cap="none" spc="0" normalizeH="0" baseline="0" noProof="0" smtClean="0">
                <a:ln>
                  <a:noFill/>
                </a:ln>
                <a:solidFill>
                  <a:prstClr val="white"/>
                </a:solidFill>
                <a:effectLst/>
                <a:uLnTx/>
                <a:uFillTx/>
                <a:latin typeface="Roboto Black" panose="02000000000000000000" pitchFamily="2" charset="0"/>
                <a:cs typeface="+mn-cs"/>
              </a:rPr>
              <a:pPr marL="0" marR="0" lvl="0" indent="0" algn="r" defTabSz="104659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white"/>
              </a:solidFill>
              <a:effectLst/>
              <a:uLnTx/>
              <a:uFillTx/>
              <a:latin typeface="Roboto Black" panose="02000000000000000000" pitchFamily="2" charset="0"/>
              <a:cs typeface="+mn-cs"/>
            </a:endParaRPr>
          </a:p>
        </p:txBody>
      </p:sp>
    </p:spTree>
    <p:extLst>
      <p:ext uri="{BB962C8B-B14F-4D97-AF65-F5344CB8AC3E}">
        <p14:creationId xmlns:p14="http://schemas.microsoft.com/office/powerpoint/2010/main" val="2770242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58256" y="576428"/>
            <a:ext cx="7003554" cy="2092671"/>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558254" y="10034797"/>
            <a:ext cx="1827014" cy="576424"/>
          </a:xfrm>
          <a:prstGeom prst="rect">
            <a:avLst/>
          </a:prstGeom>
        </p:spPr>
        <p:txBody>
          <a:bodyPr/>
          <a:lstStyle/>
          <a:p>
            <a:pPr marL="0" marR="0" lvl="0" indent="0" algn="l" defTabSz="1046597" rtl="0" eaLnBrk="1" fontAlgn="auto" latinLnBrk="0" hangingPunct="1">
              <a:lnSpc>
                <a:spcPct val="100000"/>
              </a:lnSpc>
              <a:spcBef>
                <a:spcPts val="0"/>
              </a:spcBef>
              <a:spcAft>
                <a:spcPts val="0"/>
              </a:spcAft>
              <a:buClrTx/>
              <a:buSzTx/>
              <a:buFontTx/>
              <a:buNone/>
              <a:tabLst/>
              <a:defRPr/>
            </a:pPr>
            <a:fld id="{1C420CD5-4EBD-46E7-BC0F-40EC22BE56F1}" type="datetime1">
              <a:rPr kumimoji="0" lang="en-US" sz="2059"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046597" rtl="0" eaLnBrk="1" fontAlgn="auto" latinLnBrk="0" hangingPunct="1">
                <a:lnSpc>
                  <a:spcPct val="100000"/>
                </a:lnSpc>
                <a:spcBef>
                  <a:spcPts val="0"/>
                </a:spcBef>
                <a:spcAft>
                  <a:spcPts val="0"/>
                </a:spcAft>
                <a:buClrTx/>
                <a:buSzTx/>
                <a:buFontTx/>
                <a:buNone/>
                <a:tabLst/>
                <a:defRPr/>
              </a:pPr>
              <a:t>1/26/2026</a:t>
            </a:fld>
            <a:endParaRPr kumimoji="0" lang="en-US" sz="2059" b="0" i="0" u="none" strike="noStrike" kern="1200" cap="none" spc="0" normalizeH="0" baseline="0" noProof="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a:xfrm>
            <a:off x="2689772" y="10034797"/>
            <a:ext cx="2740521" cy="576424"/>
          </a:xfrm>
          <a:prstGeom prst="rect">
            <a:avLst/>
          </a:prstGeom>
        </p:spPr>
        <p:txBody>
          <a:bodyPr/>
          <a:lstStyle/>
          <a:p>
            <a:pPr marL="0" marR="0" lvl="0" indent="0" algn="l" defTabSz="1046597" rtl="0" eaLnBrk="1" fontAlgn="auto" latinLnBrk="0" hangingPunct="1">
              <a:lnSpc>
                <a:spcPct val="100000"/>
              </a:lnSpc>
              <a:spcBef>
                <a:spcPts val="0"/>
              </a:spcBef>
              <a:spcAft>
                <a:spcPts val="0"/>
              </a:spcAft>
              <a:buClrTx/>
              <a:buSzTx/>
              <a:buFontTx/>
              <a:buNone/>
              <a:tabLst/>
              <a:defRPr/>
            </a:pPr>
            <a:endParaRPr kumimoji="0" lang="en-US" sz="2059"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046597" rtl="0" eaLnBrk="1" fontAlgn="auto" latinLnBrk="0" hangingPunct="1">
              <a:lnSpc>
                <a:spcPct val="100000"/>
              </a:lnSpc>
              <a:spcBef>
                <a:spcPts val="0"/>
              </a:spcBef>
              <a:spcAft>
                <a:spcPts val="0"/>
              </a:spcAft>
              <a:buClrTx/>
              <a:buSzTx/>
              <a:buFontTx/>
              <a:buNone/>
              <a:tabLst/>
              <a:defRPr/>
            </a:pPr>
            <a:fld id="{5C798DC9-4EE0-4D17-A607-E5826CF7E96E}" type="slidenum">
              <a:rPr kumimoji="0" lang="en-US" sz="1600" b="0" i="0" u="none" strike="noStrike" kern="1200" cap="none" spc="0" normalizeH="0" baseline="0" noProof="0" smtClean="0">
                <a:ln>
                  <a:noFill/>
                </a:ln>
                <a:solidFill>
                  <a:prstClr val="white"/>
                </a:solidFill>
                <a:effectLst/>
                <a:uLnTx/>
                <a:uFillTx/>
                <a:latin typeface="Roboto Black" panose="02000000000000000000" pitchFamily="2" charset="0"/>
                <a:cs typeface="+mn-cs"/>
              </a:rPr>
              <a:pPr marL="0" marR="0" lvl="0" indent="0" algn="r" defTabSz="104659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white"/>
              </a:solidFill>
              <a:effectLst/>
              <a:uLnTx/>
              <a:uFillTx/>
              <a:latin typeface="Roboto Black" panose="02000000000000000000" pitchFamily="2" charset="0"/>
              <a:cs typeface="+mn-cs"/>
            </a:endParaRPr>
          </a:p>
        </p:txBody>
      </p:sp>
    </p:spTree>
    <p:extLst>
      <p:ext uri="{BB962C8B-B14F-4D97-AF65-F5344CB8AC3E}">
        <p14:creationId xmlns:p14="http://schemas.microsoft.com/office/powerpoint/2010/main" val="149399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8256" y="576428"/>
            <a:ext cx="7003554" cy="2092671"/>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558256" y="2882121"/>
            <a:ext cx="7003554" cy="686947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8254" y="10034797"/>
            <a:ext cx="1827014" cy="576424"/>
          </a:xfrm>
          <a:prstGeom prst="rect">
            <a:avLst/>
          </a:prstGeom>
        </p:spPr>
        <p:txBody>
          <a:bodyPr/>
          <a:lstStyle/>
          <a:p>
            <a:fld id="{D8AFB510-488F-4062-ABDF-024BD6B3D2F1}" type="datetime1">
              <a:rPr lang="en-US" smtClean="0"/>
              <a:t>1/26/2026</a:t>
            </a:fld>
            <a:endParaRPr lang="en-US"/>
          </a:p>
        </p:txBody>
      </p:sp>
      <p:sp>
        <p:nvSpPr>
          <p:cNvPr id="5" name="Footer Placeholder 4"/>
          <p:cNvSpPr>
            <a:spLocks noGrp="1"/>
          </p:cNvSpPr>
          <p:nvPr>
            <p:ph type="ftr" sz="quarter" idx="11"/>
          </p:nvPr>
        </p:nvSpPr>
        <p:spPr>
          <a:xfrm>
            <a:off x="2689772" y="10034797"/>
            <a:ext cx="2740521" cy="57642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C798DC9-4EE0-4D17-A607-E5826CF7E96E}" type="slidenum">
              <a:rPr lang="en-US" smtClean="0"/>
              <a:pPr/>
              <a:t>‹#›</a:t>
            </a:fld>
            <a:endParaRPr lang="en-US"/>
          </a:p>
        </p:txBody>
      </p:sp>
    </p:spTree>
    <p:extLst>
      <p:ext uri="{BB962C8B-B14F-4D97-AF65-F5344CB8AC3E}">
        <p14:creationId xmlns:p14="http://schemas.microsoft.com/office/powerpoint/2010/main" val="747781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58254" y="10034797"/>
            <a:ext cx="1827014" cy="576424"/>
          </a:xfrm>
          <a:prstGeom prst="rect">
            <a:avLst/>
          </a:prstGeom>
        </p:spPr>
        <p:txBody>
          <a:bodyPr/>
          <a:lstStyle/>
          <a:p>
            <a:pPr marL="0" marR="0" lvl="0" indent="0" algn="l" defTabSz="1046597" rtl="0" eaLnBrk="1" fontAlgn="auto" latinLnBrk="0" hangingPunct="1">
              <a:lnSpc>
                <a:spcPct val="100000"/>
              </a:lnSpc>
              <a:spcBef>
                <a:spcPts val="0"/>
              </a:spcBef>
              <a:spcAft>
                <a:spcPts val="0"/>
              </a:spcAft>
              <a:buClrTx/>
              <a:buSzTx/>
              <a:buFontTx/>
              <a:buNone/>
              <a:tabLst/>
              <a:defRPr/>
            </a:pPr>
            <a:fld id="{4D7566AE-5FB3-457A-93D0-F8EB26504DB3}" type="datetime1">
              <a:rPr kumimoji="0" lang="en-US" sz="2059"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046597" rtl="0" eaLnBrk="1" fontAlgn="auto" latinLnBrk="0" hangingPunct="1">
                <a:lnSpc>
                  <a:spcPct val="100000"/>
                </a:lnSpc>
                <a:spcBef>
                  <a:spcPts val="0"/>
                </a:spcBef>
                <a:spcAft>
                  <a:spcPts val="0"/>
                </a:spcAft>
                <a:buClrTx/>
                <a:buSzTx/>
                <a:buFontTx/>
                <a:buNone/>
                <a:tabLst/>
                <a:defRPr/>
              </a:pPr>
              <a:t>1/26/2026</a:t>
            </a:fld>
            <a:endParaRPr kumimoji="0" lang="en-US" sz="2059"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2689772" y="10034797"/>
            <a:ext cx="2740521" cy="576424"/>
          </a:xfrm>
          <a:prstGeom prst="rect">
            <a:avLst/>
          </a:prstGeom>
        </p:spPr>
        <p:txBody>
          <a:bodyPr/>
          <a:lstStyle/>
          <a:p>
            <a:pPr marL="0" marR="0" lvl="0" indent="0" algn="l" defTabSz="1046597" rtl="0" eaLnBrk="1" fontAlgn="auto" latinLnBrk="0" hangingPunct="1">
              <a:lnSpc>
                <a:spcPct val="100000"/>
              </a:lnSpc>
              <a:spcBef>
                <a:spcPts val="0"/>
              </a:spcBef>
              <a:spcAft>
                <a:spcPts val="0"/>
              </a:spcAft>
              <a:buClrTx/>
              <a:buSzTx/>
              <a:buFontTx/>
              <a:buNone/>
              <a:tabLst/>
              <a:defRPr/>
            </a:pPr>
            <a:endParaRPr kumimoji="0" lang="en-US" sz="2059"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046597" rtl="0" eaLnBrk="1" fontAlgn="auto" latinLnBrk="0" hangingPunct="1">
              <a:lnSpc>
                <a:spcPct val="100000"/>
              </a:lnSpc>
              <a:spcBef>
                <a:spcPts val="0"/>
              </a:spcBef>
              <a:spcAft>
                <a:spcPts val="0"/>
              </a:spcAft>
              <a:buClrTx/>
              <a:buSzTx/>
              <a:buFontTx/>
              <a:buNone/>
              <a:tabLst/>
              <a:defRPr/>
            </a:pPr>
            <a:fld id="{5C798DC9-4EE0-4D17-A607-E5826CF7E96E}" type="slidenum">
              <a:rPr kumimoji="0" lang="en-US" sz="1600" b="0" i="0" u="none" strike="noStrike" kern="1200" cap="none" spc="0" normalizeH="0" baseline="0" noProof="0" smtClean="0">
                <a:ln>
                  <a:noFill/>
                </a:ln>
                <a:solidFill>
                  <a:prstClr val="white"/>
                </a:solidFill>
                <a:effectLst/>
                <a:uLnTx/>
                <a:uFillTx/>
                <a:latin typeface="Roboto Black" panose="02000000000000000000" pitchFamily="2" charset="0"/>
                <a:cs typeface="+mn-cs"/>
              </a:rPr>
              <a:pPr marL="0" marR="0" lvl="0" indent="0" algn="r" defTabSz="104659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white"/>
              </a:solidFill>
              <a:effectLst/>
              <a:uLnTx/>
              <a:uFillTx/>
              <a:latin typeface="Roboto Black" panose="02000000000000000000" pitchFamily="2" charset="0"/>
              <a:cs typeface="+mn-cs"/>
            </a:endParaRPr>
          </a:p>
        </p:txBody>
      </p:sp>
    </p:spTree>
    <p:extLst>
      <p:ext uri="{BB962C8B-B14F-4D97-AF65-F5344CB8AC3E}">
        <p14:creationId xmlns:p14="http://schemas.microsoft.com/office/powerpoint/2010/main" val="2784920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9312" y="721783"/>
            <a:ext cx="2618932" cy="2526242"/>
          </a:xfrm>
          <a:prstGeom prst="rect">
            <a:avLst/>
          </a:prstGeom>
        </p:spPr>
        <p:txBody>
          <a:bodyPr anchor="b"/>
          <a:lstStyle>
            <a:lvl1pPr>
              <a:defRPr sz="2842"/>
            </a:lvl1pPr>
          </a:lstStyle>
          <a:p>
            <a:r>
              <a:rPr lang="en-US"/>
              <a:t>Click to edit Master title style</a:t>
            </a:r>
            <a:endParaRPr lang="en-US" dirty="0"/>
          </a:p>
        </p:txBody>
      </p:sp>
      <p:sp>
        <p:nvSpPr>
          <p:cNvPr id="3" name="Content Placeholder 2"/>
          <p:cNvSpPr>
            <a:spLocks noGrp="1"/>
          </p:cNvSpPr>
          <p:nvPr>
            <p:ph idx="1"/>
          </p:nvPr>
        </p:nvSpPr>
        <p:spPr>
          <a:xfrm>
            <a:off x="3452085" y="1558855"/>
            <a:ext cx="4110782" cy="7694010"/>
          </a:xfrm>
          <a:prstGeom prst="rect">
            <a:avLst/>
          </a:prstGeom>
        </p:spPr>
        <p:txBody>
          <a:bodyPr/>
          <a:lstStyle>
            <a:lvl1pPr>
              <a:defRPr sz="2842"/>
            </a:lvl1pPr>
            <a:lvl2pPr>
              <a:defRPr sz="2486"/>
            </a:lvl2pPr>
            <a:lvl3pPr>
              <a:defRPr sz="2131"/>
            </a:lvl3pPr>
            <a:lvl4pPr>
              <a:defRPr sz="1776"/>
            </a:lvl4pPr>
            <a:lvl5pPr>
              <a:defRPr sz="1776"/>
            </a:lvl5pPr>
            <a:lvl6pPr>
              <a:defRPr sz="1776"/>
            </a:lvl6pPr>
            <a:lvl7pPr>
              <a:defRPr sz="1776"/>
            </a:lvl7pPr>
            <a:lvl8pPr>
              <a:defRPr sz="1776"/>
            </a:lvl8pPr>
            <a:lvl9pPr>
              <a:defRPr sz="17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9312" y="3248026"/>
            <a:ext cx="2618932" cy="6017368"/>
          </a:xfrm>
          <a:prstGeom prst="rect">
            <a:avLst/>
          </a:prstGeom>
        </p:spPr>
        <p:txBody>
          <a:bodyPr/>
          <a:lstStyle>
            <a:lvl1pPr marL="0" indent="0">
              <a:buNone/>
              <a:defRPr sz="1421"/>
            </a:lvl1pPr>
            <a:lvl2pPr marL="405994" indent="0">
              <a:buNone/>
              <a:defRPr sz="1243"/>
            </a:lvl2pPr>
            <a:lvl3pPr marL="811987" indent="0">
              <a:buNone/>
              <a:defRPr sz="1066"/>
            </a:lvl3pPr>
            <a:lvl4pPr marL="1217981" indent="0">
              <a:buNone/>
              <a:defRPr sz="888"/>
            </a:lvl4pPr>
            <a:lvl5pPr marL="1623974" indent="0">
              <a:buNone/>
              <a:defRPr sz="888"/>
            </a:lvl5pPr>
            <a:lvl6pPr marL="2029968" indent="0">
              <a:buNone/>
              <a:defRPr sz="888"/>
            </a:lvl6pPr>
            <a:lvl7pPr marL="2435962" indent="0">
              <a:buNone/>
              <a:defRPr sz="888"/>
            </a:lvl7pPr>
            <a:lvl8pPr marL="2841955" indent="0">
              <a:buNone/>
              <a:defRPr sz="888"/>
            </a:lvl8pPr>
            <a:lvl9pPr marL="3247949" indent="0">
              <a:buNone/>
              <a:defRPr sz="888"/>
            </a:lvl9pPr>
          </a:lstStyle>
          <a:p>
            <a:pPr lvl="0"/>
            <a:r>
              <a:rPr lang="en-US"/>
              <a:t>Click to edit Master text styles</a:t>
            </a:r>
          </a:p>
        </p:txBody>
      </p:sp>
      <p:sp>
        <p:nvSpPr>
          <p:cNvPr id="5" name="Date Placeholder 4"/>
          <p:cNvSpPr>
            <a:spLocks noGrp="1"/>
          </p:cNvSpPr>
          <p:nvPr>
            <p:ph type="dt" sz="half" idx="10"/>
          </p:nvPr>
        </p:nvSpPr>
        <p:spPr>
          <a:xfrm>
            <a:off x="558254" y="10034797"/>
            <a:ext cx="1827014" cy="576424"/>
          </a:xfrm>
          <a:prstGeom prst="rect">
            <a:avLst/>
          </a:prstGeom>
        </p:spPr>
        <p:txBody>
          <a:bodyPr/>
          <a:lstStyle/>
          <a:p>
            <a:pPr marL="0" marR="0" lvl="0" indent="0" algn="l" defTabSz="1046597" rtl="0" eaLnBrk="1" fontAlgn="auto" latinLnBrk="0" hangingPunct="1">
              <a:lnSpc>
                <a:spcPct val="100000"/>
              </a:lnSpc>
              <a:spcBef>
                <a:spcPts val="0"/>
              </a:spcBef>
              <a:spcAft>
                <a:spcPts val="0"/>
              </a:spcAft>
              <a:buClrTx/>
              <a:buSzTx/>
              <a:buFontTx/>
              <a:buNone/>
              <a:tabLst/>
              <a:defRPr/>
            </a:pPr>
            <a:fld id="{FD6ECA09-0CA5-4B14-96FA-A8CB6B7E3C05}" type="datetime1">
              <a:rPr kumimoji="0" lang="en-US" sz="2059"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046597" rtl="0" eaLnBrk="1" fontAlgn="auto" latinLnBrk="0" hangingPunct="1">
                <a:lnSpc>
                  <a:spcPct val="100000"/>
                </a:lnSpc>
                <a:spcBef>
                  <a:spcPts val="0"/>
                </a:spcBef>
                <a:spcAft>
                  <a:spcPts val="0"/>
                </a:spcAft>
                <a:buClrTx/>
                <a:buSzTx/>
                <a:buFontTx/>
                <a:buNone/>
                <a:tabLst/>
                <a:defRPr/>
              </a:pPr>
              <a:t>1/26/2026</a:t>
            </a:fld>
            <a:endParaRPr kumimoji="0" lang="en-US" sz="2059"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2689772" y="10034797"/>
            <a:ext cx="2740521" cy="576424"/>
          </a:xfrm>
          <a:prstGeom prst="rect">
            <a:avLst/>
          </a:prstGeom>
        </p:spPr>
        <p:txBody>
          <a:bodyPr/>
          <a:lstStyle/>
          <a:p>
            <a:pPr marL="0" marR="0" lvl="0" indent="0" algn="l" defTabSz="1046597" rtl="0" eaLnBrk="1" fontAlgn="auto" latinLnBrk="0" hangingPunct="1">
              <a:lnSpc>
                <a:spcPct val="100000"/>
              </a:lnSpc>
              <a:spcBef>
                <a:spcPts val="0"/>
              </a:spcBef>
              <a:spcAft>
                <a:spcPts val="0"/>
              </a:spcAft>
              <a:buClrTx/>
              <a:buSzTx/>
              <a:buFontTx/>
              <a:buNone/>
              <a:tabLst/>
              <a:defRPr/>
            </a:pPr>
            <a:endParaRPr kumimoji="0" lang="en-US" sz="2059"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046597" rtl="0" eaLnBrk="1" fontAlgn="auto" latinLnBrk="0" hangingPunct="1">
              <a:lnSpc>
                <a:spcPct val="100000"/>
              </a:lnSpc>
              <a:spcBef>
                <a:spcPts val="0"/>
              </a:spcBef>
              <a:spcAft>
                <a:spcPts val="0"/>
              </a:spcAft>
              <a:buClrTx/>
              <a:buSzTx/>
              <a:buFontTx/>
              <a:buNone/>
              <a:tabLst/>
              <a:defRPr/>
            </a:pPr>
            <a:fld id="{5C798DC9-4EE0-4D17-A607-E5826CF7E96E}" type="slidenum">
              <a:rPr kumimoji="0" lang="en-US" sz="1600" b="0" i="0" u="none" strike="noStrike" kern="1200" cap="none" spc="0" normalizeH="0" baseline="0" noProof="0" smtClean="0">
                <a:ln>
                  <a:noFill/>
                </a:ln>
                <a:solidFill>
                  <a:prstClr val="white"/>
                </a:solidFill>
                <a:effectLst/>
                <a:uLnTx/>
                <a:uFillTx/>
                <a:latin typeface="Roboto Black" panose="02000000000000000000" pitchFamily="2" charset="0"/>
                <a:cs typeface="+mn-cs"/>
              </a:rPr>
              <a:pPr marL="0" marR="0" lvl="0" indent="0" algn="r" defTabSz="104659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white"/>
              </a:solidFill>
              <a:effectLst/>
              <a:uLnTx/>
              <a:uFillTx/>
              <a:latin typeface="Roboto Black" panose="02000000000000000000" pitchFamily="2" charset="0"/>
              <a:cs typeface="+mn-cs"/>
            </a:endParaRPr>
          </a:p>
        </p:txBody>
      </p:sp>
    </p:spTree>
    <p:extLst>
      <p:ext uri="{BB962C8B-B14F-4D97-AF65-F5344CB8AC3E}">
        <p14:creationId xmlns:p14="http://schemas.microsoft.com/office/powerpoint/2010/main" val="3103931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9312" y="721783"/>
            <a:ext cx="2618932" cy="2526242"/>
          </a:xfrm>
          <a:prstGeom prst="rect">
            <a:avLst/>
          </a:prstGeom>
        </p:spPr>
        <p:txBody>
          <a:bodyPr anchor="b"/>
          <a:lstStyle>
            <a:lvl1pPr>
              <a:defRPr sz="2842"/>
            </a:lvl1pPr>
          </a:lstStyle>
          <a:p>
            <a:r>
              <a:rPr lang="en-US"/>
              <a:t>Click to edit Master title style</a:t>
            </a:r>
            <a:endParaRPr lang="en-US" dirty="0"/>
          </a:p>
        </p:txBody>
      </p:sp>
      <p:sp>
        <p:nvSpPr>
          <p:cNvPr id="3" name="Picture Placeholder 2"/>
          <p:cNvSpPr>
            <a:spLocks noGrp="1" noChangeAspect="1"/>
          </p:cNvSpPr>
          <p:nvPr>
            <p:ph type="pic" idx="1"/>
          </p:nvPr>
        </p:nvSpPr>
        <p:spPr>
          <a:xfrm>
            <a:off x="3452085" y="1558855"/>
            <a:ext cx="4110782" cy="7694010"/>
          </a:xfrm>
          <a:prstGeom prst="rect">
            <a:avLst/>
          </a:prstGeom>
        </p:spPr>
        <p:txBody>
          <a:bodyPr anchor="t"/>
          <a:lstStyle>
            <a:lvl1pPr marL="0" indent="0">
              <a:buNone/>
              <a:defRPr sz="2842"/>
            </a:lvl1pPr>
            <a:lvl2pPr marL="405994" indent="0">
              <a:buNone/>
              <a:defRPr sz="2486"/>
            </a:lvl2pPr>
            <a:lvl3pPr marL="811987" indent="0">
              <a:buNone/>
              <a:defRPr sz="2131"/>
            </a:lvl3pPr>
            <a:lvl4pPr marL="1217981" indent="0">
              <a:buNone/>
              <a:defRPr sz="1776"/>
            </a:lvl4pPr>
            <a:lvl5pPr marL="1623974" indent="0">
              <a:buNone/>
              <a:defRPr sz="1776"/>
            </a:lvl5pPr>
            <a:lvl6pPr marL="2029968" indent="0">
              <a:buNone/>
              <a:defRPr sz="1776"/>
            </a:lvl6pPr>
            <a:lvl7pPr marL="2435962" indent="0">
              <a:buNone/>
              <a:defRPr sz="1776"/>
            </a:lvl7pPr>
            <a:lvl8pPr marL="2841955" indent="0">
              <a:buNone/>
              <a:defRPr sz="1776"/>
            </a:lvl8pPr>
            <a:lvl9pPr marL="3247949" indent="0">
              <a:buNone/>
              <a:defRPr sz="1776"/>
            </a:lvl9pPr>
          </a:lstStyle>
          <a:p>
            <a:r>
              <a:rPr lang="en-US"/>
              <a:t>Click icon to add picture</a:t>
            </a:r>
          </a:p>
        </p:txBody>
      </p:sp>
      <p:sp>
        <p:nvSpPr>
          <p:cNvPr id="4" name="Text Placeholder 3"/>
          <p:cNvSpPr>
            <a:spLocks noGrp="1"/>
          </p:cNvSpPr>
          <p:nvPr>
            <p:ph type="body" sz="half" idx="2"/>
          </p:nvPr>
        </p:nvSpPr>
        <p:spPr>
          <a:xfrm>
            <a:off x="559312" y="3248026"/>
            <a:ext cx="2618932" cy="6017368"/>
          </a:xfrm>
          <a:prstGeom prst="rect">
            <a:avLst/>
          </a:prstGeom>
        </p:spPr>
        <p:txBody>
          <a:bodyPr/>
          <a:lstStyle>
            <a:lvl1pPr marL="0" indent="0">
              <a:buNone/>
              <a:defRPr sz="1421"/>
            </a:lvl1pPr>
            <a:lvl2pPr marL="405994" indent="0">
              <a:buNone/>
              <a:defRPr sz="1243"/>
            </a:lvl2pPr>
            <a:lvl3pPr marL="811987" indent="0">
              <a:buNone/>
              <a:defRPr sz="1066"/>
            </a:lvl3pPr>
            <a:lvl4pPr marL="1217981" indent="0">
              <a:buNone/>
              <a:defRPr sz="888"/>
            </a:lvl4pPr>
            <a:lvl5pPr marL="1623974" indent="0">
              <a:buNone/>
              <a:defRPr sz="888"/>
            </a:lvl5pPr>
            <a:lvl6pPr marL="2029968" indent="0">
              <a:buNone/>
              <a:defRPr sz="888"/>
            </a:lvl6pPr>
            <a:lvl7pPr marL="2435962" indent="0">
              <a:buNone/>
              <a:defRPr sz="888"/>
            </a:lvl7pPr>
            <a:lvl8pPr marL="2841955" indent="0">
              <a:buNone/>
              <a:defRPr sz="888"/>
            </a:lvl8pPr>
            <a:lvl9pPr marL="3247949" indent="0">
              <a:buNone/>
              <a:defRPr sz="888"/>
            </a:lvl9pPr>
          </a:lstStyle>
          <a:p>
            <a:pPr lvl="0"/>
            <a:r>
              <a:rPr lang="en-US"/>
              <a:t>Click to edit Master text styles</a:t>
            </a:r>
          </a:p>
        </p:txBody>
      </p:sp>
      <p:sp>
        <p:nvSpPr>
          <p:cNvPr id="5" name="Date Placeholder 4"/>
          <p:cNvSpPr>
            <a:spLocks noGrp="1"/>
          </p:cNvSpPr>
          <p:nvPr>
            <p:ph type="dt" sz="half" idx="10"/>
          </p:nvPr>
        </p:nvSpPr>
        <p:spPr>
          <a:xfrm>
            <a:off x="558254" y="10034797"/>
            <a:ext cx="1827014" cy="576424"/>
          </a:xfrm>
          <a:prstGeom prst="rect">
            <a:avLst/>
          </a:prstGeom>
        </p:spPr>
        <p:txBody>
          <a:bodyPr/>
          <a:lstStyle/>
          <a:p>
            <a:pPr marL="0" marR="0" lvl="0" indent="0" algn="l" defTabSz="1046597" rtl="0" eaLnBrk="1" fontAlgn="auto" latinLnBrk="0" hangingPunct="1">
              <a:lnSpc>
                <a:spcPct val="100000"/>
              </a:lnSpc>
              <a:spcBef>
                <a:spcPts val="0"/>
              </a:spcBef>
              <a:spcAft>
                <a:spcPts val="0"/>
              </a:spcAft>
              <a:buClrTx/>
              <a:buSzTx/>
              <a:buFontTx/>
              <a:buNone/>
              <a:tabLst/>
              <a:defRPr/>
            </a:pPr>
            <a:fld id="{3A2295A3-FD71-48E4-893B-729CAEA87600}" type="datetime1">
              <a:rPr kumimoji="0" lang="en-US" sz="2059"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046597" rtl="0" eaLnBrk="1" fontAlgn="auto" latinLnBrk="0" hangingPunct="1">
                <a:lnSpc>
                  <a:spcPct val="100000"/>
                </a:lnSpc>
                <a:spcBef>
                  <a:spcPts val="0"/>
                </a:spcBef>
                <a:spcAft>
                  <a:spcPts val="0"/>
                </a:spcAft>
                <a:buClrTx/>
                <a:buSzTx/>
                <a:buFontTx/>
                <a:buNone/>
                <a:tabLst/>
                <a:defRPr/>
              </a:pPr>
              <a:t>1/26/2026</a:t>
            </a:fld>
            <a:endParaRPr kumimoji="0" lang="en-US" sz="2059"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2689772" y="10034797"/>
            <a:ext cx="2740521" cy="576424"/>
          </a:xfrm>
          <a:prstGeom prst="rect">
            <a:avLst/>
          </a:prstGeom>
        </p:spPr>
        <p:txBody>
          <a:bodyPr/>
          <a:lstStyle/>
          <a:p>
            <a:pPr marL="0" marR="0" lvl="0" indent="0" algn="l" defTabSz="1046597" rtl="0" eaLnBrk="1" fontAlgn="auto" latinLnBrk="0" hangingPunct="1">
              <a:lnSpc>
                <a:spcPct val="100000"/>
              </a:lnSpc>
              <a:spcBef>
                <a:spcPts val="0"/>
              </a:spcBef>
              <a:spcAft>
                <a:spcPts val="0"/>
              </a:spcAft>
              <a:buClrTx/>
              <a:buSzTx/>
              <a:buFontTx/>
              <a:buNone/>
              <a:tabLst/>
              <a:defRPr/>
            </a:pPr>
            <a:endParaRPr kumimoji="0" lang="en-US" sz="2059"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046597" rtl="0" eaLnBrk="1" fontAlgn="auto" latinLnBrk="0" hangingPunct="1">
              <a:lnSpc>
                <a:spcPct val="100000"/>
              </a:lnSpc>
              <a:spcBef>
                <a:spcPts val="0"/>
              </a:spcBef>
              <a:spcAft>
                <a:spcPts val="0"/>
              </a:spcAft>
              <a:buClrTx/>
              <a:buSzTx/>
              <a:buFontTx/>
              <a:buNone/>
              <a:tabLst/>
              <a:defRPr/>
            </a:pPr>
            <a:fld id="{5C798DC9-4EE0-4D17-A607-E5826CF7E96E}" type="slidenum">
              <a:rPr kumimoji="0" lang="en-US" sz="1600" b="0" i="0" u="none" strike="noStrike" kern="1200" cap="none" spc="0" normalizeH="0" baseline="0" noProof="0" smtClean="0">
                <a:ln>
                  <a:noFill/>
                </a:ln>
                <a:solidFill>
                  <a:prstClr val="white"/>
                </a:solidFill>
                <a:effectLst/>
                <a:uLnTx/>
                <a:uFillTx/>
                <a:latin typeface="Roboto Black" panose="02000000000000000000" pitchFamily="2" charset="0"/>
                <a:cs typeface="+mn-cs"/>
              </a:rPr>
              <a:pPr marL="0" marR="0" lvl="0" indent="0" algn="r" defTabSz="104659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white"/>
              </a:solidFill>
              <a:effectLst/>
              <a:uLnTx/>
              <a:uFillTx/>
              <a:latin typeface="Roboto Black" panose="02000000000000000000" pitchFamily="2" charset="0"/>
              <a:cs typeface="+mn-cs"/>
            </a:endParaRPr>
          </a:p>
        </p:txBody>
      </p:sp>
    </p:spTree>
    <p:extLst>
      <p:ext uri="{BB962C8B-B14F-4D97-AF65-F5344CB8AC3E}">
        <p14:creationId xmlns:p14="http://schemas.microsoft.com/office/powerpoint/2010/main" val="4031267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58256" y="576428"/>
            <a:ext cx="7003554" cy="2092671"/>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58256" y="2882121"/>
            <a:ext cx="7003554" cy="686947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8254" y="10034797"/>
            <a:ext cx="1827014" cy="576424"/>
          </a:xfrm>
          <a:prstGeom prst="rect">
            <a:avLst/>
          </a:prstGeom>
        </p:spPr>
        <p:txBody>
          <a:bodyPr/>
          <a:lstStyle/>
          <a:p>
            <a:pPr marL="0" marR="0" lvl="0" indent="0" algn="l" defTabSz="1046597" rtl="0" eaLnBrk="1" fontAlgn="auto" latinLnBrk="0" hangingPunct="1">
              <a:lnSpc>
                <a:spcPct val="100000"/>
              </a:lnSpc>
              <a:spcBef>
                <a:spcPts val="0"/>
              </a:spcBef>
              <a:spcAft>
                <a:spcPts val="0"/>
              </a:spcAft>
              <a:buClrTx/>
              <a:buSzTx/>
              <a:buFontTx/>
              <a:buNone/>
              <a:tabLst/>
              <a:defRPr/>
            </a:pPr>
            <a:fld id="{6CC66ABA-D1DA-4060-AEEC-E26C2916FBB5}" type="datetime1">
              <a:rPr kumimoji="0" lang="en-US" sz="2059"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046597" rtl="0" eaLnBrk="1" fontAlgn="auto" latinLnBrk="0" hangingPunct="1">
                <a:lnSpc>
                  <a:spcPct val="100000"/>
                </a:lnSpc>
                <a:spcBef>
                  <a:spcPts val="0"/>
                </a:spcBef>
                <a:spcAft>
                  <a:spcPts val="0"/>
                </a:spcAft>
                <a:buClrTx/>
                <a:buSzTx/>
                <a:buFontTx/>
                <a:buNone/>
                <a:tabLst/>
                <a:defRPr/>
              </a:pPr>
              <a:t>1/26/2026</a:t>
            </a:fld>
            <a:endParaRPr kumimoji="0" lang="en-US" sz="2059"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2689772" y="10034797"/>
            <a:ext cx="2740521" cy="576424"/>
          </a:xfrm>
          <a:prstGeom prst="rect">
            <a:avLst/>
          </a:prstGeom>
        </p:spPr>
        <p:txBody>
          <a:bodyPr/>
          <a:lstStyle/>
          <a:p>
            <a:pPr marL="0" marR="0" lvl="0" indent="0" algn="l" defTabSz="1046597" rtl="0" eaLnBrk="1" fontAlgn="auto" latinLnBrk="0" hangingPunct="1">
              <a:lnSpc>
                <a:spcPct val="100000"/>
              </a:lnSpc>
              <a:spcBef>
                <a:spcPts val="0"/>
              </a:spcBef>
              <a:spcAft>
                <a:spcPts val="0"/>
              </a:spcAft>
              <a:buClrTx/>
              <a:buSzTx/>
              <a:buFontTx/>
              <a:buNone/>
              <a:tabLst/>
              <a:defRPr/>
            </a:pPr>
            <a:endParaRPr kumimoji="0" lang="en-US" sz="2059"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046597" rtl="0" eaLnBrk="1" fontAlgn="auto" latinLnBrk="0" hangingPunct="1">
              <a:lnSpc>
                <a:spcPct val="100000"/>
              </a:lnSpc>
              <a:spcBef>
                <a:spcPts val="0"/>
              </a:spcBef>
              <a:spcAft>
                <a:spcPts val="0"/>
              </a:spcAft>
              <a:buClrTx/>
              <a:buSzTx/>
              <a:buFontTx/>
              <a:buNone/>
              <a:tabLst/>
              <a:defRPr/>
            </a:pPr>
            <a:fld id="{5C798DC9-4EE0-4D17-A607-E5826CF7E96E}" type="slidenum">
              <a:rPr kumimoji="0" lang="en-US" sz="1600" b="0" i="0" u="none" strike="noStrike" kern="1200" cap="none" spc="0" normalizeH="0" baseline="0" noProof="0" smtClean="0">
                <a:ln>
                  <a:noFill/>
                </a:ln>
                <a:solidFill>
                  <a:prstClr val="white"/>
                </a:solidFill>
                <a:effectLst/>
                <a:uLnTx/>
                <a:uFillTx/>
                <a:latin typeface="Roboto Black" panose="02000000000000000000" pitchFamily="2" charset="0"/>
                <a:cs typeface="+mn-cs"/>
              </a:rPr>
              <a:pPr marL="0" marR="0" lvl="0" indent="0" algn="r" defTabSz="104659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white"/>
              </a:solidFill>
              <a:effectLst/>
              <a:uLnTx/>
              <a:uFillTx/>
              <a:latin typeface="Roboto Black" panose="02000000000000000000" pitchFamily="2" charset="0"/>
              <a:cs typeface="+mn-cs"/>
            </a:endParaRPr>
          </a:p>
        </p:txBody>
      </p:sp>
    </p:spTree>
    <p:extLst>
      <p:ext uri="{BB962C8B-B14F-4D97-AF65-F5344CB8AC3E}">
        <p14:creationId xmlns:p14="http://schemas.microsoft.com/office/powerpoint/2010/main" val="127644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10921" y="576425"/>
            <a:ext cx="1750889" cy="9175170"/>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58255" y="576425"/>
            <a:ext cx="5151165" cy="917517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8254" y="10034797"/>
            <a:ext cx="1827014" cy="576424"/>
          </a:xfrm>
          <a:prstGeom prst="rect">
            <a:avLst/>
          </a:prstGeom>
        </p:spPr>
        <p:txBody>
          <a:bodyPr/>
          <a:lstStyle/>
          <a:p>
            <a:pPr marL="0" marR="0" lvl="0" indent="0" algn="l" defTabSz="1046597" rtl="0" eaLnBrk="1" fontAlgn="auto" latinLnBrk="0" hangingPunct="1">
              <a:lnSpc>
                <a:spcPct val="100000"/>
              </a:lnSpc>
              <a:spcBef>
                <a:spcPts val="0"/>
              </a:spcBef>
              <a:spcAft>
                <a:spcPts val="0"/>
              </a:spcAft>
              <a:buClrTx/>
              <a:buSzTx/>
              <a:buFontTx/>
              <a:buNone/>
              <a:tabLst/>
              <a:defRPr/>
            </a:pPr>
            <a:fld id="{D0A27426-279F-408B-998D-5E51382E1A8D}" type="datetime1">
              <a:rPr kumimoji="0" lang="en-US" sz="2059"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046597" rtl="0" eaLnBrk="1" fontAlgn="auto" latinLnBrk="0" hangingPunct="1">
                <a:lnSpc>
                  <a:spcPct val="100000"/>
                </a:lnSpc>
                <a:spcBef>
                  <a:spcPts val="0"/>
                </a:spcBef>
                <a:spcAft>
                  <a:spcPts val="0"/>
                </a:spcAft>
                <a:buClrTx/>
                <a:buSzTx/>
                <a:buFontTx/>
                <a:buNone/>
                <a:tabLst/>
                <a:defRPr/>
              </a:pPr>
              <a:t>1/26/2026</a:t>
            </a:fld>
            <a:endParaRPr kumimoji="0" lang="en-US" sz="2059"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2689772" y="10034797"/>
            <a:ext cx="2740521" cy="576424"/>
          </a:xfrm>
          <a:prstGeom prst="rect">
            <a:avLst/>
          </a:prstGeom>
        </p:spPr>
        <p:txBody>
          <a:bodyPr/>
          <a:lstStyle/>
          <a:p>
            <a:pPr marL="0" marR="0" lvl="0" indent="0" algn="l" defTabSz="1046597" rtl="0" eaLnBrk="1" fontAlgn="auto" latinLnBrk="0" hangingPunct="1">
              <a:lnSpc>
                <a:spcPct val="100000"/>
              </a:lnSpc>
              <a:spcBef>
                <a:spcPts val="0"/>
              </a:spcBef>
              <a:spcAft>
                <a:spcPts val="0"/>
              </a:spcAft>
              <a:buClrTx/>
              <a:buSzTx/>
              <a:buFontTx/>
              <a:buNone/>
              <a:tabLst/>
              <a:defRPr/>
            </a:pPr>
            <a:endParaRPr kumimoji="0" lang="en-US" sz="2059"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046597" rtl="0" eaLnBrk="1" fontAlgn="auto" latinLnBrk="0" hangingPunct="1">
              <a:lnSpc>
                <a:spcPct val="100000"/>
              </a:lnSpc>
              <a:spcBef>
                <a:spcPts val="0"/>
              </a:spcBef>
              <a:spcAft>
                <a:spcPts val="0"/>
              </a:spcAft>
              <a:buClrTx/>
              <a:buSzTx/>
              <a:buFontTx/>
              <a:buNone/>
              <a:tabLst/>
              <a:defRPr/>
            </a:pPr>
            <a:fld id="{5C798DC9-4EE0-4D17-A607-E5826CF7E96E}" type="slidenum">
              <a:rPr kumimoji="0" lang="en-US" sz="1600" b="0" i="0" u="none" strike="noStrike" kern="1200" cap="none" spc="0" normalizeH="0" baseline="0" noProof="0" smtClean="0">
                <a:ln>
                  <a:noFill/>
                </a:ln>
                <a:solidFill>
                  <a:prstClr val="white"/>
                </a:solidFill>
                <a:effectLst/>
                <a:uLnTx/>
                <a:uFillTx/>
                <a:latin typeface="Roboto Black" panose="02000000000000000000" pitchFamily="2" charset="0"/>
                <a:cs typeface="+mn-cs"/>
              </a:rPr>
              <a:pPr marL="0" marR="0" lvl="0" indent="0" algn="r" defTabSz="104659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white"/>
              </a:solidFill>
              <a:effectLst/>
              <a:uLnTx/>
              <a:uFillTx/>
              <a:latin typeface="Roboto Black" panose="02000000000000000000" pitchFamily="2" charset="0"/>
              <a:cs typeface="+mn-cs"/>
            </a:endParaRPr>
          </a:p>
        </p:txBody>
      </p:sp>
    </p:spTree>
    <p:extLst>
      <p:ext uri="{BB962C8B-B14F-4D97-AF65-F5344CB8AC3E}">
        <p14:creationId xmlns:p14="http://schemas.microsoft.com/office/powerpoint/2010/main" val="3617359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255" y="1772352"/>
            <a:ext cx="6783812" cy="8486739"/>
          </a:xfrm>
          <a:prstGeom prst="rect">
            <a:avLst/>
          </a:prstGeom>
        </p:spPr>
        <p:txBody>
          <a:bodyPr>
            <a:normAutofit/>
          </a:bodyPr>
          <a:lstStyle>
            <a:lvl1pPr marL="0" indent="0">
              <a:buNone/>
              <a:defRPr sz="1229">
                <a:solidFill>
                  <a:schemeClr val="tx1">
                    <a:lumMod val="65000"/>
                    <a:lumOff val="35000"/>
                  </a:schemeClr>
                </a:solidFill>
                <a:latin typeface="Roboto" panose="02000000000000000000" pitchFamily="2" charset="0"/>
                <a:ea typeface="Roboto" panose="02000000000000000000" pitchFamily="2" charset="0"/>
              </a:defRPr>
            </a:lvl1pPr>
            <a:lvl2pPr marL="382985" indent="0">
              <a:buNone/>
              <a:defRPr sz="1229">
                <a:solidFill>
                  <a:schemeClr val="tx1">
                    <a:lumMod val="65000"/>
                    <a:lumOff val="35000"/>
                  </a:schemeClr>
                </a:solidFill>
                <a:latin typeface="Roboto" panose="02000000000000000000" pitchFamily="2" charset="0"/>
                <a:ea typeface="Roboto" panose="02000000000000000000" pitchFamily="2" charset="0"/>
              </a:defRPr>
            </a:lvl2pPr>
            <a:lvl3pPr marL="765970" indent="0">
              <a:buNone/>
              <a:defRPr sz="1229">
                <a:solidFill>
                  <a:schemeClr val="tx1">
                    <a:lumMod val="65000"/>
                    <a:lumOff val="35000"/>
                  </a:schemeClr>
                </a:solidFill>
                <a:latin typeface="Roboto" panose="02000000000000000000" pitchFamily="2" charset="0"/>
                <a:ea typeface="Roboto" panose="02000000000000000000" pitchFamily="2" charset="0"/>
              </a:defRPr>
            </a:lvl3pPr>
            <a:lvl4pPr marL="1148955" indent="0">
              <a:buNone/>
              <a:defRPr sz="1229">
                <a:solidFill>
                  <a:schemeClr val="tx1">
                    <a:lumMod val="65000"/>
                    <a:lumOff val="35000"/>
                  </a:schemeClr>
                </a:solidFill>
                <a:latin typeface="Roboto" panose="02000000000000000000" pitchFamily="2" charset="0"/>
                <a:ea typeface="Roboto" panose="02000000000000000000" pitchFamily="2" charset="0"/>
              </a:defRPr>
            </a:lvl4pPr>
            <a:lvl5pPr marL="1531940" indent="0">
              <a:buNone/>
              <a:defRPr sz="1229">
                <a:solidFill>
                  <a:schemeClr val="tx1">
                    <a:lumMod val="65000"/>
                    <a:lumOff val="35000"/>
                  </a:schemeClr>
                </a:solidFill>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a:xfrm>
            <a:off x="558254" y="10034797"/>
            <a:ext cx="1827014" cy="576424"/>
          </a:xfrm>
          <a:prstGeom prst="rect">
            <a:avLst/>
          </a:prstGeom>
        </p:spPr>
        <p:txBody>
          <a:bodyPr/>
          <a:lstStyle/>
          <a:p>
            <a:pPr marL="0" marR="0" lvl="0" indent="0" algn="l" defTabSz="1046597" rtl="0" eaLnBrk="1" fontAlgn="auto" latinLnBrk="0" hangingPunct="1">
              <a:lnSpc>
                <a:spcPct val="100000"/>
              </a:lnSpc>
              <a:spcBef>
                <a:spcPts val="0"/>
              </a:spcBef>
              <a:spcAft>
                <a:spcPts val="0"/>
              </a:spcAft>
              <a:buClrTx/>
              <a:buSzTx/>
              <a:buFontTx/>
              <a:buNone/>
              <a:tabLst/>
              <a:defRPr/>
            </a:pPr>
            <a:fld id="{5B95F875-D43E-4714-AB0E-348D91133A83}" type="datetime1">
              <a:rPr kumimoji="0" lang="en-US" sz="2059"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046597" rtl="0" eaLnBrk="1" fontAlgn="auto" latinLnBrk="0" hangingPunct="1">
                <a:lnSpc>
                  <a:spcPct val="100000"/>
                </a:lnSpc>
                <a:spcBef>
                  <a:spcPts val="0"/>
                </a:spcBef>
                <a:spcAft>
                  <a:spcPts val="0"/>
                </a:spcAft>
                <a:buClrTx/>
                <a:buSzTx/>
                <a:buFontTx/>
                <a:buNone/>
                <a:tabLst/>
                <a:defRPr/>
              </a:pPr>
              <a:t>1/26/2026</a:t>
            </a:fld>
            <a:endParaRPr kumimoji="0" lang="en-US" sz="2059"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2689772" y="10034797"/>
            <a:ext cx="2740521" cy="576424"/>
          </a:xfrm>
          <a:prstGeom prst="rect">
            <a:avLst/>
          </a:prstGeom>
        </p:spPr>
        <p:txBody>
          <a:bodyPr/>
          <a:lstStyle/>
          <a:p>
            <a:pPr marL="0" marR="0" lvl="0" indent="0" algn="l" defTabSz="1046597" rtl="0" eaLnBrk="1" fontAlgn="auto" latinLnBrk="0" hangingPunct="1">
              <a:lnSpc>
                <a:spcPct val="100000"/>
              </a:lnSpc>
              <a:spcBef>
                <a:spcPts val="0"/>
              </a:spcBef>
              <a:spcAft>
                <a:spcPts val="0"/>
              </a:spcAft>
              <a:buClrTx/>
              <a:buSzTx/>
              <a:buFontTx/>
              <a:buNone/>
              <a:tabLst/>
              <a:defRPr/>
            </a:pPr>
            <a:endParaRPr kumimoji="0" lang="en-US" sz="2059"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046597" rtl="0" eaLnBrk="1" fontAlgn="auto" latinLnBrk="0" hangingPunct="1">
              <a:lnSpc>
                <a:spcPct val="100000"/>
              </a:lnSpc>
              <a:spcBef>
                <a:spcPts val="0"/>
              </a:spcBef>
              <a:spcAft>
                <a:spcPts val="0"/>
              </a:spcAft>
              <a:buClrTx/>
              <a:buSzTx/>
              <a:buFontTx/>
              <a:buNone/>
              <a:tabLst/>
              <a:defRPr/>
            </a:pPr>
            <a:fld id="{5C798DC9-4EE0-4D17-A607-E5826CF7E96E}" type="slidenum">
              <a:rPr kumimoji="0" lang="en-US" sz="1600" b="0" i="0" u="none" strike="noStrike" kern="1200" cap="none" spc="0" normalizeH="0" baseline="0" noProof="0" smtClean="0">
                <a:ln>
                  <a:noFill/>
                </a:ln>
                <a:solidFill>
                  <a:prstClr val="white"/>
                </a:solidFill>
                <a:effectLst/>
                <a:uLnTx/>
                <a:uFillTx/>
                <a:latin typeface="Roboto Black" panose="02000000000000000000" pitchFamily="2" charset="0"/>
                <a:cs typeface="+mn-cs"/>
              </a:rPr>
              <a:pPr marL="0" marR="0" lvl="0" indent="0" algn="r" defTabSz="104659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white"/>
              </a:solidFill>
              <a:effectLst/>
              <a:uLnTx/>
              <a:uFillTx/>
              <a:latin typeface="Roboto Black" panose="02000000000000000000" pitchFamily="2" charset="0"/>
              <a:cs typeface="+mn-cs"/>
            </a:endParaRPr>
          </a:p>
        </p:txBody>
      </p:sp>
    </p:spTree>
    <p:extLst>
      <p:ext uri="{BB962C8B-B14F-4D97-AF65-F5344CB8AC3E}">
        <p14:creationId xmlns:p14="http://schemas.microsoft.com/office/powerpoint/2010/main" val="1766361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255" y="1772352"/>
            <a:ext cx="6783812" cy="8486739"/>
          </a:xfrm>
          <a:prstGeom prst="rect">
            <a:avLst/>
          </a:prstGeom>
        </p:spPr>
        <p:txBody>
          <a:bodyPr>
            <a:normAutofit/>
          </a:bodyPr>
          <a:lstStyle>
            <a:lvl1pPr marL="0" indent="0">
              <a:buNone/>
              <a:defRPr sz="1229">
                <a:solidFill>
                  <a:schemeClr val="tx1">
                    <a:lumMod val="65000"/>
                    <a:lumOff val="35000"/>
                  </a:schemeClr>
                </a:solidFill>
                <a:latin typeface="Roboto" panose="02000000000000000000" pitchFamily="2" charset="0"/>
                <a:ea typeface="Roboto" panose="02000000000000000000" pitchFamily="2" charset="0"/>
              </a:defRPr>
            </a:lvl1pPr>
            <a:lvl2pPr marL="382985" indent="0">
              <a:buNone/>
              <a:defRPr sz="1229">
                <a:solidFill>
                  <a:schemeClr val="tx1">
                    <a:lumMod val="65000"/>
                    <a:lumOff val="35000"/>
                  </a:schemeClr>
                </a:solidFill>
                <a:latin typeface="Roboto" panose="02000000000000000000" pitchFamily="2" charset="0"/>
                <a:ea typeface="Roboto" panose="02000000000000000000" pitchFamily="2" charset="0"/>
              </a:defRPr>
            </a:lvl2pPr>
            <a:lvl3pPr marL="765970" indent="0">
              <a:buNone/>
              <a:defRPr sz="1229">
                <a:solidFill>
                  <a:schemeClr val="tx1">
                    <a:lumMod val="65000"/>
                    <a:lumOff val="35000"/>
                  </a:schemeClr>
                </a:solidFill>
                <a:latin typeface="Roboto" panose="02000000000000000000" pitchFamily="2" charset="0"/>
                <a:ea typeface="Roboto" panose="02000000000000000000" pitchFamily="2" charset="0"/>
              </a:defRPr>
            </a:lvl3pPr>
            <a:lvl4pPr marL="1148955" indent="0">
              <a:buNone/>
              <a:defRPr sz="1229">
                <a:solidFill>
                  <a:schemeClr val="tx1">
                    <a:lumMod val="65000"/>
                    <a:lumOff val="35000"/>
                  </a:schemeClr>
                </a:solidFill>
                <a:latin typeface="Roboto" panose="02000000000000000000" pitchFamily="2" charset="0"/>
                <a:ea typeface="Roboto" panose="02000000000000000000" pitchFamily="2" charset="0"/>
              </a:defRPr>
            </a:lvl4pPr>
            <a:lvl5pPr marL="1531940" indent="0">
              <a:buNone/>
              <a:defRPr sz="1229">
                <a:solidFill>
                  <a:schemeClr val="tx1">
                    <a:lumMod val="65000"/>
                    <a:lumOff val="35000"/>
                  </a:schemeClr>
                </a:solidFill>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a:xfrm>
            <a:off x="558254" y="10034797"/>
            <a:ext cx="1827014" cy="576424"/>
          </a:xfrm>
          <a:prstGeom prst="rect">
            <a:avLst/>
          </a:prstGeom>
        </p:spPr>
        <p:txBody>
          <a:bodyPr/>
          <a:lstStyle/>
          <a:p>
            <a:pPr marL="0" marR="0" lvl="0" indent="0" algn="l" defTabSz="1046597" rtl="0" eaLnBrk="1" fontAlgn="auto" latinLnBrk="0" hangingPunct="1">
              <a:lnSpc>
                <a:spcPct val="100000"/>
              </a:lnSpc>
              <a:spcBef>
                <a:spcPts val="0"/>
              </a:spcBef>
              <a:spcAft>
                <a:spcPts val="0"/>
              </a:spcAft>
              <a:buClrTx/>
              <a:buSzTx/>
              <a:buFontTx/>
              <a:buNone/>
              <a:tabLst/>
              <a:defRPr/>
            </a:pPr>
            <a:fld id="{841B773A-E975-4E70-B08A-7352A50662E3}" type="datetime1">
              <a:rPr kumimoji="0" lang="en-US" sz="2059"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046597" rtl="0" eaLnBrk="1" fontAlgn="auto" latinLnBrk="0" hangingPunct="1">
                <a:lnSpc>
                  <a:spcPct val="100000"/>
                </a:lnSpc>
                <a:spcBef>
                  <a:spcPts val="0"/>
                </a:spcBef>
                <a:spcAft>
                  <a:spcPts val="0"/>
                </a:spcAft>
                <a:buClrTx/>
                <a:buSzTx/>
                <a:buFontTx/>
                <a:buNone/>
                <a:tabLst/>
                <a:defRPr/>
              </a:pPr>
              <a:t>1/26/2026</a:t>
            </a:fld>
            <a:endParaRPr kumimoji="0" lang="en-US" sz="2059"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2689772" y="10034797"/>
            <a:ext cx="2740521" cy="576424"/>
          </a:xfrm>
          <a:prstGeom prst="rect">
            <a:avLst/>
          </a:prstGeom>
        </p:spPr>
        <p:txBody>
          <a:bodyPr/>
          <a:lstStyle/>
          <a:p>
            <a:pPr marL="0" marR="0" lvl="0" indent="0" algn="l" defTabSz="1046597" rtl="0" eaLnBrk="1" fontAlgn="auto" latinLnBrk="0" hangingPunct="1">
              <a:lnSpc>
                <a:spcPct val="100000"/>
              </a:lnSpc>
              <a:spcBef>
                <a:spcPts val="0"/>
              </a:spcBef>
              <a:spcAft>
                <a:spcPts val="0"/>
              </a:spcAft>
              <a:buClrTx/>
              <a:buSzTx/>
              <a:buFontTx/>
              <a:buNone/>
              <a:tabLst/>
              <a:defRPr/>
            </a:pPr>
            <a:endParaRPr kumimoji="0" lang="en-US" sz="2059"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046597" rtl="0" eaLnBrk="1" fontAlgn="auto" latinLnBrk="0" hangingPunct="1">
              <a:lnSpc>
                <a:spcPct val="100000"/>
              </a:lnSpc>
              <a:spcBef>
                <a:spcPts val="0"/>
              </a:spcBef>
              <a:spcAft>
                <a:spcPts val="0"/>
              </a:spcAft>
              <a:buClrTx/>
              <a:buSzTx/>
              <a:buFontTx/>
              <a:buNone/>
              <a:tabLst/>
              <a:defRPr/>
            </a:pPr>
            <a:fld id="{5C798DC9-4EE0-4D17-A607-E5826CF7E96E}" type="slidenum">
              <a:rPr kumimoji="0" lang="en-US" sz="1600" b="0" i="0" u="none" strike="noStrike" kern="1200" cap="none" spc="0" normalizeH="0" baseline="0" noProof="0" smtClean="0">
                <a:ln>
                  <a:noFill/>
                </a:ln>
                <a:solidFill>
                  <a:prstClr val="white"/>
                </a:solidFill>
                <a:effectLst/>
                <a:uLnTx/>
                <a:uFillTx/>
                <a:latin typeface="Roboto Black" panose="02000000000000000000" pitchFamily="2" charset="0"/>
                <a:cs typeface="+mn-cs"/>
              </a:rPr>
              <a:pPr marL="0" marR="0" lvl="0" indent="0" algn="r" defTabSz="104659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white"/>
              </a:solidFill>
              <a:effectLst/>
              <a:uLnTx/>
              <a:uFillTx/>
              <a:latin typeface="Roboto Black" panose="02000000000000000000" pitchFamily="2" charset="0"/>
              <a:cs typeface="+mn-cs"/>
            </a:endParaRPr>
          </a:p>
        </p:txBody>
      </p:sp>
    </p:spTree>
    <p:extLst>
      <p:ext uri="{BB962C8B-B14F-4D97-AF65-F5344CB8AC3E}">
        <p14:creationId xmlns:p14="http://schemas.microsoft.com/office/powerpoint/2010/main" val="359058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4026" y="2699171"/>
            <a:ext cx="7003554" cy="4503626"/>
          </a:xfrm>
          <a:prstGeom prst="rect">
            <a:avLst/>
          </a:prstGeom>
        </p:spPr>
        <p:txBody>
          <a:bodyPr anchor="b"/>
          <a:lstStyle>
            <a:lvl1pPr>
              <a:defRPr sz="5328"/>
            </a:lvl1pPr>
          </a:lstStyle>
          <a:p>
            <a:r>
              <a:rPr lang="en-US"/>
              <a:t>Click to edit Master title style</a:t>
            </a:r>
            <a:endParaRPr lang="en-US" dirty="0"/>
          </a:p>
        </p:txBody>
      </p:sp>
      <p:sp>
        <p:nvSpPr>
          <p:cNvPr id="3" name="Text Placeholder 2"/>
          <p:cNvSpPr>
            <a:spLocks noGrp="1"/>
          </p:cNvSpPr>
          <p:nvPr>
            <p:ph type="body" idx="1"/>
          </p:nvPr>
        </p:nvSpPr>
        <p:spPr>
          <a:xfrm>
            <a:off x="554026" y="7245405"/>
            <a:ext cx="7003554" cy="2368351"/>
          </a:xfrm>
          <a:prstGeom prst="rect">
            <a:avLst/>
          </a:prstGeom>
        </p:spPr>
        <p:txBody>
          <a:bodyPr/>
          <a:lstStyle>
            <a:lvl1pPr marL="0" indent="0">
              <a:buNone/>
              <a:defRPr sz="2131">
                <a:solidFill>
                  <a:schemeClr val="tx1"/>
                </a:solidFill>
              </a:defRPr>
            </a:lvl1pPr>
            <a:lvl2pPr marL="405994" indent="0">
              <a:buNone/>
              <a:defRPr sz="1776">
                <a:solidFill>
                  <a:schemeClr val="tx1">
                    <a:tint val="75000"/>
                  </a:schemeClr>
                </a:solidFill>
              </a:defRPr>
            </a:lvl2pPr>
            <a:lvl3pPr marL="811987" indent="0">
              <a:buNone/>
              <a:defRPr sz="1598">
                <a:solidFill>
                  <a:schemeClr val="tx1">
                    <a:tint val="75000"/>
                  </a:schemeClr>
                </a:solidFill>
              </a:defRPr>
            </a:lvl3pPr>
            <a:lvl4pPr marL="1217981" indent="0">
              <a:buNone/>
              <a:defRPr sz="1421">
                <a:solidFill>
                  <a:schemeClr val="tx1">
                    <a:tint val="75000"/>
                  </a:schemeClr>
                </a:solidFill>
              </a:defRPr>
            </a:lvl4pPr>
            <a:lvl5pPr marL="1623974" indent="0">
              <a:buNone/>
              <a:defRPr sz="1421">
                <a:solidFill>
                  <a:schemeClr val="tx1">
                    <a:tint val="75000"/>
                  </a:schemeClr>
                </a:solidFill>
              </a:defRPr>
            </a:lvl5pPr>
            <a:lvl6pPr marL="2029968" indent="0">
              <a:buNone/>
              <a:defRPr sz="1421">
                <a:solidFill>
                  <a:schemeClr val="tx1">
                    <a:tint val="75000"/>
                  </a:schemeClr>
                </a:solidFill>
              </a:defRPr>
            </a:lvl6pPr>
            <a:lvl7pPr marL="2435962" indent="0">
              <a:buNone/>
              <a:defRPr sz="1421">
                <a:solidFill>
                  <a:schemeClr val="tx1">
                    <a:tint val="75000"/>
                  </a:schemeClr>
                </a:solidFill>
              </a:defRPr>
            </a:lvl7pPr>
            <a:lvl8pPr marL="2841955" indent="0">
              <a:buNone/>
              <a:defRPr sz="1421">
                <a:solidFill>
                  <a:schemeClr val="tx1">
                    <a:tint val="75000"/>
                  </a:schemeClr>
                </a:solidFill>
              </a:defRPr>
            </a:lvl8pPr>
            <a:lvl9pPr marL="3247949" indent="0">
              <a:buNone/>
              <a:defRPr sz="142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8254" y="10034797"/>
            <a:ext cx="1827014" cy="576424"/>
          </a:xfrm>
          <a:prstGeom prst="rect">
            <a:avLst/>
          </a:prstGeom>
        </p:spPr>
        <p:txBody>
          <a:bodyPr/>
          <a:lstStyle/>
          <a:p>
            <a:fld id="{E25E9285-702E-411C-AD2B-5E1CD8F5FC55}" type="datetime1">
              <a:rPr lang="en-US" smtClean="0"/>
              <a:t>1/26/2026</a:t>
            </a:fld>
            <a:endParaRPr lang="en-US"/>
          </a:p>
        </p:txBody>
      </p:sp>
      <p:sp>
        <p:nvSpPr>
          <p:cNvPr id="5" name="Footer Placeholder 4"/>
          <p:cNvSpPr>
            <a:spLocks noGrp="1"/>
          </p:cNvSpPr>
          <p:nvPr>
            <p:ph type="ftr" sz="quarter" idx="11"/>
          </p:nvPr>
        </p:nvSpPr>
        <p:spPr>
          <a:xfrm>
            <a:off x="2689772" y="10034797"/>
            <a:ext cx="2740521" cy="57642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C798DC9-4EE0-4D17-A607-E5826CF7E96E}" type="slidenum">
              <a:rPr lang="en-US" smtClean="0"/>
              <a:t>‹#›</a:t>
            </a:fld>
            <a:endParaRPr lang="en-US"/>
          </a:p>
        </p:txBody>
      </p:sp>
    </p:spTree>
    <p:extLst>
      <p:ext uri="{BB962C8B-B14F-4D97-AF65-F5344CB8AC3E}">
        <p14:creationId xmlns:p14="http://schemas.microsoft.com/office/powerpoint/2010/main" val="318483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58256" y="576428"/>
            <a:ext cx="7003554" cy="2092671"/>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558255" y="2882121"/>
            <a:ext cx="3451027" cy="686947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10782" y="2882121"/>
            <a:ext cx="3451027" cy="686947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58254" y="10034797"/>
            <a:ext cx="1827014" cy="576424"/>
          </a:xfrm>
          <a:prstGeom prst="rect">
            <a:avLst/>
          </a:prstGeom>
        </p:spPr>
        <p:txBody>
          <a:bodyPr/>
          <a:lstStyle/>
          <a:p>
            <a:fld id="{549B57DE-7861-4068-A369-CABF7972950A}" type="datetime1">
              <a:rPr lang="en-US" smtClean="0"/>
              <a:t>1/26/2026</a:t>
            </a:fld>
            <a:endParaRPr lang="en-US"/>
          </a:p>
        </p:txBody>
      </p:sp>
      <p:sp>
        <p:nvSpPr>
          <p:cNvPr id="6" name="Footer Placeholder 5"/>
          <p:cNvSpPr>
            <a:spLocks noGrp="1"/>
          </p:cNvSpPr>
          <p:nvPr>
            <p:ph type="ftr" sz="quarter" idx="11"/>
          </p:nvPr>
        </p:nvSpPr>
        <p:spPr>
          <a:xfrm>
            <a:off x="2689772" y="10034797"/>
            <a:ext cx="2740521" cy="57642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C798DC9-4EE0-4D17-A607-E5826CF7E96E}" type="slidenum">
              <a:rPr lang="en-US" smtClean="0"/>
              <a:t>‹#›</a:t>
            </a:fld>
            <a:endParaRPr lang="en-US"/>
          </a:p>
        </p:txBody>
      </p:sp>
    </p:spTree>
    <p:extLst>
      <p:ext uri="{BB962C8B-B14F-4D97-AF65-F5344CB8AC3E}">
        <p14:creationId xmlns:p14="http://schemas.microsoft.com/office/powerpoint/2010/main" val="4185629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9313" y="576428"/>
            <a:ext cx="7003554" cy="2092671"/>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559314" y="2654059"/>
            <a:ext cx="3435167" cy="1300713"/>
          </a:xfrm>
          <a:prstGeom prst="rect">
            <a:avLst/>
          </a:prstGeom>
        </p:spPr>
        <p:txBody>
          <a:bodyPr anchor="b"/>
          <a:lstStyle>
            <a:lvl1pPr marL="0" indent="0">
              <a:buNone/>
              <a:defRPr sz="2131" b="1"/>
            </a:lvl1pPr>
            <a:lvl2pPr marL="405994" indent="0">
              <a:buNone/>
              <a:defRPr sz="1776" b="1"/>
            </a:lvl2pPr>
            <a:lvl3pPr marL="811987" indent="0">
              <a:buNone/>
              <a:defRPr sz="1598" b="1"/>
            </a:lvl3pPr>
            <a:lvl4pPr marL="1217981" indent="0">
              <a:buNone/>
              <a:defRPr sz="1421" b="1"/>
            </a:lvl4pPr>
            <a:lvl5pPr marL="1623974" indent="0">
              <a:buNone/>
              <a:defRPr sz="1421" b="1"/>
            </a:lvl5pPr>
            <a:lvl6pPr marL="2029968" indent="0">
              <a:buNone/>
              <a:defRPr sz="1421" b="1"/>
            </a:lvl6pPr>
            <a:lvl7pPr marL="2435962" indent="0">
              <a:buNone/>
              <a:defRPr sz="1421" b="1"/>
            </a:lvl7pPr>
            <a:lvl8pPr marL="2841955" indent="0">
              <a:buNone/>
              <a:defRPr sz="1421" b="1"/>
            </a:lvl8pPr>
            <a:lvl9pPr marL="3247949" indent="0">
              <a:buNone/>
              <a:defRPr sz="1421" b="1"/>
            </a:lvl9pPr>
          </a:lstStyle>
          <a:p>
            <a:pPr lvl="0"/>
            <a:r>
              <a:rPr lang="en-US"/>
              <a:t>Click to edit Master text styles</a:t>
            </a:r>
          </a:p>
        </p:txBody>
      </p:sp>
      <p:sp>
        <p:nvSpPr>
          <p:cNvPr id="4" name="Content Placeholder 3"/>
          <p:cNvSpPr>
            <a:spLocks noGrp="1"/>
          </p:cNvSpPr>
          <p:nvPr>
            <p:ph sz="half" idx="2"/>
          </p:nvPr>
        </p:nvSpPr>
        <p:spPr>
          <a:xfrm>
            <a:off x="559314" y="3954772"/>
            <a:ext cx="3435167" cy="581687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10783" y="2654059"/>
            <a:ext cx="3452084" cy="1300713"/>
          </a:xfrm>
          <a:prstGeom prst="rect">
            <a:avLst/>
          </a:prstGeom>
        </p:spPr>
        <p:txBody>
          <a:bodyPr anchor="b"/>
          <a:lstStyle>
            <a:lvl1pPr marL="0" indent="0">
              <a:buNone/>
              <a:defRPr sz="2131" b="1"/>
            </a:lvl1pPr>
            <a:lvl2pPr marL="405994" indent="0">
              <a:buNone/>
              <a:defRPr sz="1776" b="1"/>
            </a:lvl2pPr>
            <a:lvl3pPr marL="811987" indent="0">
              <a:buNone/>
              <a:defRPr sz="1598" b="1"/>
            </a:lvl3pPr>
            <a:lvl4pPr marL="1217981" indent="0">
              <a:buNone/>
              <a:defRPr sz="1421" b="1"/>
            </a:lvl4pPr>
            <a:lvl5pPr marL="1623974" indent="0">
              <a:buNone/>
              <a:defRPr sz="1421" b="1"/>
            </a:lvl5pPr>
            <a:lvl6pPr marL="2029968" indent="0">
              <a:buNone/>
              <a:defRPr sz="1421" b="1"/>
            </a:lvl6pPr>
            <a:lvl7pPr marL="2435962" indent="0">
              <a:buNone/>
              <a:defRPr sz="1421" b="1"/>
            </a:lvl7pPr>
            <a:lvl8pPr marL="2841955" indent="0">
              <a:buNone/>
              <a:defRPr sz="1421" b="1"/>
            </a:lvl8pPr>
            <a:lvl9pPr marL="3247949" indent="0">
              <a:buNone/>
              <a:defRPr sz="1421" b="1"/>
            </a:lvl9pPr>
          </a:lstStyle>
          <a:p>
            <a:pPr lvl="0"/>
            <a:r>
              <a:rPr lang="en-US"/>
              <a:t>Click to edit Master text styles</a:t>
            </a:r>
          </a:p>
        </p:txBody>
      </p:sp>
      <p:sp>
        <p:nvSpPr>
          <p:cNvPr id="6" name="Content Placeholder 5"/>
          <p:cNvSpPr>
            <a:spLocks noGrp="1"/>
          </p:cNvSpPr>
          <p:nvPr>
            <p:ph sz="quarter" idx="4"/>
          </p:nvPr>
        </p:nvSpPr>
        <p:spPr>
          <a:xfrm>
            <a:off x="4110783" y="3954772"/>
            <a:ext cx="3452084" cy="581687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8254" y="10034797"/>
            <a:ext cx="1827014" cy="576424"/>
          </a:xfrm>
          <a:prstGeom prst="rect">
            <a:avLst/>
          </a:prstGeom>
        </p:spPr>
        <p:txBody>
          <a:bodyPr/>
          <a:lstStyle/>
          <a:p>
            <a:fld id="{F8AA8088-D645-4326-AF62-B51274B1439B}" type="datetime1">
              <a:rPr lang="en-US" smtClean="0"/>
              <a:t>1/26/2026</a:t>
            </a:fld>
            <a:endParaRPr lang="en-US"/>
          </a:p>
        </p:txBody>
      </p:sp>
      <p:sp>
        <p:nvSpPr>
          <p:cNvPr id="8" name="Footer Placeholder 7"/>
          <p:cNvSpPr>
            <a:spLocks noGrp="1"/>
          </p:cNvSpPr>
          <p:nvPr>
            <p:ph type="ftr" sz="quarter" idx="11"/>
          </p:nvPr>
        </p:nvSpPr>
        <p:spPr>
          <a:xfrm>
            <a:off x="2689772" y="10034797"/>
            <a:ext cx="2740521" cy="57642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C798DC9-4EE0-4D17-A607-E5826CF7E96E}" type="slidenum">
              <a:rPr lang="en-US" smtClean="0"/>
              <a:t>‹#›</a:t>
            </a:fld>
            <a:endParaRPr lang="en-US"/>
          </a:p>
        </p:txBody>
      </p:sp>
    </p:spTree>
    <p:extLst>
      <p:ext uri="{BB962C8B-B14F-4D97-AF65-F5344CB8AC3E}">
        <p14:creationId xmlns:p14="http://schemas.microsoft.com/office/powerpoint/2010/main" val="966811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58256" y="576428"/>
            <a:ext cx="7003554" cy="2092671"/>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558254" y="10034797"/>
            <a:ext cx="1827014" cy="576424"/>
          </a:xfrm>
          <a:prstGeom prst="rect">
            <a:avLst/>
          </a:prstGeom>
        </p:spPr>
        <p:txBody>
          <a:bodyPr/>
          <a:lstStyle/>
          <a:p>
            <a:fld id="{91D5B158-1B8A-4361-9CB5-E0F86E4D2C05}" type="datetime1">
              <a:rPr lang="en-US" smtClean="0"/>
              <a:t>1/26/2026</a:t>
            </a:fld>
            <a:endParaRPr lang="en-US"/>
          </a:p>
        </p:txBody>
      </p:sp>
      <p:sp>
        <p:nvSpPr>
          <p:cNvPr id="4" name="Footer Placeholder 3"/>
          <p:cNvSpPr>
            <a:spLocks noGrp="1"/>
          </p:cNvSpPr>
          <p:nvPr>
            <p:ph type="ftr" sz="quarter" idx="11"/>
          </p:nvPr>
        </p:nvSpPr>
        <p:spPr>
          <a:xfrm>
            <a:off x="2689772" y="10034797"/>
            <a:ext cx="2740521" cy="57642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C798DC9-4EE0-4D17-A607-E5826CF7E96E}" type="slidenum">
              <a:rPr lang="en-US" smtClean="0"/>
              <a:t>‹#›</a:t>
            </a:fld>
            <a:endParaRPr lang="en-US"/>
          </a:p>
        </p:txBody>
      </p:sp>
    </p:spTree>
    <p:extLst>
      <p:ext uri="{BB962C8B-B14F-4D97-AF65-F5344CB8AC3E}">
        <p14:creationId xmlns:p14="http://schemas.microsoft.com/office/powerpoint/2010/main" val="2872022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58254" y="10034797"/>
            <a:ext cx="1827014" cy="576424"/>
          </a:xfrm>
          <a:prstGeom prst="rect">
            <a:avLst/>
          </a:prstGeom>
        </p:spPr>
        <p:txBody>
          <a:bodyPr/>
          <a:lstStyle/>
          <a:p>
            <a:fld id="{FD9A69F7-7DB2-4212-907C-A393CD2AB6AA}" type="datetime1">
              <a:rPr lang="en-US" smtClean="0"/>
              <a:t>1/26/2026</a:t>
            </a:fld>
            <a:endParaRPr lang="en-US"/>
          </a:p>
        </p:txBody>
      </p:sp>
      <p:sp>
        <p:nvSpPr>
          <p:cNvPr id="3" name="Footer Placeholder 2"/>
          <p:cNvSpPr>
            <a:spLocks noGrp="1"/>
          </p:cNvSpPr>
          <p:nvPr>
            <p:ph type="ftr" sz="quarter" idx="11"/>
          </p:nvPr>
        </p:nvSpPr>
        <p:spPr>
          <a:xfrm>
            <a:off x="2689772" y="10034797"/>
            <a:ext cx="2740521" cy="57642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C798DC9-4EE0-4D17-A607-E5826CF7E96E}" type="slidenum">
              <a:rPr lang="en-US" smtClean="0"/>
              <a:t>‹#›</a:t>
            </a:fld>
            <a:endParaRPr lang="en-US"/>
          </a:p>
        </p:txBody>
      </p:sp>
    </p:spTree>
    <p:extLst>
      <p:ext uri="{BB962C8B-B14F-4D97-AF65-F5344CB8AC3E}">
        <p14:creationId xmlns:p14="http://schemas.microsoft.com/office/powerpoint/2010/main" val="551714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9312" y="721783"/>
            <a:ext cx="2618932" cy="2526242"/>
          </a:xfrm>
          <a:prstGeom prst="rect">
            <a:avLst/>
          </a:prstGeom>
        </p:spPr>
        <p:txBody>
          <a:bodyPr anchor="b"/>
          <a:lstStyle>
            <a:lvl1pPr>
              <a:defRPr sz="2842"/>
            </a:lvl1pPr>
          </a:lstStyle>
          <a:p>
            <a:r>
              <a:rPr lang="en-US"/>
              <a:t>Click to edit Master title style</a:t>
            </a:r>
            <a:endParaRPr lang="en-US" dirty="0"/>
          </a:p>
        </p:txBody>
      </p:sp>
      <p:sp>
        <p:nvSpPr>
          <p:cNvPr id="3" name="Content Placeholder 2"/>
          <p:cNvSpPr>
            <a:spLocks noGrp="1"/>
          </p:cNvSpPr>
          <p:nvPr>
            <p:ph idx="1"/>
          </p:nvPr>
        </p:nvSpPr>
        <p:spPr>
          <a:xfrm>
            <a:off x="3452085" y="1558855"/>
            <a:ext cx="4110782" cy="7694010"/>
          </a:xfrm>
          <a:prstGeom prst="rect">
            <a:avLst/>
          </a:prstGeom>
        </p:spPr>
        <p:txBody>
          <a:bodyPr/>
          <a:lstStyle>
            <a:lvl1pPr>
              <a:defRPr sz="2842"/>
            </a:lvl1pPr>
            <a:lvl2pPr>
              <a:defRPr sz="2486"/>
            </a:lvl2pPr>
            <a:lvl3pPr>
              <a:defRPr sz="2131"/>
            </a:lvl3pPr>
            <a:lvl4pPr>
              <a:defRPr sz="1776"/>
            </a:lvl4pPr>
            <a:lvl5pPr>
              <a:defRPr sz="1776"/>
            </a:lvl5pPr>
            <a:lvl6pPr>
              <a:defRPr sz="1776"/>
            </a:lvl6pPr>
            <a:lvl7pPr>
              <a:defRPr sz="1776"/>
            </a:lvl7pPr>
            <a:lvl8pPr>
              <a:defRPr sz="1776"/>
            </a:lvl8pPr>
            <a:lvl9pPr>
              <a:defRPr sz="17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9312" y="3248026"/>
            <a:ext cx="2618932" cy="6017368"/>
          </a:xfrm>
          <a:prstGeom prst="rect">
            <a:avLst/>
          </a:prstGeom>
        </p:spPr>
        <p:txBody>
          <a:bodyPr/>
          <a:lstStyle>
            <a:lvl1pPr marL="0" indent="0">
              <a:buNone/>
              <a:defRPr sz="1421"/>
            </a:lvl1pPr>
            <a:lvl2pPr marL="405994" indent="0">
              <a:buNone/>
              <a:defRPr sz="1243"/>
            </a:lvl2pPr>
            <a:lvl3pPr marL="811987" indent="0">
              <a:buNone/>
              <a:defRPr sz="1066"/>
            </a:lvl3pPr>
            <a:lvl4pPr marL="1217981" indent="0">
              <a:buNone/>
              <a:defRPr sz="888"/>
            </a:lvl4pPr>
            <a:lvl5pPr marL="1623974" indent="0">
              <a:buNone/>
              <a:defRPr sz="888"/>
            </a:lvl5pPr>
            <a:lvl6pPr marL="2029968" indent="0">
              <a:buNone/>
              <a:defRPr sz="888"/>
            </a:lvl6pPr>
            <a:lvl7pPr marL="2435962" indent="0">
              <a:buNone/>
              <a:defRPr sz="888"/>
            </a:lvl7pPr>
            <a:lvl8pPr marL="2841955" indent="0">
              <a:buNone/>
              <a:defRPr sz="888"/>
            </a:lvl8pPr>
            <a:lvl9pPr marL="3247949" indent="0">
              <a:buNone/>
              <a:defRPr sz="888"/>
            </a:lvl9pPr>
          </a:lstStyle>
          <a:p>
            <a:pPr lvl="0"/>
            <a:r>
              <a:rPr lang="en-US"/>
              <a:t>Click to edit Master text styles</a:t>
            </a:r>
          </a:p>
        </p:txBody>
      </p:sp>
      <p:sp>
        <p:nvSpPr>
          <p:cNvPr id="5" name="Date Placeholder 4"/>
          <p:cNvSpPr>
            <a:spLocks noGrp="1"/>
          </p:cNvSpPr>
          <p:nvPr>
            <p:ph type="dt" sz="half" idx="10"/>
          </p:nvPr>
        </p:nvSpPr>
        <p:spPr>
          <a:xfrm>
            <a:off x="558254" y="10034797"/>
            <a:ext cx="1827014" cy="576424"/>
          </a:xfrm>
          <a:prstGeom prst="rect">
            <a:avLst/>
          </a:prstGeom>
        </p:spPr>
        <p:txBody>
          <a:bodyPr/>
          <a:lstStyle/>
          <a:p>
            <a:fld id="{6DF547D2-9A68-45B6-A64D-9159357AD648}" type="datetime1">
              <a:rPr lang="en-US" smtClean="0"/>
              <a:t>1/26/2026</a:t>
            </a:fld>
            <a:endParaRPr lang="en-US"/>
          </a:p>
        </p:txBody>
      </p:sp>
      <p:sp>
        <p:nvSpPr>
          <p:cNvPr id="6" name="Footer Placeholder 5"/>
          <p:cNvSpPr>
            <a:spLocks noGrp="1"/>
          </p:cNvSpPr>
          <p:nvPr>
            <p:ph type="ftr" sz="quarter" idx="11"/>
          </p:nvPr>
        </p:nvSpPr>
        <p:spPr>
          <a:xfrm>
            <a:off x="2689772" y="10034797"/>
            <a:ext cx="2740521" cy="57642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C798DC9-4EE0-4D17-A607-E5826CF7E96E}" type="slidenum">
              <a:rPr lang="en-US" smtClean="0"/>
              <a:t>‹#›</a:t>
            </a:fld>
            <a:endParaRPr lang="en-US"/>
          </a:p>
        </p:txBody>
      </p:sp>
    </p:spTree>
    <p:extLst>
      <p:ext uri="{BB962C8B-B14F-4D97-AF65-F5344CB8AC3E}">
        <p14:creationId xmlns:p14="http://schemas.microsoft.com/office/powerpoint/2010/main" val="3529963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9312" y="721783"/>
            <a:ext cx="2618932" cy="2526242"/>
          </a:xfrm>
          <a:prstGeom prst="rect">
            <a:avLst/>
          </a:prstGeom>
        </p:spPr>
        <p:txBody>
          <a:bodyPr anchor="b"/>
          <a:lstStyle>
            <a:lvl1pPr>
              <a:defRPr sz="2842"/>
            </a:lvl1pPr>
          </a:lstStyle>
          <a:p>
            <a:r>
              <a:rPr lang="en-US"/>
              <a:t>Click to edit Master title style</a:t>
            </a:r>
            <a:endParaRPr lang="en-US" dirty="0"/>
          </a:p>
        </p:txBody>
      </p:sp>
      <p:sp>
        <p:nvSpPr>
          <p:cNvPr id="3" name="Picture Placeholder 2"/>
          <p:cNvSpPr>
            <a:spLocks noGrp="1" noChangeAspect="1"/>
          </p:cNvSpPr>
          <p:nvPr>
            <p:ph type="pic" idx="1"/>
          </p:nvPr>
        </p:nvSpPr>
        <p:spPr>
          <a:xfrm>
            <a:off x="3452085" y="1558855"/>
            <a:ext cx="4110782" cy="7694010"/>
          </a:xfrm>
          <a:prstGeom prst="rect">
            <a:avLst/>
          </a:prstGeom>
        </p:spPr>
        <p:txBody>
          <a:bodyPr anchor="t"/>
          <a:lstStyle>
            <a:lvl1pPr marL="0" indent="0">
              <a:buNone/>
              <a:defRPr sz="2842"/>
            </a:lvl1pPr>
            <a:lvl2pPr marL="405994" indent="0">
              <a:buNone/>
              <a:defRPr sz="2486"/>
            </a:lvl2pPr>
            <a:lvl3pPr marL="811987" indent="0">
              <a:buNone/>
              <a:defRPr sz="2131"/>
            </a:lvl3pPr>
            <a:lvl4pPr marL="1217981" indent="0">
              <a:buNone/>
              <a:defRPr sz="1776"/>
            </a:lvl4pPr>
            <a:lvl5pPr marL="1623974" indent="0">
              <a:buNone/>
              <a:defRPr sz="1776"/>
            </a:lvl5pPr>
            <a:lvl6pPr marL="2029968" indent="0">
              <a:buNone/>
              <a:defRPr sz="1776"/>
            </a:lvl6pPr>
            <a:lvl7pPr marL="2435962" indent="0">
              <a:buNone/>
              <a:defRPr sz="1776"/>
            </a:lvl7pPr>
            <a:lvl8pPr marL="2841955" indent="0">
              <a:buNone/>
              <a:defRPr sz="1776"/>
            </a:lvl8pPr>
            <a:lvl9pPr marL="3247949" indent="0">
              <a:buNone/>
              <a:defRPr sz="1776"/>
            </a:lvl9pPr>
          </a:lstStyle>
          <a:p>
            <a:r>
              <a:rPr lang="en-US"/>
              <a:t>Click icon to add picture</a:t>
            </a:r>
          </a:p>
        </p:txBody>
      </p:sp>
      <p:sp>
        <p:nvSpPr>
          <p:cNvPr id="4" name="Text Placeholder 3"/>
          <p:cNvSpPr>
            <a:spLocks noGrp="1"/>
          </p:cNvSpPr>
          <p:nvPr>
            <p:ph type="body" sz="half" idx="2"/>
          </p:nvPr>
        </p:nvSpPr>
        <p:spPr>
          <a:xfrm>
            <a:off x="559312" y="3248026"/>
            <a:ext cx="2618932" cy="6017368"/>
          </a:xfrm>
          <a:prstGeom prst="rect">
            <a:avLst/>
          </a:prstGeom>
        </p:spPr>
        <p:txBody>
          <a:bodyPr/>
          <a:lstStyle>
            <a:lvl1pPr marL="0" indent="0">
              <a:buNone/>
              <a:defRPr sz="1421"/>
            </a:lvl1pPr>
            <a:lvl2pPr marL="405994" indent="0">
              <a:buNone/>
              <a:defRPr sz="1243"/>
            </a:lvl2pPr>
            <a:lvl3pPr marL="811987" indent="0">
              <a:buNone/>
              <a:defRPr sz="1066"/>
            </a:lvl3pPr>
            <a:lvl4pPr marL="1217981" indent="0">
              <a:buNone/>
              <a:defRPr sz="888"/>
            </a:lvl4pPr>
            <a:lvl5pPr marL="1623974" indent="0">
              <a:buNone/>
              <a:defRPr sz="888"/>
            </a:lvl5pPr>
            <a:lvl6pPr marL="2029968" indent="0">
              <a:buNone/>
              <a:defRPr sz="888"/>
            </a:lvl6pPr>
            <a:lvl7pPr marL="2435962" indent="0">
              <a:buNone/>
              <a:defRPr sz="888"/>
            </a:lvl7pPr>
            <a:lvl8pPr marL="2841955" indent="0">
              <a:buNone/>
              <a:defRPr sz="888"/>
            </a:lvl8pPr>
            <a:lvl9pPr marL="3247949" indent="0">
              <a:buNone/>
              <a:defRPr sz="888"/>
            </a:lvl9pPr>
          </a:lstStyle>
          <a:p>
            <a:pPr lvl="0"/>
            <a:r>
              <a:rPr lang="en-US"/>
              <a:t>Click to edit Master text styles</a:t>
            </a:r>
          </a:p>
        </p:txBody>
      </p:sp>
      <p:sp>
        <p:nvSpPr>
          <p:cNvPr id="5" name="Date Placeholder 4"/>
          <p:cNvSpPr>
            <a:spLocks noGrp="1"/>
          </p:cNvSpPr>
          <p:nvPr>
            <p:ph type="dt" sz="half" idx="10"/>
          </p:nvPr>
        </p:nvSpPr>
        <p:spPr>
          <a:xfrm>
            <a:off x="558254" y="10034797"/>
            <a:ext cx="1827014" cy="576424"/>
          </a:xfrm>
          <a:prstGeom prst="rect">
            <a:avLst/>
          </a:prstGeom>
        </p:spPr>
        <p:txBody>
          <a:bodyPr/>
          <a:lstStyle/>
          <a:p>
            <a:fld id="{65966ADA-E78B-4C85-A984-54869CC75664}" type="datetime1">
              <a:rPr lang="en-US" smtClean="0"/>
              <a:t>1/26/2026</a:t>
            </a:fld>
            <a:endParaRPr lang="en-US"/>
          </a:p>
        </p:txBody>
      </p:sp>
      <p:sp>
        <p:nvSpPr>
          <p:cNvPr id="6" name="Footer Placeholder 5"/>
          <p:cNvSpPr>
            <a:spLocks noGrp="1"/>
          </p:cNvSpPr>
          <p:nvPr>
            <p:ph type="ftr" sz="quarter" idx="11"/>
          </p:nvPr>
        </p:nvSpPr>
        <p:spPr>
          <a:xfrm>
            <a:off x="2689772" y="10034797"/>
            <a:ext cx="2740521" cy="57642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C798DC9-4EE0-4D17-A607-E5826CF7E96E}" type="slidenum">
              <a:rPr lang="en-US" smtClean="0"/>
              <a:t>‹#›</a:t>
            </a:fld>
            <a:endParaRPr lang="en-US"/>
          </a:p>
        </p:txBody>
      </p:sp>
    </p:spTree>
    <p:extLst>
      <p:ext uri="{BB962C8B-B14F-4D97-AF65-F5344CB8AC3E}">
        <p14:creationId xmlns:p14="http://schemas.microsoft.com/office/powerpoint/2010/main" val="2979027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png"/><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1132028" y="10730748"/>
            <a:ext cx="4639421" cy="96004"/>
          </a:xfrm>
          <a:prstGeom prst="rect">
            <a:avLst/>
          </a:prstGeom>
          <a:solidFill>
            <a:srgbClr val="306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1"/>
          </a:p>
        </p:txBody>
      </p:sp>
      <p:grpSp>
        <p:nvGrpSpPr>
          <p:cNvPr id="12" name="Group 11"/>
          <p:cNvGrpSpPr/>
          <p:nvPr/>
        </p:nvGrpSpPr>
        <p:grpSpPr>
          <a:xfrm flipV="1">
            <a:off x="231862" y="10450115"/>
            <a:ext cx="7664738" cy="446473"/>
            <a:chOff x="91483" y="376238"/>
            <a:chExt cx="6441266" cy="384803"/>
          </a:xfrm>
        </p:grpSpPr>
        <p:sp>
          <p:nvSpPr>
            <p:cNvPr id="13" name="Rectangle 12"/>
            <p:cNvSpPr/>
            <p:nvPr/>
          </p:nvSpPr>
          <p:spPr>
            <a:xfrm>
              <a:off x="6240272" y="376238"/>
              <a:ext cx="292477" cy="361950"/>
            </a:xfrm>
            <a:prstGeom prst="rect">
              <a:avLst/>
            </a:prstGeom>
            <a:solidFill>
              <a:srgbClr val="306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8"/>
            </a:p>
          </p:txBody>
        </p:sp>
        <p:cxnSp>
          <p:nvCxnSpPr>
            <p:cNvPr id="14" name="Straight Connector 13"/>
            <p:cNvCxnSpPr/>
            <p:nvPr/>
          </p:nvCxnSpPr>
          <p:spPr>
            <a:xfrm flipV="1">
              <a:off x="167359" y="734945"/>
              <a:ext cx="6365390" cy="3243"/>
            </a:xfrm>
            <a:prstGeom prst="line">
              <a:avLst/>
            </a:prstGeom>
            <a:ln w="12700">
              <a:solidFill>
                <a:srgbClr val="306889"/>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91483" y="476545"/>
              <a:ext cx="155244" cy="284496"/>
            </a:xfrm>
            <a:prstGeom prst="rect">
              <a:avLst/>
            </a:prstGeom>
          </p:spPr>
          <p:txBody>
            <a:bodyPr wrap="none">
              <a:spAutoFit/>
            </a:bodyPr>
            <a:lstStyle/>
            <a:p>
              <a:endParaRPr lang="en-US" sz="1545">
                <a:solidFill>
                  <a:srgbClr val="306889"/>
                </a:solidFill>
                <a:latin typeface="Roboto Black" panose="02000000000000000000" pitchFamily="2" charset="0"/>
                <a:ea typeface="Roboto Black" panose="02000000000000000000" pitchFamily="2" charset="0"/>
              </a:endParaRPr>
            </a:p>
          </p:txBody>
        </p:sp>
      </p:grpSp>
      <p:sp>
        <p:nvSpPr>
          <p:cNvPr id="6" name="Slide Number Placeholder 5"/>
          <p:cNvSpPr>
            <a:spLocks noGrp="1"/>
          </p:cNvSpPr>
          <p:nvPr>
            <p:ph type="sldNum" sz="quarter" idx="4"/>
          </p:nvPr>
        </p:nvSpPr>
        <p:spPr>
          <a:xfrm>
            <a:off x="6131299" y="10388872"/>
            <a:ext cx="1827014" cy="576424"/>
          </a:xfrm>
          <a:prstGeom prst="rect">
            <a:avLst/>
          </a:prstGeom>
        </p:spPr>
        <p:txBody>
          <a:bodyPr vert="horz" lIns="91440" tIns="45720" rIns="91440" bIns="45720" rtlCol="0" anchor="ctr"/>
          <a:lstStyle>
            <a:lvl1pPr algn="r">
              <a:defRPr sz="1600">
                <a:solidFill>
                  <a:schemeClr val="bg1"/>
                </a:solidFill>
                <a:latin typeface="Roboto Black" panose="02000000000000000000" pitchFamily="2" charset="0"/>
                <a:ea typeface="Roboto Black" panose="02000000000000000000" pitchFamily="2" charset="0"/>
              </a:defRPr>
            </a:lvl1pPr>
          </a:lstStyle>
          <a:p>
            <a:fld id="{5C798DC9-4EE0-4D17-A607-E5826CF7E96E}" type="slidenum">
              <a:rPr lang="en-US" smtClean="0"/>
              <a:pPr/>
              <a:t>‹#›</a:t>
            </a:fld>
            <a:endParaRPr lang="en-US"/>
          </a:p>
        </p:txBody>
      </p:sp>
      <p:pic>
        <p:nvPicPr>
          <p:cNvPr id="5" name="Picture 4" descr="A blue circle with a star in the middle&#10;&#10;Description automatically generated">
            <a:extLst>
              <a:ext uri="{FF2B5EF4-FFF2-40B4-BE49-F238E27FC236}">
                <a16:creationId xmlns:a16="http://schemas.microsoft.com/office/drawing/2014/main" id="{E7265318-515F-AB99-8678-3500B28CF7F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346801" y="86023"/>
            <a:ext cx="569180" cy="569180"/>
          </a:xfrm>
          <a:prstGeom prst="rect">
            <a:avLst/>
          </a:prstGeom>
        </p:spPr>
      </p:pic>
      <p:pic>
        <p:nvPicPr>
          <p:cNvPr id="8" name="Picture 7" descr="A blue circle with a star in the middle&#10;&#10;Description automatically generated">
            <a:extLst>
              <a:ext uri="{FF2B5EF4-FFF2-40B4-BE49-F238E27FC236}">
                <a16:creationId xmlns:a16="http://schemas.microsoft.com/office/drawing/2014/main" id="{B075842E-32D6-A439-28CB-9DDDF7522FAE}"/>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t="72891"/>
          <a:stretch/>
        </p:blipFill>
        <p:spPr>
          <a:xfrm>
            <a:off x="255475" y="186902"/>
            <a:ext cx="4056979" cy="464538"/>
          </a:xfrm>
          <a:prstGeom prst="rect">
            <a:avLst/>
          </a:prstGeom>
        </p:spPr>
      </p:pic>
      <p:cxnSp>
        <p:nvCxnSpPr>
          <p:cNvPr id="10" name="Straight Connector 9">
            <a:extLst>
              <a:ext uri="{FF2B5EF4-FFF2-40B4-BE49-F238E27FC236}">
                <a16:creationId xmlns:a16="http://schemas.microsoft.com/office/drawing/2014/main" id="{4390CDCC-7C08-4817-D1D1-DD5FA3D1D7E5}"/>
              </a:ext>
            </a:extLst>
          </p:cNvPr>
          <p:cNvCxnSpPr>
            <a:cxnSpLocks/>
          </p:cNvCxnSpPr>
          <p:nvPr/>
        </p:nvCxnSpPr>
        <p:spPr>
          <a:xfrm>
            <a:off x="304362" y="663715"/>
            <a:ext cx="7592238" cy="0"/>
          </a:xfrm>
          <a:prstGeom prst="line">
            <a:avLst/>
          </a:prstGeom>
          <a:ln>
            <a:solidFill>
              <a:srgbClr val="1B6B93"/>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18" cstate="print">
            <a:extLst>
              <a:ext uri="{BEBA8EAE-BF5A-486C-A8C5-ECC9F3942E4B}">
                <a14:imgProps xmlns:a14="http://schemas.microsoft.com/office/drawing/2010/main">
                  <a14:imgLayer r:embed="rId19">
                    <a14:imgEffect>
                      <a14:artisticPhotocopy/>
                    </a14:imgEffect>
                  </a14:imgLayer>
                </a14:imgProps>
              </a:ext>
              <a:ext uri="{28A0092B-C50C-407E-A947-70E740481C1C}">
                <a14:useLocalDpi xmlns:a14="http://schemas.microsoft.com/office/drawing/2010/main" val="0"/>
              </a:ext>
            </a:extLst>
          </a:blip>
          <a:srcRect t="73932"/>
          <a:stretch/>
        </p:blipFill>
        <p:spPr>
          <a:xfrm rot="20313049">
            <a:off x="847166" y="4652682"/>
            <a:ext cx="6118412" cy="673682"/>
          </a:xfrm>
          <a:prstGeom prst="rect">
            <a:avLst/>
          </a:prstGeom>
        </p:spPr>
      </p:pic>
    </p:spTree>
    <p:extLst>
      <p:ext uri="{BB962C8B-B14F-4D97-AF65-F5344CB8AC3E}">
        <p14:creationId xmlns:p14="http://schemas.microsoft.com/office/powerpoint/2010/main" val="407982788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51" r:id="rId13"/>
  </p:sldLayoutIdLst>
  <p:hf hdr="0" ftr="0" dt="0"/>
  <p:txStyles>
    <p:titleStyle>
      <a:lvl1pPr algn="l" defTabSz="811987" rtl="0" eaLnBrk="1" latinLnBrk="0" hangingPunct="1">
        <a:lnSpc>
          <a:spcPct val="90000"/>
        </a:lnSpc>
        <a:spcBef>
          <a:spcPct val="0"/>
        </a:spcBef>
        <a:buNone/>
        <a:defRPr sz="3907" kern="1200">
          <a:solidFill>
            <a:schemeClr val="tx1"/>
          </a:solidFill>
          <a:latin typeface="+mj-lt"/>
          <a:ea typeface="+mj-ea"/>
          <a:cs typeface="+mj-cs"/>
        </a:defRPr>
      </a:lvl1pPr>
    </p:titleStyle>
    <p:bodyStyle>
      <a:lvl1pPr marL="202997" indent="-202997" algn="l" defTabSz="811987" rtl="0" eaLnBrk="1" latinLnBrk="0" hangingPunct="1">
        <a:lnSpc>
          <a:spcPct val="90000"/>
        </a:lnSpc>
        <a:spcBef>
          <a:spcPts val="888"/>
        </a:spcBef>
        <a:buFont typeface="Arial" panose="020B0604020202020204" pitchFamily="34" charset="0"/>
        <a:buChar char="•"/>
        <a:defRPr sz="2486" kern="1200">
          <a:solidFill>
            <a:schemeClr val="tx1"/>
          </a:solidFill>
          <a:latin typeface="+mn-lt"/>
          <a:ea typeface="+mn-ea"/>
          <a:cs typeface="+mn-cs"/>
        </a:defRPr>
      </a:lvl1pPr>
      <a:lvl2pPr marL="608990" indent="-202997" algn="l" defTabSz="811987" rtl="0" eaLnBrk="1" latinLnBrk="0" hangingPunct="1">
        <a:lnSpc>
          <a:spcPct val="90000"/>
        </a:lnSpc>
        <a:spcBef>
          <a:spcPts val="444"/>
        </a:spcBef>
        <a:buFont typeface="Arial" panose="020B0604020202020204" pitchFamily="34" charset="0"/>
        <a:buChar char="•"/>
        <a:defRPr sz="2131" kern="1200">
          <a:solidFill>
            <a:schemeClr val="tx1"/>
          </a:solidFill>
          <a:latin typeface="+mn-lt"/>
          <a:ea typeface="+mn-ea"/>
          <a:cs typeface="+mn-cs"/>
        </a:defRPr>
      </a:lvl2pPr>
      <a:lvl3pPr marL="1014984" indent="-202997" algn="l" defTabSz="811987" rtl="0" eaLnBrk="1" latinLnBrk="0" hangingPunct="1">
        <a:lnSpc>
          <a:spcPct val="90000"/>
        </a:lnSpc>
        <a:spcBef>
          <a:spcPts val="444"/>
        </a:spcBef>
        <a:buFont typeface="Arial" panose="020B0604020202020204" pitchFamily="34" charset="0"/>
        <a:buChar char="•"/>
        <a:defRPr sz="1776" kern="1200">
          <a:solidFill>
            <a:schemeClr val="tx1"/>
          </a:solidFill>
          <a:latin typeface="+mn-lt"/>
          <a:ea typeface="+mn-ea"/>
          <a:cs typeface="+mn-cs"/>
        </a:defRPr>
      </a:lvl3pPr>
      <a:lvl4pPr marL="1420978" indent="-202997" algn="l" defTabSz="811987" rtl="0" eaLnBrk="1" latinLnBrk="0" hangingPunct="1">
        <a:lnSpc>
          <a:spcPct val="90000"/>
        </a:lnSpc>
        <a:spcBef>
          <a:spcPts val="444"/>
        </a:spcBef>
        <a:buFont typeface="Arial" panose="020B0604020202020204" pitchFamily="34" charset="0"/>
        <a:buChar char="•"/>
        <a:defRPr sz="1598" kern="1200">
          <a:solidFill>
            <a:schemeClr val="tx1"/>
          </a:solidFill>
          <a:latin typeface="+mn-lt"/>
          <a:ea typeface="+mn-ea"/>
          <a:cs typeface="+mn-cs"/>
        </a:defRPr>
      </a:lvl4pPr>
      <a:lvl5pPr marL="1826971" indent="-202997" algn="l" defTabSz="811987" rtl="0" eaLnBrk="1" latinLnBrk="0" hangingPunct="1">
        <a:lnSpc>
          <a:spcPct val="90000"/>
        </a:lnSpc>
        <a:spcBef>
          <a:spcPts val="444"/>
        </a:spcBef>
        <a:buFont typeface="Arial" panose="020B0604020202020204" pitchFamily="34" charset="0"/>
        <a:buChar char="•"/>
        <a:defRPr sz="1598" kern="1200">
          <a:solidFill>
            <a:schemeClr val="tx1"/>
          </a:solidFill>
          <a:latin typeface="+mn-lt"/>
          <a:ea typeface="+mn-ea"/>
          <a:cs typeface="+mn-cs"/>
        </a:defRPr>
      </a:lvl5pPr>
      <a:lvl6pPr marL="2232965" indent="-202997" algn="l" defTabSz="811987" rtl="0" eaLnBrk="1" latinLnBrk="0" hangingPunct="1">
        <a:lnSpc>
          <a:spcPct val="90000"/>
        </a:lnSpc>
        <a:spcBef>
          <a:spcPts val="444"/>
        </a:spcBef>
        <a:buFont typeface="Arial" panose="020B0604020202020204" pitchFamily="34" charset="0"/>
        <a:buChar char="•"/>
        <a:defRPr sz="1598" kern="1200">
          <a:solidFill>
            <a:schemeClr val="tx1"/>
          </a:solidFill>
          <a:latin typeface="+mn-lt"/>
          <a:ea typeface="+mn-ea"/>
          <a:cs typeface="+mn-cs"/>
        </a:defRPr>
      </a:lvl6pPr>
      <a:lvl7pPr marL="2638958" indent="-202997" algn="l" defTabSz="811987" rtl="0" eaLnBrk="1" latinLnBrk="0" hangingPunct="1">
        <a:lnSpc>
          <a:spcPct val="90000"/>
        </a:lnSpc>
        <a:spcBef>
          <a:spcPts val="444"/>
        </a:spcBef>
        <a:buFont typeface="Arial" panose="020B0604020202020204" pitchFamily="34" charset="0"/>
        <a:buChar char="•"/>
        <a:defRPr sz="1598" kern="1200">
          <a:solidFill>
            <a:schemeClr val="tx1"/>
          </a:solidFill>
          <a:latin typeface="+mn-lt"/>
          <a:ea typeface="+mn-ea"/>
          <a:cs typeface="+mn-cs"/>
        </a:defRPr>
      </a:lvl7pPr>
      <a:lvl8pPr marL="3044952" indent="-202997" algn="l" defTabSz="811987" rtl="0" eaLnBrk="1" latinLnBrk="0" hangingPunct="1">
        <a:lnSpc>
          <a:spcPct val="90000"/>
        </a:lnSpc>
        <a:spcBef>
          <a:spcPts val="444"/>
        </a:spcBef>
        <a:buFont typeface="Arial" panose="020B0604020202020204" pitchFamily="34" charset="0"/>
        <a:buChar char="•"/>
        <a:defRPr sz="1598" kern="1200">
          <a:solidFill>
            <a:schemeClr val="tx1"/>
          </a:solidFill>
          <a:latin typeface="+mn-lt"/>
          <a:ea typeface="+mn-ea"/>
          <a:cs typeface="+mn-cs"/>
        </a:defRPr>
      </a:lvl8pPr>
      <a:lvl9pPr marL="3450946" indent="-202997" algn="l" defTabSz="811987" rtl="0" eaLnBrk="1" latinLnBrk="0" hangingPunct="1">
        <a:lnSpc>
          <a:spcPct val="90000"/>
        </a:lnSpc>
        <a:spcBef>
          <a:spcPts val="444"/>
        </a:spcBef>
        <a:buFont typeface="Arial" panose="020B0604020202020204" pitchFamily="34" charset="0"/>
        <a:buChar char="•"/>
        <a:defRPr sz="1598" kern="1200">
          <a:solidFill>
            <a:schemeClr val="tx1"/>
          </a:solidFill>
          <a:latin typeface="+mn-lt"/>
          <a:ea typeface="+mn-ea"/>
          <a:cs typeface="+mn-cs"/>
        </a:defRPr>
      </a:lvl9pPr>
    </p:bodyStyle>
    <p:otherStyle>
      <a:defPPr>
        <a:defRPr lang="en-US"/>
      </a:defPPr>
      <a:lvl1pPr marL="0" algn="l" defTabSz="811987" rtl="0" eaLnBrk="1" latinLnBrk="0" hangingPunct="1">
        <a:defRPr sz="1598" kern="1200">
          <a:solidFill>
            <a:schemeClr val="tx1"/>
          </a:solidFill>
          <a:latin typeface="+mn-lt"/>
          <a:ea typeface="+mn-ea"/>
          <a:cs typeface="+mn-cs"/>
        </a:defRPr>
      </a:lvl1pPr>
      <a:lvl2pPr marL="405994" algn="l" defTabSz="811987" rtl="0" eaLnBrk="1" latinLnBrk="0" hangingPunct="1">
        <a:defRPr sz="1598" kern="1200">
          <a:solidFill>
            <a:schemeClr val="tx1"/>
          </a:solidFill>
          <a:latin typeface="+mn-lt"/>
          <a:ea typeface="+mn-ea"/>
          <a:cs typeface="+mn-cs"/>
        </a:defRPr>
      </a:lvl2pPr>
      <a:lvl3pPr marL="811987" algn="l" defTabSz="811987" rtl="0" eaLnBrk="1" latinLnBrk="0" hangingPunct="1">
        <a:defRPr sz="1598" kern="1200">
          <a:solidFill>
            <a:schemeClr val="tx1"/>
          </a:solidFill>
          <a:latin typeface="+mn-lt"/>
          <a:ea typeface="+mn-ea"/>
          <a:cs typeface="+mn-cs"/>
        </a:defRPr>
      </a:lvl3pPr>
      <a:lvl4pPr marL="1217981" algn="l" defTabSz="811987" rtl="0" eaLnBrk="1" latinLnBrk="0" hangingPunct="1">
        <a:defRPr sz="1598" kern="1200">
          <a:solidFill>
            <a:schemeClr val="tx1"/>
          </a:solidFill>
          <a:latin typeface="+mn-lt"/>
          <a:ea typeface="+mn-ea"/>
          <a:cs typeface="+mn-cs"/>
        </a:defRPr>
      </a:lvl4pPr>
      <a:lvl5pPr marL="1623974" algn="l" defTabSz="811987" rtl="0" eaLnBrk="1" latinLnBrk="0" hangingPunct="1">
        <a:defRPr sz="1598" kern="1200">
          <a:solidFill>
            <a:schemeClr val="tx1"/>
          </a:solidFill>
          <a:latin typeface="+mn-lt"/>
          <a:ea typeface="+mn-ea"/>
          <a:cs typeface="+mn-cs"/>
        </a:defRPr>
      </a:lvl5pPr>
      <a:lvl6pPr marL="2029968" algn="l" defTabSz="811987" rtl="0" eaLnBrk="1" latinLnBrk="0" hangingPunct="1">
        <a:defRPr sz="1598" kern="1200">
          <a:solidFill>
            <a:schemeClr val="tx1"/>
          </a:solidFill>
          <a:latin typeface="+mn-lt"/>
          <a:ea typeface="+mn-ea"/>
          <a:cs typeface="+mn-cs"/>
        </a:defRPr>
      </a:lvl6pPr>
      <a:lvl7pPr marL="2435962" algn="l" defTabSz="811987" rtl="0" eaLnBrk="1" latinLnBrk="0" hangingPunct="1">
        <a:defRPr sz="1598" kern="1200">
          <a:solidFill>
            <a:schemeClr val="tx1"/>
          </a:solidFill>
          <a:latin typeface="+mn-lt"/>
          <a:ea typeface="+mn-ea"/>
          <a:cs typeface="+mn-cs"/>
        </a:defRPr>
      </a:lvl7pPr>
      <a:lvl8pPr marL="2841955" algn="l" defTabSz="811987" rtl="0" eaLnBrk="1" latinLnBrk="0" hangingPunct="1">
        <a:defRPr sz="1598" kern="1200">
          <a:solidFill>
            <a:schemeClr val="tx1"/>
          </a:solidFill>
          <a:latin typeface="+mn-lt"/>
          <a:ea typeface="+mn-ea"/>
          <a:cs typeface="+mn-cs"/>
        </a:defRPr>
      </a:lvl8pPr>
      <a:lvl9pPr marL="3247949" algn="l" defTabSz="811987" rtl="0" eaLnBrk="1" latinLnBrk="0" hangingPunct="1">
        <a:defRPr sz="159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1132028" y="10730748"/>
            <a:ext cx="4639421" cy="96004"/>
          </a:xfrm>
          <a:prstGeom prst="rect">
            <a:avLst/>
          </a:prstGeom>
          <a:solidFill>
            <a:srgbClr val="306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46597" rtl="0" eaLnBrk="1" fontAlgn="auto" latinLnBrk="0" hangingPunct="1">
              <a:lnSpc>
                <a:spcPct val="100000"/>
              </a:lnSpc>
              <a:spcBef>
                <a:spcPts val="0"/>
              </a:spcBef>
              <a:spcAft>
                <a:spcPts val="0"/>
              </a:spcAft>
              <a:buClrTx/>
              <a:buSzTx/>
              <a:buFontTx/>
              <a:buNone/>
              <a:tabLst/>
              <a:defRPr/>
            </a:pPr>
            <a:endParaRPr kumimoji="0" lang="en-US" sz="2301" b="0" i="0" u="none" strike="noStrike" kern="1200" cap="none" spc="0" normalizeH="0" baseline="0" noProof="0">
              <a:ln>
                <a:noFill/>
              </a:ln>
              <a:solidFill>
                <a:prstClr val="white"/>
              </a:solidFill>
              <a:effectLst/>
              <a:uLnTx/>
              <a:uFillTx/>
              <a:latin typeface="Calibri"/>
              <a:ea typeface="+mn-ea"/>
              <a:cs typeface="+mn-cs"/>
            </a:endParaRPr>
          </a:p>
        </p:txBody>
      </p:sp>
      <p:grpSp>
        <p:nvGrpSpPr>
          <p:cNvPr id="12" name="Group 11"/>
          <p:cNvGrpSpPr/>
          <p:nvPr userDrawn="1"/>
        </p:nvGrpSpPr>
        <p:grpSpPr>
          <a:xfrm flipV="1">
            <a:off x="231862" y="10450115"/>
            <a:ext cx="7664738" cy="446473"/>
            <a:chOff x="91483" y="376238"/>
            <a:chExt cx="6441266" cy="384803"/>
          </a:xfrm>
        </p:grpSpPr>
        <p:sp>
          <p:nvSpPr>
            <p:cNvPr id="13" name="Rectangle 12"/>
            <p:cNvSpPr/>
            <p:nvPr/>
          </p:nvSpPr>
          <p:spPr>
            <a:xfrm>
              <a:off x="6240272" y="376238"/>
              <a:ext cx="292477" cy="361950"/>
            </a:xfrm>
            <a:prstGeom prst="rect">
              <a:avLst/>
            </a:prstGeom>
            <a:solidFill>
              <a:srgbClr val="306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46597" rtl="0" eaLnBrk="1" fontAlgn="auto" latinLnBrk="0" hangingPunct="1">
                <a:lnSpc>
                  <a:spcPct val="100000"/>
                </a:lnSpc>
                <a:spcBef>
                  <a:spcPts val="0"/>
                </a:spcBef>
                <a:spcAft>
                  <a:spcPts val="0"/>
                </a:spcAft>
                <a:buClrTx/>
                <a:buSzTx/>
                <a:buFontTx/>
                <a:buNone/>
                <a:tabLst/>
                <a:defRPr/>
              </a:pPr>
              <a:endParaRPr kumimoji="0" lang="en-US" sz="2318" b="0" i="0" u="none" strike="noStrike" kern="1200" cap="none" spc="0" normalizeH="0" baseline="0" noProof="0">
                <a:ln>
                  <a:noFill/>
                </a:ln>
                <a:solidFill>
                  <a:prstClr val="white"/>
                </a:solidFill>
                <a:effectLst/>
                <a:uLnTx/>
                <a:uFillTx/>
                <a:latin typeface="Calibri"/>
                <a:ea typeface="+mn-ea"/>
                <a:cs typeface="+mn-cs"/>
              </a:endParaRPr>
            </a:p>
          </p:txBody>
        </p:sp>
        <p:cxnSp>
          <p:nvCxnSpPr>
            <p:cNvPr id="14" name="Straight Connector 13"/>
            <p:cNvCxnSpPr/>
            <p:nvPr/>
          </p:nvCxnSpPr>
          <p:spPr>
            <a:xfrm flipV="1">
              <a:off x="167359" y="734945"/>
              <a:ext cx="6365390" cy="3243"/>
            </a:xfrm>
            <a:prstGeom prst="line">
              <a:avLst/>
            </a:prstGeom>
            <a:ln w="12700">
              <a:solidFill>
                <a:srgbClr val="306889"/>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91483" y="476545"/>
              <a:ext cx="155244" cy="284496"/>
            </a:xfrm>
            <a:prstGeom prst="rect">
              <a:avLst/>
            </a:prstGeom>
          </p:spPr>
          <p:txBody>
            <a:bodyPr wrap="none">
              <a:spAutoFit/>
            </a:bodyPr>
            <a:lstStyle/>
            <a:p>
              <a:pPr marL="0" marR="0" lvl="0" indent="0" algn="l" defTabSz="1046597" rtl="0" eaLnBrk="1" fontAlgn="auto" latinLnBrk="0" hangingPunct="1">
                <a:lnSpc>
                  <a:spcPct val="100000"/>
                </a:lnSpc>
                <a:spcBef>
                  <a:spcPts val="0"/>
                </a:spcBef>
                <a:spcAft>
                  <a:spcPts val="0"/>
                </a:spcAft>
                <a:buClrTx/>
                <a:buSzTx/>
                <a:buFontTx/>
                <a:buNone/>
                <a:tabLst/>
                <a:defRPr/>
              </a:pPr>
              <a:endParaRPr kumimoji="0" lang="en-US" sz="1545" b="0" i="0" u="none" strike="noStrike" kern="1200" cap="none" spc="0" normalizeH="0" baseline="0" noProof="0">
                <a:ln>
                  <a:noFill/>
                </a:ln>
                <a:solidFill>
                  <a:srgbClr val="306889"/>
                </a:solidFill>
                <a:effectLst/>
                <a:uLnTx/>
                <a:uFillTx/>
                <a:latin typeface="Roboto Black" panose="02000000000000000000" pitchFamily="2" charset="0"/>
                <a:ea typeface="Roboto Black" panose="02000000000000000000" pitchFamily="2" charset="0"/>
                <a:cs typeface="+mn-cs"/>
              </a:endParaRPr>
            </a:p>
          </p:txBody>
        </p:sp>
      </p:grpSp>
      <p:sp>
        <p:nvSpPr>
          <p:cNvPr id="6" name="Slide Number Placeholder 5"/>
          <p:cNvSpPr>
            <a:spLocks noGrp="1"/>
          </p:cNvSpPr>
          <p:nvPr>
            <p:ph type="sldNum" sz="quarter" idx="4"/>
          </p:nvPr>
        </p:nvSpPr>
        <p:spPr>
          <a:xfrm>
            <a:off x="6131299" y="10388872"/>
            <a:ext cx="1827014" cy="576424"/>
          </a:xfrm>
          <a:prstGeom prst="rect">
            <a:avLst/>
          </a:prstGeom>
        </p:spPr>
        <p:txBody>
          <a:bodyPr vert="horz" lIns="91440" tIns="45720" rIns="91440" bIns="45720" rtlCol="0" anchor="ctr"/>
          <a:lstStyle>
            <a:lvl1pPr algn="r">
              <a:defRPr sz="1600">
                <a:solidFill>
                  <a:schemeClr val="bg1"/>
                </a:solidFill>
                <a:latin typeface="Roboto Black" panose="02000000000000000000" pitchFamily="2" charset="0"/>
                <a:ea typeface="Roboto Black" panose="02000000000000000000" pitchFamily="2" charset="0"/>
              </a:defRPr>
            </a:lvl1pPr>
          </a:lstStyle>
          <a:p>
            <a:pPr marL="0" marR="0" lvl="0" indent="0" algn="r" defTabSz="1046597" rtl="0" eaLnBrk="1" fontAlgn="auto" latinLnBrk="0" hangingPunct="1">
              <a:lnSpc>
                <a:spcPct val="100000"/>
              </a:lnSpc>
              <a:spcBef>
                <a:spcPts val="0"/>
              </a:spcBef>
              <a:spcAft>
                <a:spcPts val="0"/>
              </a:spcAft>
              <a:buClrTx/>
              <a:buSzTx/>
              <a:buFontTx/>
              <a:buNone/>
              <a:tabLst/>
              <a:defRPr/>
            </a:pPr>
            <a:fld id="{5C798DC9-4EE0-4D17-A607-E5826CF7E96E}" type="slidenum">
              <a:rPr kumimoji="0" lang="en-US" sz="1600" b="0" i="0" u="none" strike="noStrike" kern="1200" cap="none" spc="0" normalizeH="0" baseline="0" noProof="0" smtClean="0">
                <a:ln>
                  <a:noFill/>
                </a:ln>
                <a:solidFill>
                  <a:prstClr val="white"/>
                </a:solidFill>
                <a:effectLst/>
                <a:uLnTx/>
                <a:uFillTx/>
                <a:latin typeface="Roboto Black" panose="02000000000000000000" pitchFamily="2" charset="0"/>
                <a:cs typeface="+mn-cs"/>
              </a:rPr>
              <a:pPr marL="0" marR="0" lvl="0" indent="0" algn="r" defTabSz="104659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white"/>
              </a:solidFill>
              <a:effectLst/>
              <a:uLnTx/>
              <a:uFillTx/>
              <a:latin typeface="Roboto Black" panose="02000000000000000000" pitchFamily="2" charset="0"/>
              <a:cs typeface="+mn-cs"/>
            </a:endParaRPr>
          </a:p>
        </p:txBody>
      </p:sp>
      <p:pic>
        <p:nvPicPr>
          <p:cNvPr id="5" name="Picture 4" descr="A blue circle with a star in the middle&#10;&#10;Description automatically generated">
            <a:extLst>
              <a:ext uri="{FF2B5EF4-FFF2-40B4-BE49-F238E27FC236}">
                <a16:creationId xmlns:a16="http://schemas.microsoft.com/office/drawing/2014/main" id="{E7265318-515F-AB99-8678-3500B28CF7F2}"/>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346801" y="86023"/>
            <a:ext cx="569180" cy="569180"/>
          </a:xfrm>
          <a:prstGeom prst="rect">
            <a:avLst/>
          </a:prstGeom>
        </p:spPr>
      </p:pic>
      <p:pic>
        <p:nvPicPr>
          <p:cNvPr id="8" name="Picture 7" descr="A blue circle with a star in the middle&#10;&#10;Description automatically generated">
            <a:extLst>
              <a:ext uri="{FF2B5EF4-FFF2-40B4-BE49-F238E27FC236}">
                <a16:creationId xmlns:a16="http://schemas.microsoft.com/office/drawing/2014/main" id="{B075842E-32D6-A439-28CB-9DDDF7522FAE}"/>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72891"/>
          <a:stretch/>
        </p:blipFill>
        <p:spPr>
          <a:xfrm>
            <a:off x="255475" y="186902"/>
            <a:ext cx="4056979" cy="464538"/>
          </a:xfrm>
          <a:prstGeom prst="rect">
            <a:avLst/>
          </a:prstGeom>
        </p:spPr>
      </p:pic>
      <p:cxnSp>
        <p:nvCxnSpPr>
          <p:cNvPr id="10" name="Straight Connector 9">
            <a:extLst>
              <a:ext uri="{FF2B5EF4-FFF2-40B4-BE49-F238E27FC236}">
                <a16:creationId xmlns:a16="http://schemas.microsoft.com/office/drawing/2014/main" id="{4390CDCC-7C08-4817-D1D1-DD5FA3D1D7E5}"/>
              </a:ext>
            </a:extLst>
          </p:cNvPr>
          <p:cNvCxnSpPr>
            <a:cxnSpLocks/>
          </p:cNvCxnSpPr>
          <p:nvPr userDrawn="1"/>
        </p:nvCxnSpPr>
        <p:spPr>
          <a:xfrm>
            <a:off x="304362" y="663715"/>
            <a:ext cx="7592238" cy="0"/>
          </a:xfrm>
          <a:prstGeom prst="line">
            <a:avLst/>
          </a:prstGeom>
          <a:ln>
            <a:solidFill>
              <a:srgbClr val="1B6B93"/>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rotWithShape="1">
          <a:blip r:embed="rId18" cstate="print">
            <a:extLst>
              <a:ext uri="{28A0092B-C50C-407E-A947-70E740481C1C}">
                <a14:useLocalDpi xmlns:a14="http://schemas.microsoft.com/office/drawing/2010/main" val="0"/>
              </a:ext>
            </a:extLst>
          </a:blip>
          <a:srcRect t="73932"/>
          <a:stretch/>
        </p:blipFill>
        <p:spPr>
          <a:xfrm rot="20313049">
            <a:off x="847166" y="4652682"/>
            <a:ext cx="6118412" cy="673682"/>
          </a:xfrm>
          <a:prstGeom prst="rect">
            <a:avLst/>
          </a:prstGeom>
        </p:spPr>
      </p:pic>
    </p:spTree>
    <p:extLst>
      <p:ext uri="{BB962C8B-B14F-4D97-AF65-F5344CB8AC3E}">
        <p14:creationId xmlns:p14="http://schemas.microsoft.com/office/powerpoint/2010/main" val="271331544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hf hdr="0" ftr="0" dt="0"/>
  <p:txStyles>
    <p:titleStyle>
      <a:lvl1pPr algn="l" defTabSz="811987" rtl="0" eaLnBrk="1" latinLnBrk="0" hangingPunct="1">
        <a:lnSpc>
          <a:spcPct val="90000"/>
        </a:lnSpc>
        <a:spcBef>
          <a:spcPct val="0"/>
        </a:spcBef>
        <a:buNone/>
        <a:defRPr sz="3907" kern="1200">
          <a:solidFill>
            <a:schemeClr val="tx1"/>
          </a:solidFill>
          <a:latin typeface="+mj-lt"/>
          <a:ea typeface="+mj-ea"/>
          <a:cs typeface="+mj-cs"/>
        </a:defRPr>
      </a:lvl1pPr>
    </p:titleStyle>
    <p:bodyStyle>
      <a:lvl1pPr marL="202997" indent="-202997" algn="l" defTabSz="811987" rtl="0" eaLnBrk="1" latinLnBrk="0" hangingPunct="1">
        <a:lnSpc>
          <a:spcPct val="90000"/>
        </a:lnSpc>
        <a:spcBef>
          <a:spcPts val="888"/>
        </a:spcBef>
        <a:buFont typeface="Arial" panose="020B0604020202020204" pitchFamily="34" charset="0"/>
        <a:buChar char="•"/>
        <a:defRPr sz="2486" kern="1200">
          <a:solidFill>
            <a:schemeClr val="tx1"/>
          </a:solidFill>
          <a:latin typeface="+mn-lt"/>
          <a:ea typeface="+mn-ea"/>
          <a:cs typeface="+mn-cs"/>
        </a:defRPr>
      </a:lvl1pPr>
      <a:lvl2pPr marL="608990" indent="-202997" algn="l" defTabSz="811987" rtl="0" eaLnBrk="1" latinLnBrk="0" hangingPunct="1">
        <a:lnSpc>
          <a:spcPct val="90000"/>
        </a:lnSpc>
        <a:spcBef>
          <a:spcPts val="444"/>
        </a:spcBef>
        <a:buFont typeface="Arial" panose="020B0604020202020204" pitchFamily="34" charset="0"/>
        <a:buChar char="•"/>
        <a:defRPr sz="2131" kern="1200">
          <a:solidFill>
            <a:schemeClr val="tx1"/>
          </a:solidFill>
          <a:latin typeface="+mn-lt"/>
          <a:ea typeface="+mn-ea"/>
          <a:cs typeface="+mn-cs"/>
        </a:defRPr>
      </a:lvl2pPr>
      <a:lvl3pPr marL="1014984" indent="-202997" algn="l" defTabSz="811987" rtl="0" eaLnBrk="1" latinLnBrk="0" hangingPunct="1">
        <a:lnSpc>
          <a:spcPct val="90000"/>
        </a:lnSpc>
        <a:spcBef>
          <a:spcPts val="444"/>
        </a:spcBef>
        <a:buFont typeface="Arial" panose="020B0604020202020204" pitchFamily="34" charset="0"/>
        <a:buChar char="•"/>
        <a:defRPr sz="1776" kern="1200">
          <a:solidFill>
            <a:schemeClr val="tx1"/>
          </a:solidFill>
          <a:latin typeface="+mn-lt"/>
          <a:ea typeface="+mn-ea"/>
          <a:cs typeface="+mn-cs"/>
        </a:defRPr>
      </a:lvl3pPr>
      <a:lvl4pPr marL="1420978" indent="-202997" algn="l" defTabSz="811987" rtl="0" eaLnBrk="1" latinLnBrk="0" hangingPunct="1">
        <a:lnSpc>
          <a:spcPct val="90000"/>
        </a:lnSpc>
        <a:spcBef>
          <a:spcPts val="444"/>
        </a:spcBef>
        <a:buFont typeface="Arial" panose="020B0604020202020204" pitchFamily="34" charset="0"/>
        <a:buChar char="•"/>
        <a:defRPr sz="1598" kern="1200">
          <a:solidFill>
            <a:schemeClr val="tx1"/>
          </a:solidFill>
          <a:latin typeface="+mn-lt"/>
          <a:ea typeface="+mn-ea"/>
          <a:cs typeface="+mn-cs"/>
        </a:defRPr>
      </a:lvl4pPr>
      <a:lvl5pPr marL="1826971" indent="-202997" algn="l" defTabSz="811987" rtl="0" eaLnBrk="1" latinLnBrk="0" hangingPunct="1">
        <a:lnSpc>
          <a:spcPct val="90000"/>
        </a:lnSpc>
        <a:spcBef>
          <a:spcPts val="444"/>
        </a:spcBef>
        <a:buFont typeface="Arial" panose="020B0604020202020204" pitchFamily="34" charset="0"/>
        <a:buChar char="•"/>
        <a:defRPr sz="1598" kern="1200">
          <a:solidFill>
            <a:schemeClr val="tx1"/>
          </a:solidFill>
          <a:latin typeface="+mn-lt"/>
          <a:ea typeface="+mn-ea"/>
          <a:cs typeface="+mn-cs"/>
        </a:defRPr>
      </a:lvl5pPr>
      <a:lvl6pPr marL="2232965" indent="-202997" algn="l" defTabSz="811987" rtl="0" eaLnBrk="1" latinLnBrk="0" hangingPunct="1">
        <a:lnSpc>
          <a:spcPct val="90000"/>
        </a:lnSpc>
        <a:spcBef>
          <a:spcPts val="444"/>
        </a:spcBef>
        <a:buFont typeface="Arial" panose="020B0604020202020204" pitchFamily="34" charset="0"/>
        <a:buChar char="•"/>
        <a:defRPr sz="1598" kern="1200">
          <a:solidFill>
            <a:schemeClr val="tx1"/>
          </a:solidFill>
          <a:latin typeface="+mn-lt"/>
          <a:ea typeface="+mn-ea"/>
          <a:cs typeface="+mn-cs"/>
        </a:defRPr>
      </a:lvl6pPr>
      <a:lvl7pPr marL="2638958" indent="-202997" algn="l" defTabSz="811987" rtl="0" eaLnBrk="1" latinLnBrk="0" hangingPunct="1">
        <a:lnSpc>
          <a:spcPct val="90000"/>
        </a:lnSpc>
        <a:spcBef>
          <a:spcPts val="444"/>
        </a:spcBef>
        <a:buFont typeface="Arial" panose="020B0604020202020204" pitchFamily="34" charset="0"/>
        <a:buChar char="•"/>
        <a:defRPr sz="1598" kern="1200">
          <a:solidFill>
            <a:schemeClr val="tx1"/>
          </a:solidFill>
          <a:latin typeface="+mn-lt"/>
          <a:ea typeface="+mn-ea"/>
          <a:cs typeface="+mn-cs"/>
        </a:defRPr>
      </a:lvl7pPr>
      <a:lvl8pPr marL="3044952" indent="-202997" algn="l" defTabSz="811987" rtl="0" eaLnBrk="1" latinLnBrk="0" hangingPunct="1">
        <a:lnSpc>
          <a:spcPct val="90000"/>
        </a:lnSpc>
        <a:spcBef>
          <a:spcPts val="444"/>
        </a:spcBef>
        <a:buFont typeface="Arial" panose="020B0604020202020204" pitchFamily="34" charset="0"/>
        <a:buChar char="•"/>
        <a:defRPr sz="1598" kern="1200">
          <a:solidFill>
            <a:schemeClr val="tx1"/>
          </a:solidFill>
          <a:latin typeface="+mn-lt"/>
          <a:ea typeface="+mn-ea"/>
          <a:cs typeface="+mn-cs"/>
        </a:defRPr>
      </a:lvl8pPr>
      <a:lvl9pPr marL="3450946" indent="-202997" algn="l" defTabSz="811987" rtl="0" eaLnBrk="1" latinLnBrk="0" hangingPunct="1">
        <a:lnSpc>
          <a:spcPct val="90000"/>
        </a:lnSpc>
        <a:spcBef>
          <a:spcPts val="444"/>
        </a:spcBef>
        <a:buFont typeface="Arial" panose="020B0604020202020204" pitchFamily="34" charset="0"/>
        <a:buChar char="•"/>
        <a:defRPr sz="1598" kern="1200">
          <a:solidFill>
            <a:schemeClr val="tx1"/>
          </a:solidFill>
          <a:latin typeface="+mn-lt"/>
          <a:ea typeface="+mn-ea"/>
          <a:cs typeface="+mn-cs"/>
        </a:defRPr>
      </a:lvl9pPr>
    </p:bodyStyle>
    <p:otherStyle>
      <a:defPPr>
        <a:defRPr lang="en-US"/>
      </a:defPPr>
      <a:lvl1pPr marL="0" algn="l" defTabSz="811987" rtl="0" eaLnBrk="1" latinLnBrk="0" hangingPunct="1">
        <a:defRPr sz="1598" kern="1200">
          <a:solidFill>
            <a:schemeClr val="tx1"/>
          </a:solidFill>
          <a:latin typeface="+mn-lt"/>
          <a:ea typeface="+mn-ea"/>
          <a:cs typeface="+mn-cs"/>
        </a:defRPr>
      </a:lvl1pPr>
      <a:lvl2pPr marL="405994" algn="l" defTabSz="811987" rtl="0" eaLnBrk="1" latinLnBrk="0" hangingPunct="1">
        <a:defRPr sz="1598" kern="1200">
          <a:solidFill>
            <a:schemeClr val="tx1"/>
          </a:solidFill>
          <a:latin typeface="+mn-lt"/>
          <a:ea typeface="+mn-ea"/>
          <a:cs typeface="+mn-cs"/>
        </a:defRPr>
      </a:lvl2pPr>
      <a:lvl3pPr marL="811987" algn="l" defTabSz="811987" rtl="0" eaLnBrk="1" latinLnBrk="0" hangingPunct="1">
        <a:defRPr sz="1598" kern="1200">
          <a:solidFill>
            <a:schemeClr val="tx1"/>
          </a:solidFill>
          <a:latin typeface="+mn-lt"/>
          <a:ea typeface="+mn-ea"/>
          <a:cs typeface="+mn-cs"/>
        </a:defRPr>
      </a:lvl3pPr>
      <a:lvl4pPr marL="1217981" algn="l" defTabSz="811987" rtl="0" eaLnBrk="1" latinLnBrk="0" hangingPunct="1">
        <a:defRPr sz="1598" kern="1200">
          <a:solidFill>
            <a:schemeClr val="tx1"/>
          </a:solidFill>
          <a:latin typeface="+mn-lt"/>
          <a:ea typeface="+mn-ea"/>
          <a:cs typeface="+mn-cs"/>
        </a:defRPr>
      </a:lvl4pPr>
      <a:lvl5pPr marL="1623974" algn="l" defTabSz="811987" rtl="0" eaLnBrk="1" latinLnBrk="0" hangingPunct="1">
        <a:defRPr sz="1598" kern="1200">
          <a:solidFill>
            <a:schemeClr val="tx1"/>
          </a:solidFill>
          <a:latin typeface="+mn-lt"/>
          <a:ea typeface="+mn-ea"/>
          <a:cs typeface="+mn-cs"/>
        </a:defRPr>
      </a:lvl5pPr>
      <a:lvl6pPr marL="2029968" algn="l" defTabSz="811987" rtl="0" eaLnBrk="1" latinLnBrk="0" hangingPunct="1">
        <a:defRPr sz="1598" kern="1200">
          <a:solidFill>
            <a:schemeClr val="tx1"/>
          </a:solidFill>
          <a:latin typeface="+mn-lt"/>
          <a:ea typeface="+mn-ea"/>
          <a:cs typeface="+mn-cs"/>
        </a:defRPr>
      </a:lvl6pPr>
      <a:lvl7pPr marL="2435962" algn="l" defTabSz="811987" rtl="0" eaLnBrk="1" latinLnBrk="0" hangingPunct="1">
        <a:defRPr sz="1598" kern="1200">
          <a:solidFill>
            <a:schemeClr val="tx1"/>
          </a:solidFill>
          <a:latin typeface="+mn-lt"/>
          <a:ea typeface="+mn-ea"/>
          <a:cs typeface="+mn-cs"/>
        </a:defRPr>
      </a:lvl7pPr>
      <a:lvl8pPr marL="2841955" algn="l" defTabSz="811987" rtl="0" eaLnBrk="1" latinLnBrk="0" hangingPunct="1">
        <a:defRPr sz="1598" kern="1200">
          <a:solidFill>
            <a:schemeClr val="tx1"/>
          </a:solidFill>
          <a:latin typeface="+mn-lt"/>
          <a:ea typeface="+mn-ea"/>
          <a:cs typeface="+mn-cs"/>
        </a:defRPr>
      </a:lvl8pPr>
      <a:lvl9pPr marL="3247949" algn="l" defTabSz="811987" rtl="0" eaLnBrk="1" latinLnBrk="0" hangingPunct="1">
        <a:defRPr sz="15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1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xml"/><Relationship Id="rId4" Type="http://schemas.openxmlformats.org/officeDocument/2006/relationships/chart" Target="../charts/chart29.xml"/></Relationships>
</file>

<file path=ppt/slides/_rels/slide1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csi.research@vncsi.com" TargetMode="External"/><Relationship Id="rId2" Type="http://schemas.openxmlformats.org/officeDocument/2006/relationships/hyperlink" Target="http://www.vncsi.com.vn/"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 Id="rId5" Type="http://schemas.openxmlformats.org/officeDocument/2006/relationships/chart" Target="../charts/chart19.xml"/><Relationship Id="rId4" Type="http://schemas.openxmlformats.org/officeDocument/2006/relationships/chart" Target="../charts/chart18.xml"/></Relationships>
</file>

<file path=ppt/slides/_rels/slide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id="{6D80C69C-BF64-C90B-CB47-11F9237398D1}"/>
              </a:ext>
            </a:extLst>
          </p:cNvPr>
          <p:cNvSpPr txBox="1"/>
          <p:nvPr/>
        </p:nvSpPr>
        <p:spPr>
          <a:xfrm>
            <a:off x="3069318" y="9798608"/>
            <a:ext cx="4535349"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1046597" rtl="0" eaLnBrk="1" fontAlgn="auto" latinLnBrk="0" hangingPunct="1">
              <a:lnSpc>
                <a:spcPct val="100000"/>
              </a:lnSpc>
              <a:spcBef>
                <a:spcPts val="0"/>
              </a:spcBef>
              <a:spcAft>
                <a:spcPts val="0"/>
              </a:spcAft>
              <a:buClrTx/>
              <a:buSzTx/>
              <a:buFontTx/>
              <a:buNone/>
              <a:tabLst/>
              <a:defRPr/>
            </a:pPr>
            <a:r>
              <a:rPr lang="en-US" sz="1200" i="1" dirty="0">
                <a:solidFill>
                  <a:prstClr val="black"/>
                </a:solidFill>
                <a:latin typeface="Times New Roman" panose="02020603050405020304" pitchFamily="18" charset="0"/>
                <a:cs typeface="Times New Roman" panose="02020603050405020304" pitchFamily="18" charset="0"/>
              </a:rPr>
              <a:t>2025</a:t>
            </a:r>
            <a:r>
              <a:rPr lang="zh-CN" altLang="en-US" sz="1200" i="1" dirty="0">
                <a:solidFill>
                  <a:prstClr val="black"/>
                </a:solidFill>
                <a:latin typeface="Times New Roman" panose="02020603050405020304" pitchFamily="18" charset="0"/>
                <a:cs typeface="Times New Roman" panose="02020603050405020304" pitchFamily="18" charset="0"/>
              </a:rPr>
              <a:t>年</a:t>
            </a:r>
            <a:r>
              <a:rPr lang="en-US" altLang="zh-CN" sz="1200" i="1" dirty="0">
                <a:solidFill>
                  <a:prstClr val="black"/>
                </a:solidFill>
                <a:latin typeface="Times New Roman" panose="02020603050405020304" pitchFamily="18" charset="0"/>
                <a:cs typeface="Times New Roman" panose="02020603050405020304" pitchFamily="18" charset="0"/>
              </a:rPr>
              <a:t>12</a:t>
            </a:r>
            <a:r>
              <a:rPr lang="zh-CN" altLang="en-US" sz="1200" i="1" dirty="0">
                <a:solidFill>
                  <a:prstClr val="black"/>
                </a:solidFill>
                <a:latin typeface="Times New Roman" panose="02020603050405020304" pitchFamily="18" charset="0"/>
                <a:cs typeface="Times New Roman" panose="02020603050405020304" pitchFamily="18" charset="0"/>
              </a:rPr>
              <a:t>月份、</a:t>
            </a:r>
            <a:r>
              <a:rPr lang="en-US" altLang="zh-CN" sz="1200" i="1" dirty="0">
                <a:solidFill>
                  <a:prstClr val="black"/>
                </a:solidFill>
                <a:latin typeface="Times New Roman" panose="02020603050405020304" pitchFamily="18" charset="0"/>
                <a:cs typeface="Times New Roman" panose="02020603050405020304" pitchFamily="18" charset="0"/>
              </a:rPr>
              <a:t>2025</a:t>
            </a:r>
            <a:r>
              <a:rPr lang="zh-CN" altLang="en-US" sz="1200" i="1" dirty="0">
                <a:solidFill>
                  <a:prstClr val="black"/>
                </a:solidFill>
                <a:latin typeface="Times New Roman" panose="02020603050405020304" pitchFamily="18" charset="0"/>
                <a:cs typeface="Times New Roman" panose="02020603050405020304" pitchFamily="18" charset="0"/>
              </a:rPr>
              <a:t>年第四季度及</a:t>
            </a:r>
            <a:r>
              <a:rPr lang="en-US" altLang="zh-CN" sz="1200" i="1" dirty="0">
                <a:solidFill>
                  <a:prstClr val="black"/>
                </a:solidFill>
                <a:latin typeface="Times New Roman" panose="02020603050405020304" pitchFamily="18" charset="0"/>
                <a:cs typeface="Times New Roman" panose="02020603050405020304" pitchFamily="18" charset="0"/>
              </a:rPr>
              <a:t>2025</a:t>
            </a:r>
            <a:r>
              <a:rPr lang="zh-CN" altLang="en-US" sz="1200" i="1" dirty="0">
                <a:solidFill>
                  <a:prstClr val="black"/>
                </a:solidFill>
                <a:latin typeface="Times New Roman" panose="02020603050405020304" pitchFamily="18" charset="0"/>
                <a:cs typeface="Times New Roman" panose="02020603050405020304" pitchFamily="18" charset="0"/>
              </a:rPr>
              <a:t>年全年越南宏观经济报告</a:t>
            </a:r>
            <a:endParaRPr kumimoji="0" lang="en-US" sz="1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81986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716442" y="918459"/>
            <a:ext cx="1625275" cy="491155"/>
          </a:xfrm>
        </p:spPr>
        <p:txBody>
          <a:bodyPr/>
          <a:lstStyle/>
          <a:p>
            <a:fld id="{C03F056B-B77A-4939-90EC-06347C9C88E5}" type="slidenum">
              <a:rPr lang="en-US" smtClean="0">
                <a:solidFill>
                  <a:prstClr val="white"/>
                </a:solidFill>
                <a:latin typeface="Times New Roman" panose="02020603050405020304" pitchFamily="18" charset="0"/>
                <a:ea typeface="+mn-ea"/>
                <a:cs typeface="Times New Roman" panose="02020603050405020304" pitchFamily="18" charset="0"/>
              </a:rPr>
              <a:pPr/>
              <a:t>10</a:t>
            </a:fld>
            <a:endParaRPr lang="en-US">
              <a:solidFill>
                <a:prstClr val="white"/>
              </a:solidFill>
              <a:latin typeface="Times New Roman" panose="02020603050405020304" pitchFamily="18" charset="0"/>
              <a:ea typeface="+mn-ea"/>
              <a:cs typeface="Times New Roman" panose="02020603050405020304" pitchFamily="18" charset="0"/>
            </a:endParaRPr>
          </a:p>
        </p:txBody>
      </p:sp>
      <p:sp>
        <p:nvSpPr>
          <p:cNvPr id="16" name="TextBox 10"/>
          <p:cNvSpPr txBox="1"/>
          <p:nvPr/>
        </p:nvSpPr>
        <p:spPr>
          <a:xfrm>
            <a:off x="5656575" y="5319556"/>
            <a:ext cx="2104674" cy="24994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zh-CN" altLang="en-US" sz="1024" i="1" dirty="0">
                <a:solidFill>
                  <a:prstClr val="black"/>
                </a:solidFill>
                <a:latin typeface="Times New Roman" panose="02020603050405020304" pitchFamily="18" charset="0"/>
                <a:cs typeface="Times New Roman" panose="02020603050405020304" pitchFamily="18" charset="0"/>
              </a:rPr>
              <a:t>数据来源</a:t>
            </a:r>
            <a:r>
              <a:rPr lang="en-US" sz="1024" i="1" dirty="0">
                <a:solidFill>
                  <a:prstClr val="black"/>
                </a:solidFill>
                <a:latin typeface="Times New Roman" panose="02020603050405020304" pitchFamily="18" charset="0"/>
                <a:cs typeface="Times New Roman" panose="02020603050405020304" pitchFamily="18" charset="0"/>
              </a:rPr>
              <a:t>: SBV, CSI</a:t>
            </a:r>
            <a:r>
              <a:rPr lang="zh-CN" altLang="en-US" sz="1024" i="1" dirty="0">
                <a:solidFill>
                  <a:prstClr val="black"/>
                </a:solidFill>
                <a:latin typeface="Times New Roman" panose="02020603050405020304" pitchFamily="18" charset="0"/>
                <a:cs typeface="Times New Roman" panose="02020603050405020304" pitchFamily="18" charset="0"/>
              </a:rPr>
              <a:t>整理</a:t>
            </a:r>
            <a:endParaRPr lang="en-US" sz="1024" i="1" dirty="0">
              <a:solidFill>
                <a:prstClr val="black"/>
              </a:solidFill>
              <a:latin typeface="Times New Roman" panose="02020603050405020304" pitchFamily="18" charset="0"/>
              <a:cs typeface="Times New Roman" panose="02020603050405020304" pitchFamily="18" charset="0"/>
            </a:endParaRPr>
          </a:p>
        </p:txBody>
      </p:sp>
      <p:sp>
        <p:nvSpPr>
          <p:cNvPr id="35" name="Slide Number Placeholder 3"/>
          <p:cNvSpPr txBox="1">
            <a:spLocks/>
          </p:cNvSpPr>
          <p:nvPr/>
        </p:nvSpPr>
        <p:spPr>
          <a:xfrm>
            <a:off x="5844222" y="10007548"/>
            <a:ext cx="1827014" cy="576424"/>
          </a:xfrm>
          <a:prstGeom prst="rect">
            <a:avLst/>
          </a:prstGeom>
        </p:spPr>
        <p:txBody>
          <a:bodyPr vert="horz" lIns="91440" tIns="45720" rIns="91440" bIns="45720" rtlCol="0" anchor="ctr"/>
          <a:lstStyle>
            <a:defPPr>
              <a:defRPr lang="en-US"/>
            </a:defPPr>
            <a:lvl1pPr marL="0" algn="r" defTabSz="1046597" rtl="0" eaLnBrk="1" latinLnBrk="0" hangingPunct="1">
              <a:defRPr sz="1600" kern="1200">
                <a:solidFill>
                  <a:schemeClr val="bg1"/>
                </a:solidFill>
                <a:latin typeface="Roboto Black" panose="02000000000000000000" pitchFamily="2" charset="0"/>
                <a:ea typeface="Roboto Black" panose="02000000000000000000" pitchFamily="2" charset="0"/>
                <a:cs typeface="+mn-cs"/>
              </a:defRPr>
            </a:lvl1pPr>
            <a:lvl2pPr marL="523298" algn="l" defTabSz="1046597" rtl="0" eaLnBrk="1" latinLnBrk="0" hangingPunct="1">
              <a:defRPr sz="2059" kern="1200">
                <a:solidFill>
                  <a:schemeClr val="tx1"/>
                </a:solidFill>
                <a:latin typeface="+mn-lt"/>
                <a:ea typeface="+mn-ea"/>
                <a:cs typeface="+mn-cs"/>
              </a:defRPr>
            </a:lvl2pPr>
            <a:lvl3pPr marL="1046597" algn="l" defTabSz="1046597" rtl="0" eaLnBrk="1" latinLnBrk="0" hangingPunct="1">
              <a:defRPr sz="2059" kern="1200">
                <a:solidFill>
                  <a:schemeClr val="tx1"/>
                </a:solidFill>
                <a:latin typeface="+mn-lt"/>
                <a:ea typeface="+mn-ea"/>
                <a:cs typeface="+mn-cs"/>
              </a:defRPr>
            </a:lvl3pPr>
            <a:lvl4pPr marL="1569895" algn="l" defTabSz="1046597" rtl="0" eaLnBrk="1" latinLnBrk="0" hangingPunct="1">
              <a:defRPr sz="2059" kern="1200">
                <a:solidFill>
                  <a:schemeClr val="tx1"/>
                </a:solidFill>
                <a:latin typeface="+mn-lt"/>
                <a:ea typeface="+mn-ea"/>
                <a:cs typeface="+mn-cs"/>
              </a:defRPr>
            </a:lvl4pPr>
            <a:lvl5pPr marL="2093193" algn="l" defTabSz="1046597" rtl="0" eaLnBrk="1" latinLnBrk="0" hangingPunct="1">
              <a:defRPr sz="2059" kern="1200">
                <a:solidFill>
                  <a:schemeClr val="tx1"/>
                </a:solidFill>
                <a:latin typeface="+mn-lt"/>
                <a:ea typeface="+mn-ea"/>
                <a:cs typeface="+mn-cs"/>
              </a:defRPr>
            </a:lvl5pPr>
            <a:lvl6pPr marL="2616491" algn="l" defTabSz="1046597" rtl="0" eaLnBrk="1" latinLnBrk="0" hangingPunct="1">
              <a:defRPr sz="2059" kern="1200">
                <a:solidFill>
                  <a:schemeClr val="tx1"/>
                </a:solidFill>
                <a:latin typeface="+mn-lt"/>
                <a:ea typeface="+mn-ea"/>
                <a:cs typeface="+mn-cs"/>
              </a:defRPr>
            </a:lvl6pPr>
            <a:lvl7pPr marL="3139789" algn="l" defTabSz="1046597" rtl="0" eaLnBrk="1" latinLnBrk="0" hangingPunct="1">
              <a:defRPr sz="2059" kern="1200">
                <a:solidFill>
                  <a:schemeClr val="tx1"/>
                </a:solidFill>
                <a:latin typeface="+mn-lt"/>
                <a:ea typeface="+mn-ea"/>
                <a:cs typeface="+mn-cs"/>
              </a:defRPr>
            </a:lvl7pPr>
            <a:lvl8pPr marL="3663088" algn="l" defTabSz="1046597" rtl="0" eaLnBrk="1" latinLnBrk="0" hangingPunct="1">
              <a:defRPr sz="2059" kern="1200">
                <a:solidFill>
                  <a:schemeClr val="tx1"/>
                </a:solidFill>
                <a:latin typeface="+mn-lt"/>
                <a:ea typeface="+mn-ea"/>
                <a:cs typeface="+mn-cs"/>
              </a:defRPr>
            </a:lvl8pPr>
            <a:lvl9pPr marL="4186386" algn="l" defTabSz="1046597" rtl="0" eaLnBrk="1" latinLnBrk="0" hangingPunct="1">
              <a:defRPr sz="2059" kern="1200">
                <a:solidFill>
                  <a:schemeClr val="tx1"/>
                </a:solidFill>
                <a:latin typeface="+mn-lt"/>
                <a:ea typeface="+mn-ea"/>
                <a:cs typeface="+mn-cs"/>
              </a:defRPr>
            </a:lvl9pPr>
          </a:lstStyle>
          <a:p>
            <a:r>
              <a:rPr lang="en-US" b="1" dirty="0">
                <a:latin typeface="Times New Roman" panose="02020603050405020304" pitchFamily="18" charset="0"/>
                <a:ea typeface="+mn-ea"/>
                <a:cs typeface="Times New Roman" panose="02020603050405020304" pitchFamily="18" charset="0"/>
              </a:rPr>
              <a:t>10</a:t>
            </a:r>
          </a:p>
        </p:txBody>
      </p:sp>
      <p:sp>
        <p:nvSpPr>
          <p:cNvPr id="28" name="文本框 85">
            <a:extLst>
              <a:ext uri="{FF2B5EF4-FFF2-40B4-BE49-F238E27FC236}">
                <a16:creationId xmlns:a16="http://schemas.microsoft.com/office/drawing/2014/main" id="{5A9AF78D-3986-4ED6-BAD9-40D50EF8784D}"/>
              </a:ext>
            </a:extLst>
          </p:cNvPr>
          <p:cNvSpPr txBox="1">
            <a:spLocks noChangeArrowheads="1"/>
          </p:cNvSpPr>
          <p:nvPr/>
        </p:nvSpPr>
        <p:spPr bwMode="auto">
          <a:xfrm>
            <a:off x="312310" y="5444888"/>
            <a:ext cx="7332999" cy="506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en-US"/>
            </a:defPPr>
            <a:lvl1pPr algn="just">
              <a:defRPr sz="1200">
                <a:latin typeface="Times New Roman" panose="02020603050405020304" pitchFamily="18" charset="0"/>
                <a:ea typeface="Microsoft YaHei" panose="020B0503020204020204" pitchFamily="34" charset="-122"/>
                <a:cs typeface="Times New Roman" panose="02020603050405020304" pitchFamily="18" charset="0"/>
              </a:defRPr>
            </a:lvl1pPr>
            <a:lvl2pPr marL="742950" indent="-285750">
              <a:defRPr>
                <a:latin typeface="Arial" panose="020B0604020202020204" pitchFamily="34" charset="0"/>
                <a:ea typeface="Microsoft YaHei" panose="020B0503020204020204" pitchFamily="34" charset="-122"/>
              </a:defRPr>
            </a:lvl2pPr>
            <a:lvl3pPr marL="1143000" indent="-228600">
              <a:defRPr>
                <a:latin typeface="Arial" panose="020B0604020202020204" pitchFamily="34" charset="0"/>
                <a:ea typeface="Microsoft YaHei" panose="020B0503020204020204" pitchFamily="34" charset="-122"/>
              </a:defRPr>
            </a:lvl3pPr>
            <a:lvl4pPr marL="1600200" indent="-228600">
              <a:defRPr>
                <a:latin typeface="Arial" panose="020B0604020202020204" pitchFamily="34" charset="0"/>
                <a:ea typeface="Microsoft YaHei" panose="020B0503020204020204" pitchFamily="34" charset="-122"/>
              </a:defRPr>
            </a:lvl4pPr>
            <a:lvl5pPr marL="2057400" indent="-228600">
              <a:defRPr>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latin typeface="Arial" panose="020B0604020202020204" pitchFamily="34" charset="0"/>
                <a:ea typeface="Microsoft YaHei" panose="020B0503020204020204" pitchFamily="34" charset="-122"/>
              </a:defRPr>
            </a:lvl9pPr>
          </a:lstStyle>
          <a:p>
            <a:r>
              <a:rPr lang="zh-CN" altLang="en-US" dirty="0">
                <a:ea typeface="+mn-ea"/>
              </a:rPr>
              <a:t>截至</a:t>
            </a:r>
            <a:r>
              <a:rPr lang="en-US" altLang="zh-CN" dirty="0">
                <a:ea typeface="+mn-ea"/>
              </a:rPr>
              <a:t>2025</a:t>
            </a:r>
            <a:r>
              <a:rPr lang="zh-CN" altLang="en-US" dirty="0">
                <a:ea typeface="+mn-ea"/>
              </a:rPr>
              <a:t>年</a:t>
            </a:r>
            <a:r>
              <a:rPr lang="en-US" altLang="zh-CN" dirty="0">
                <a:ea typeface="+mn-ea"/>
              </a:rPr>
              <a:t>12</a:t>
            </a:r>
            <a:r>
              <a:rPr lang="zh-CN" altLang="en-US" dirty="0">
                <a:ea typeface="+mn-ea"/>
              </a:rPr>
              <a:t>月底，在公开市场逆回购净投放规模达</a:t>
            </a:r>
            <a:r>
              <a:rPr lang="en-US" altLang="zh-CN" dirty="0">
                <a:ea typeface="+mn-ea"/>
              </a:rPr>
              <a:t>404.295</a:t>
            </a:r>
            <a:r>
              <a:rPr lang="zh-CN" altLang="en-US" dirty="0">
                <a:ea typeface="+mn-ea"/>
              </a:rPr>
              <a:t>万亿越盾。</a:t>
            </a:r>
            <a:endParaRPr lang="en-GB" altLang="vi-VN" dirty="0">
              <a:ea typeface="+mn-ea"/>
            </a:endParaRPr>
          </a:p>
        </p:txBody>
      </p:sp>
      <p:sp>
        <p:nvSpPr>
          <p:cNvPr id="22" name="TextBox 21"/>
          <p:cNvSpPr txBox="1"/>
          <p:nvPr/>
        </p:nvSpPr>
        <p:spPr>
          <a:xfrm>
            <a:off x="312310" y="1086788"/>
            <a:ext cx="6985058" cy="307777"/>
          </a:xfrm>
          <a:prstGeom prst="rect">
            <a:avLst/>
          </a:prstGeom>
          <a:solidFill>
            <a:srgbClr val="2323FF"/>
          </a:solidFill>
        </p:spPr>
        <p:txBody>
          <a:bodyPr wrap="square" rtlCol="0">
            <a:spAutoFit/>
          </a:bodyPr>
          <a:lstStyle/>
          <a:p>
            <a:r>
              <a:rPr lang="en-US" sz="1400" b="1" dirty="0">
                <a:solidFill>
                  <a:prstClr val="white"/>
                </a:solidFill>
                <a:latin typeface="Times New Roman" panose="02020603050405020304" pitchFamily="18" charset="0"/>
                <a:cs typeface="Times New Roman" panose="02020603050405020304" pitchFamily="18" charset="0"/>
              </a:rPr>
              <a:t>2. 2025</a:t>
            </a:r>
            <a:r>
              <a:rPr lang="zh-CN" altLang="en-US" sz="1400" b="1" dirty="0">
                <a:solidFill>
                  <a:prstClr val="white"/>
                </a:solidFill>
                <a:latin typeface="Times New Roman" panose="02020603050405020304" pitchFamily="18" charset="0"/>
                <a:cs typeface="Times New Roman" panose="02020603050405020304" pitchFamily="18" charset="0"/>
              </a:rPr>
              <a:t>年</a:t>
            </a:r>
            <a:r>
              <a:rPr lang="en-US" altLang="zh-CN" sz="1400" b="1" dirty="0">
                <a:solidFill>
                  <a:prstClr val="white"/>
                </a:solidFill>
                <a:latin typeface="Times New Roman" panose="02020603050405020304" pitchFamily="18" charset="0"/>
                <a:cs typeface="Times New Roman" panose="02020603050405020304" pitchFamily="18" charset="0"/>
              </a:rPr>
              <a:t>12</a:t>
            </a:r>
            <a:r>
              <a:rPr lang="zh-CN" altLang="en-US" sz="1400" b="1" dirty="0">
                <a:solidFill>
                  <a:prstClr val="white"/>
                </a:solidFill>
                <a:latin typeface="Times New Roman" panose="02020603050405020304" pitchFamily="18" charset="0"/>
                <a:cs typeface="Times New Roman" panose="02020603050405020304" pitchFamily="18" charset="0"/>
              </a:rPr>
              <a:t>月份、</a:t>
            </a:r>
            <a:r>
              <a:rPr lang="en-US" altLang="zh-CN" sz="1400" b="1" dirty="0">
                <a:solidFill>
                  <a:prstClr val="white"/>
                </a:solidFill>
                <a:latin typeface="Times New Roman" panose="02020603050405020304" pitchFamily="18" charset="0"/>
                <a:cs typeface="Times New Roman" panose="02020603050405020304" pitchFamily="18" charset="0"/>
              </a:rPr>
              <a:t>2025</a:t>
            </a:r>
            <a:r>
              <a:rPr lang="zh-CN" altLang="en-US" sz="1400" b="1" dirty="0">
                <a:solidFill>
                  <a:prstClr val="white"/>
                </a:solidFill>
                <a:latin typeface="Times New Roman" panose="02020603050405020304" pitchFamily="18" charset="0"/>
                <a:cs typeface="Times New Roman" panose="02020603050405020304" pitchFamily="18" charset="0"/>
              </a:rPr>
              <a:t>年第四季度及</a:t>
            </a:r>
            <a:r>
              <a:rPr lang="en-US" altLang="zh-CN" sz="1400" b="1" dirty="0">
                <a:solidFill>
                  <a:prstClr val="white"/>
                </a:solidFill>
                <a:latin typeface="Times New Roman" panose="02020603050405020304" pitchFamily="18" charset="0"/>
                <a:cs typeface="Times New Roman" panose="02020603050405020304" pitchFamily="18" charset="0"/>
              </a:rPr>
              <a:t>2025</a:t>
            </a:r>
            <a:r>
              <a:rPr lang="zh-CN" altLang="en-US" sz="1400" b="1" dirty="0">
                <a:solidFill>
                  <a:prstClr val="white"/>
                </a:solidFill>
                <a:latin typeface="Times New Roman" panose="02020603050405020304" pitchFamily="18" charset="0"/>
                <a:cs typeface="Times New Roman" panose="02020603050405020304" pitchFamily="18" charset="0"/>
              </a:rPr>
              <a:t>年全年货币政策</a:t>
            </a:r>
            <a:endParaRPr lang="en-US" sz="1400" b="1" dirty="0">
              <a:solidFill>
                <a:prstClr val="white"/>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312310" y="725339"/>
            <a:ext cx="2789546" cy="369332"/>
          </a:xfrm>
          <a:prstGeom prst="rect">
            <a:avLst/>
          </a:prstGeom>
          <a:noFill/>
        </p:spPr>
        <p:txBody>
          <a:bodyPr wrap="none" rtlCol="0">
            <a:spAutoFit/>
          </a:bodyPr>
          <a:lstStyle/>
          <a:p>
            <a:r>
              <a:rPr lang="zh-CN" altLang="en-US" sz="1800" b="1" dirty="0">
                <a:solidFill>
                  <a:srgbClr val="2323FF"/>
                </a:solidFill>
                <a:latin typeface="Times New Roman" panose="02020603050405020304" pitchFamily="18" charset="0"/>
                <a:cs typeface="Times New Roman" panose="02020603050405020304" pitchFamily="18" charset="0"/>
              </a:rPr>
              <a:t>越南宏观经济更新及预测</a:t>
            </a:r>
            <a:endParaRPr lang="en-US" sz="1800" b="1" dirty="0">
              <a:solidFill>
                <a:srgbClr val="2323FF"/>
              </a:solidFill>
              <a:latin typeface="Times New Roman" panose="02020603050405020304" pitchFamily="18" charset="0"/>
              <a:cs typeface="Times New Roman" panose="02020603050405020304" pitchFamily="18" charset="0"/>
            </a:endParaRPr>
          </a:p>
        </p:txBody>
      </p:sp>
      <p:sp>
        <p:nvSpPr>
          <p:cNvPr id="14" name="文本框 85">
            <a:extLst>
              <a:ext uri="{FF2B5EF4-FFF2-40B4-BE49-F238E27FC236}">
                <a16:creationId xmlns:a16="http://schemas.microsoft.com/office/drawing/2014/main" id="{5A9AF78D-3986-4ED6-BAD9-40D50EF8784D}"/>
              </a:ext>
            </a:extLst>
          </p:cNvPr>
          <p:cNvSpPr txBox="1">
            <a:spLocks noChangeArrowheads="1"/>
          </p:cNvSpPr>
          <p:nvPr/>
        </p:nvSpPr>
        <p:spPr bwMode="auto">
          <a:xfrm>
            <a:off x="312310" y="5830558"/>
            <a:ext cx="7225928" cy="27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r>
              <a:rPr lang="en-US" altLang="vi-VN" sz="1400" b="1" dirty="0">
                <a:solidFill>
                  <a:srgbClr val="2323FF"/>
                </a:solidFill>
                <a:latin typeface="Times New Roman" panose="02020603050405020304" pitchFamily="18" charset="0"/>
                <a:ea typeface="+mn-ea"/>
                <a:cs typeface="Times New Roman" panose="02020603050405020304" pitchFamily="18" charset="0"/>
              </a:rPr>
              <a:t>d</a:t>
            </a:r>
            <a:r>
              <a:rPr lang="vi-VN" altLang="vi-VN" sz="1400" b="1" dirty="0">
                <a:solidFill>
                  <a:srgbClr val="2323FF"/>
                </a:solidFill>
                <a:latin typeface="Times New Roman" panose="02020603050405020304" pitchFamily="18" charset="0"/>
                <a:ea typeface="+mn-ea"/>
                <a:cs typeface="Times New Roman" panose="02020603050405020304" pitchFamily="18" charset="0"/>
              </a:rPr>
              <a:t>. </a:t>
            </a:r>
            <a:r>
              <a:rPr lang="en-US" altLang="vi-VN" sz="1400" b="1" dirty="0">
                <a:solidFill>
                  <a:srgbClr val="2323FF"/>
                </a:solidFill>
                <a:latin typeface="Times New Roman" panose="02020603050405020304" pitchFamily="18" charset="0"/>
                <a:ea typeface="+mn-ea"/>
                <a:cs typeface="Times New Roman" panose="02020603050405020304" pitchFamily="18" charset="0"/>
              </a:rPr>
              <a:t>1</a:t>
            </a:r>
            <a:r>
              <a:rPr lang="en-US" altLang="zh-CN" sz="1400" b="1" dirty="0">
                <a:solidFill>
                  <a:srgbClr val="2323FF"/>
                </a:solidFill>
                <a:latin typeface="Times New Roman" panose="02020603050405020304" pitchFamily="18" charset="0"/>
                <a:ea typeface="+mn-ea"/>
                <a:cs typeface="Times New Roman" panose="02020603050405020304" pitchFamily="18" charset="0"/>
              </a:rPr>
              <a:t>2</a:t>
            </a:r>
            <a:r>
              <a:rPr lang="zh-CN" altLang="en-US" sz="1400" b="1" dirty="0">
                <a:solidFill>
                  <a:srgbClr val="2323FF"/>
                </a:solidFill>
                <a:latin typeface="Times New Roman" panose="02020603050405020304" pitchFamily="18" charset="0"/>
                <a:ea typeface="+mn-ea"/>
                <a:cs typeface="Times New Roman" panose="02020603050405020304" pitchFamily="18" charset="0"/>
              </a:rPr>
              <a:t>月份信贷增长表现积极，有力支持经济增长</a:t>
            </a:r>
            <a:endParaRPr lang="vi-VN" altLang="vi-VN" sz="1400" b="1" dirty="0">
              <a:solidFill>
                <a:srgbClr val="2323FF"/>
              </a:solidFill>
              <a:latin typeface="Times New Roman" panose="02020603050405020304" pitchFamily="18" charset="0"/>
              <a:ea typeface="+mn-ea"/>
              <a:cs typeface="Times New Roman" panose="02020603050405020304" pitchFamily="18" charset="0"/>
            </a:endParaRPr>
          </a:p>
        </p:txBody>
      </p:sp>
      <p:sp>
        <p:nvSpPr>
          <p:cNvPr id="20" name="文本框 85">
            <a:extLst>
              <a:ext uri="{FF2B5EF4-FFF2-40B4-BE49-F238E27FC236}">
                <a16:creationId xmlns:a16="http://schemas.microsoft.com/office/drawing/2014/main" id="{5A9AF78D-3986-4ED6-BAD9-40D50EF8784D}"/>
              </a:ext>
            </a:extLst>
          </p:cNvPr>
          <p:cNvSpPr txBox="1">
            <a:spLocks noChangeArrowheads="1"/>
          </p:cNvSpPr>
          <p:nvPr/>
        </p:nvSpPr>
        <p:spPr bwMode="auto">
          <a:xfrm>
            <a:off x="312310" y="9298343"/>
            <a:ext cx="7448938" cy="970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年，经济信贷总规模达</a:t>
            </a:r>
            <a:r>
              <a:rPr lang="en-US" altLang="zh-CN" sz="1200" dirty="0">
                <a:latin typeface="Times New Roman" panose="02020603050405020304" pitchFamily="18" charset="0"/>
                <a:ea typeface="+mn-ea"/>
                <a:cs typeface="Times New Roman" panose="02020603050405020304" pitchFamily="18" charset="0"/>
              </a:rPr>
              <a:t>18.58</a:t>
            </a:r>
            <a:r>
              <a:rPr lang="zh-CN" altLang="en-US" sz="1200" dirty="0">
                <a:latin typeface="Times New Roman" panose="02020603050405020304" pitchFamily="18" charset="0"/>
                <a:ea typeface="+mn-ea"/>
                <a:cs typeface="Times New Roman" panose="02020603050405020304" pitchFamily="18" charset="0"/>
              </a:rPr>
              <a:t>千万亿越盾，较</a:t>
            </a:r>
            <a:r>
              <a:rPr lang="en-US" altLang="zh-CN" sz="1200" dirty="0">
                <a:latin typeface="Times New Roman" panose="02020603050405020304" pitchFamily="18" charset="0"/>
                <a:ea typeface="+mn-ea"/>
                <a:cs typeface="Times New Roman" panose="02020603050405020304" pitchFamily="18" charset="0"/>
              </a:rPr>
              <a:t>2024</a:t>
            </a:r>
            <a:r>
              <a:rPr lang="zh-CN" altLang="en-US" sz="1200" dirty="0">
                <a:latin typeface="Times New Roman" panose="02020603050405020304" pitchFamily="18" charset="0"/>
                <a:ea typeface="+mn-ea"/>
                <a:cs typeface="Times New Roman" panose="02020603050405020304" pitchFamily="18" charset="0"/>
              </a:rPr>
              <a:t>年末增长</a:t>
            </a:r>
            <a:r>
              <a:rPr lang="en-US" altLang="zh-CN" sz="1200" dirty="0">
                <a:latin typeface="Times New Roman" panose="02020603050405020304" pitchFamily="18" charset="0"/>
                <a:ea typeface="+mn-ea"/>
                <a:cs typeface="Times New Roman" panose="02020603050405020304" pitchFamily="18" charset="0"/>
              </a:rPr>
              <a:t>19.10%</a:t>
            </a:r>
            <a:r>
              <a:rPr lang="zh-CN" altLang="en-US" sz="1200" dirty="0">
                <a:latin typeface="Times New Roman" panose="02020603050405020304" pitchFamily="18" charset="0"/>
                <a:ea typeface="+mn-ea"/>
                <a:cs typeface="Times New Roman" panose="02020603050405020304" pitchFamily="18" charset="0"/>
              </a:rPr>
              <a:t>，相当于向经济体系新增投放约</a:t>
            </a:r>
            <a:r>
              <a:rPr lang="en-US" altLang="zh-CN" sz="1200" dirty="0">
                <a:latin typeface="Times New Roman" panose="02020603050405020304" pitchFamily="18" charset="0"/>
                <a:ea typeface="+mn-ea"/>
                <a:cs typeface="Times New Roman" panose="02020603050405020304" pitchFamily="18" charset="0"/>
              </a:rPr>
              <a:t>2.97</a:t>
            </a:r>
            <a:r>
              <a:rPr lang="zh-CN" altLang="en-US" sz="1200" dirty="0">
                <a:latin typeface="Times New Roman" panose="02020603050405020304" pitchFamily="18" charset="0"/>
                <a:ea typeface="+mn-ea"/>
                <a:cs typeface="Times New Roman" panose="02020603050405020304" pitchFamily="18" charset="0"/>
              </a:rPr>
              <a:t>千万亿越盾的资金。展望</a:t>
            </a:r>
            <a:r>
              <a:rPr lang="en-US" altLang="zh-CN" sz="1200" dirty="0">
                <a:latin typeface="Times New Roman" panose="02020603050405020304" pitchFamily="18" charset="0"/>
                <a:ea typeface="+mn-ea"/>
                <a:cs typeface="Times New Roman" panose="02020603050405020304" pitchFamily="18" charset="0"/>
              </a:rPr>
              <a:t>2026</a:t>
            </a:r>
            <a:r>
              <a:rPr lang="zh-CN" altLang="en-US" sz="1200" dirty="0">
                <a:latin typeface="Times New Roman" panose="02020603050405020304" pitchFamily="18" charset="0"/>
                <a:ea typeface="+mn-ea"/>
                <a:cs typeface="Times New Roman" panose="02020603050405020304" pitchFamily="18" charset="0"/>
              </a:rPr>
              <a:t>年，国家银行（</a:t>
            </a:r>
            <a:r>
              <a:rPr lang="en-US" altLang="zh-CN" sz="1200" dirty="0">
                <a:latin typeface="Times New Roman" panose="02020603050405020304" pitchFamily="18" charset="0"/>
                <a:ea typeface="+mn-ea"/>
                <a:cs typeface="Times New Roman" panose="02020603050405020304" pitchFamily="18" charset="0"/>
              </a:rPr>
              <a:t>SBV</a:t>
            </a:r>
            <a:r>
              <a:rPr lang="zh-CN" altLang="en-US" sz="1200" dirty="0">
                <a:latin typeface="Times New Roman" panose="02020603050405020304" pitchFamily="18" charset="0"/>
                <a:ea typeface="+mn-ea"/>
                <a:cs typeface="Times New Roman" panose="02020603050405020304" pitchFamily="18" charset="0"/>
              </a:rPr>
              <a:t>）将继续实施主动、灵活、及时且高效的货币政策，并与财政政策保持协调配合。在政府实施更具选择性的信贷增长调控背景下，预计</a:t>
            </a:r>
            <a:r>
              <a:rPr lang="en-US" altLang="zh-CN" sz="1200" dirty="0">
                <a:latin typeface="Times New Roman" panose="02020603050405020304" pitchFamily="18" charset="0"/>
                <a:ea typeface="+mn-ea"/>
                <a:cs typeface="Times New Roman" panose="02020603050405020304" pitchFamily="18" charset="0"/>
              </a:rPr>
              <a:t>2026</a:t>
            </a:r>
            <a:r>
              <a:rPr lang="zh-CN" altLang="en-US" sz="1200" dirty="0">
                <a:latin typeface="Times New Roman" panose="02020603050405020304" pitchFamily="18" charset="0"/>
                <a:ea typeface="+mn-ea"/>
                <a:cs typeface="Times New Roman" panose="02020603050405020304" pitchFamily="18" charset="0"/>
              </a:rPr>
              <a:t>年全系统信贷增长率约为</a:t>
            </a:r>
            <a:r>
              <a:rPr lang="en-US" altLang="zh-CN" sz="1200" dirty="0">
                <a:latin typeface="Times New Roman" panose="02020603050405020304" pitchFamily="18" charset="0"/>
                <a:ea typeface="+mn-ea"/>
                <a:cs typeface="Times New Roman" panose="02020603050405020304" pitchFamily="18" charset="0"/>
              </a:rPr>
              <a:t>15%</a:t>
            </a:r>
            <a:r>
              <a:rPr lang="zh-CN" altLang="en-US" sz="1200" dirty="0">
                <a:latin typeface="Times New Roman" panose="02020603050405020304" pitchFamily="18" charset="0"/>
                <a:ea typeface="+mn-ea"/>
                <a:cs typeface="Times New Roman" panose="02020603050405020304" pitchFamily="18" charset="0"/>
              </a:rPr>
              <a:t>，低于</a:t>
            </a:r>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年水平。</a:t>
            </a:r>
            <a:endParaRPr lang="en-US" sz="1200" dirty="0">
              <a:latin typeface="Times New Roman" panose="02020603050405020304" pitchFamily="18" charset="0"/>
              <a:ea typeface="+mn-ea"/>
              <a:cs typeface="Times New Roman" panose="02020603050405020304" pitchFamily="18" charset="0"/>
            </a:endParaRPr>
          </a:p>
          <a:p>
            <a:pPr algn="just"/>
            <a:endParaRPr lang="en-GB" sz="1200" dirty="0">
              <a:latin typeface="Times New Roman" panose="02020603050405020304" pitchFamily="18" charset="0"/>
              <a:ea typeface="+mn-ea"/>
              <a:cs typeface="Times New Roman" panose="02020603050405020304" pitchFamily="18" charset="0"/>
            </a:endParaRPr>
          </a:p>
        </p:txBody>
      </p:sp>
      <p:sp>
        <p:nvSpPr>
          <p:cNvPr id="21" name="TextBox 10"/>
          <p:cNvSpPr txBox="1"/>
          <p:nvPr/>
        </p:nvSpPr>
        <p:spPr>
          <a:xfrm>
            <a:off x="3021242" y="8822565"/>
            <a:ext cx="2104674" cy="24994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sz="1024" i="1" dirty="0">
                <a:solidFill>
                  <a:prstClr val="black"/>
                </a:solidFill>
                <a:latin typeface="Times New Roman" panose="02020603050405020304" pitchFamily="18" charset="0"/>
                <a:cs typeface="Times New Roman" panose="02020603050405020304" pitchFamily="18" charset="0"/>
              </a:rPr>
              <a:t>数据来源</a:t>
            </a:r>
            <a:r>
              <a:rPr lang="en-US" sz="1024" i="1" dirty="0">
                <a:solidFill>
                  <a:prstClr val="black"/>
                </a:solidFill>
                <a:latin typeface="Times New Roman" panose="02020603050405020304" pitchFamily="18" charset="0"/>
                <a:cs typeface="Times New Roman" panose="02020603050405020304" pitchFamily="18" charset="0"/>
              </a:rPr>
              <a:t>: SBV, CSI</a:t>
            </a:r>
            <a:r>
              <a:rPr lang="zh-CN" altLang="en-US" sz="1024" i="1" dirty="0">
                <a:solidFill>
                  <a:prstClr val="black"/>
                </a:solidFill>
                <a:latin typeface="Times New Roman" panose="02020603050405020304" pitchFamily="18" charset="0"/>
                <a:cs typeface="Times New Roman" panose="02020603050405020304" pitchFamily="18" charset="0"/>
              </a:rPr>
              <a:t>整理</a:t>
            </a:r>
            <a:endParaRPr lang="en-US" sz="1024" i="1" dirty="0">
              <a:solidFill>
                <a:prstClr val="black"/>
              </a:solidFill>
              <a:latin typeface="Times New Roman" panose="02020603050405020304" pitchFamily="18" charset="0"/>
              <a:cs typeface="Times New Roman" panose="02020603050405020304" pitchFamily="18" charset="0"/>
            </a:endParaRPr>
          </a:p>
        </p:txBody>
      </p:sp>
      <p:graphicFrame>
        <p:nvGraphicFramePr>
          <p:cNvPr id="8" name="Chart 7">
            <a:extLst>
              <a:ext uri="{FF2B5EF4-FFF2-40B4-BE49-F238E27FC236}">
                <a16:creationId xmlns:a16="http://schemas.microsoft.com/office/drawing/2014/main" id="{00000000-0008-0000-0500-000003000000}"/>
              </a:ext>
            </a:extLst>
          </p:cNvPr>
          <p:cNvGraphicFramePr>
            <a:graphicFrameLocks/>
          </p:cNvGraphicFramePr>
          <p:nvPr>
            <p:extLst>
              <p:ext uri="{D42A27DB-BD31-4B8C-83A1-F6EECF244321}">
                <p14:modId xmlns:p14="http://schemas.microsoft.com/office/powerpoint/2010/main" val="834770964"/>
              </p:ext>
            </p:extLst>
          </p:nvPr>
        </p:nvGraphicFramePr>
        <p:xfrm>
          <a:off x="4091417" y="6045273"/>
          <a:ext cx="3716336" cy="28712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Chart 1">
            <a:extLst>
              <a:ext uri="{FF2B5EF4-FFF2-40B4-BE49-F238E27FC236}">
                <a16:creationId xmlns:a16="http://schemas.microsoft.com/office/drawing/2014/main" id="{00000000-0008-0000-0500-000006000000}"/>
              </a:ext>
            </a:extLst>
          </p:cNvPr>
          <p:cNvGraphicFramePr>
            <a:graphicFrameLocks/>
          </p:cNvGraphicFramePr>
          <p:nvPr>
            <p:extLst>
              <p:ext uri="{D42A27DB-BD31-4B8C-83A1-F6EECF244321}">
                <p14:modId xmlns:p14="http://schemas.microsoft.com/office/powerpoint/2010/main" val="965321740"/>
              </p:ext>
            </p:extLst>
          </p:nvPr>
        </p:nvGraphicFramePr>
        <p:xfrm>
          <a:off x="312311" y="6220711"/>
          <a:ext cx="3716335" cy="25137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00000000-0008-0000-0100-000007000000}"/>
              </a:ext>
            </a:extLst>
          </p:cNvPr>
          <p:cNvGraphicFramePr>
            <a:graphicFrameLocks/>
          </p:cNvGraphicFramePr>
          <p:nvPr>
            <p:extLst>
              <p:ext uri="{D42A27DB-BD31-4B8C-83A1-F6EECF244321}">
                <p14:modId xmlns:p14="http://schemas.microsoft.com/office/powerpoint/2010/main" val="31941820"/>
              </p:ext>
            </p:extLst>
          </p:nvPr>
        </p:nvGraphicFramePr>
        <p:xfrm>
          <a:off x="338236" y="1456121"/>
          <a:ext cx="7423012" cy="37516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5191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1"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amond(in)">
                                      <p:cBhvr>
                                        <p:cTn id="7" dur="500"/>
                                        <p:tgtEl>
                                          <p:spTgt spid="28"/>
                                        </p:tgtEl>
                                      </p:cBhvr>
                                    </p:animEffect>
                                  </p:childTnLst>
                                </p:cTn>
                              </p:par>
                              <p:par>
                                <p:cTn id="8" presetID="8" presetClass="entr" presetSubtype="16" fill="hold" grpId="1"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amond(in)">
                                      <p:cBhvr>
                                        <p:cTn id="10" dur="500"/>
                                        <p:tgtEl>
                                          <p:spTgt spid="14"/>
                                        </p:tgtEl>
                                      </p:cBhvr>
                                    </p:animEffect>
                                  </p:childTnLst>
                                </p:cTn>
                              </p:par>
                              <p:par>
                                <p:cTn id="11" presetID="8" presetClass="entr" presetSubtype="16" fill="hold" grpId="1"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diamond(in)">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utoUpdateAnimBg="0"/>
      <p:bldP spid="28" grpId="1" bldLvl="0" autoUpdateAnimBg="0"/>
      <p:bldP spid="14" grpId="0" bldLvl="0" autoUpdateAnimBg="0"/>
      <p:bldP spid="14" grpId="1" bldLvl="0" autoUpdateAnimBg="0"/>
      <p:bldP spid="20" grpId="0" bldLvl="0" autoUpdateAnimBg="0"/>
      <p:bldP spid="20" grpId="1"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716442" y="918459"/>
            <a:ext cx="1625275" cy="491155"/>
          </a:xfrm>
        </p:spPr>
        <p:txBody>
          <a:bodyPr/>
          <a:lstStyle/>
          <a:p>
            <a:fld id="{C03F056B-B77A-4939-90EC-06347C9C88E5}" type="slidenum">
              <a:rPr lang="en-US" smtClean="0">
                <a:solidFill>
                  <a:prstClr val="white"/>
                </a:solidFill>
                <a:latin typeface="Times New Roman" panose="02020603050405020304" pitchFamily="18" charset="0"/>
                <a:ea typeface="+mn-ea"/>
                <a:cs typeface="Times New Roman" panose="02020603050405020304" pitchFamily="18" charset="0"/>
              </a:rPr>
              <a:pPr/>
              <a:t>11</a:t>
            </a:fld>
            <a:endParaRPr lang="en-US">
              <a:solidFill>
                <a:prstClr val="white"/>
              </a:solidFill>
              <a:latin typeface="Times New Roman" panose="02020603050405020304" pitchFamily="18" charset="0"/>
              <a:ea typeface="+mn-ea"/>
              <a:cs typeface="Times New Roman" panose="02020603050405020304" pitchFamily="18" charset="0"/>
            </a:endParaRPr>
          </a:p>
        </p:txBody>
      </p:sp>
      <p:sp>
        <p:nvSpPr>
          <p:cNvPr id="27" name="TextBox 26"/>
          <p:cNvSpPr txBox="1"/>
          <p:nvPr/>
        </p:nvSpPr>
        <p:spPr>
          <a:xfrm>
            <a:off x="5976959" y="9689928"/>
            <a:ext cx="1763743" cy="246221"/>
          </a:xfrm>
          <a:prstGeom prst="rect">
            <a:avLst/>
          </a:prstGeom>
          <a:noFill/>
        </p:spPr>
        <p:txBody>
          <a:bodyPr wrap="square" rtlCol="0">
            <a:spAutoFit/>
          </a:bodyPr>
          <a:lstStyle>
            <a:defPPr>
              <a:defRPr lang="en-US"/>
            </a:defPPr>
            <a:lvl1pPr marL="0" algn="l" defTabSz="1046714" rtl="0" eaLnBrk="1" latinLnBrk="0" hangingPunct="1">
              <a:defRPr sz="2060" kern="1200">
                <a:solidFill>
                  <a:schemeClr val="tx1"/>
                </a:solidFill>
                <a:latin typeface="+mn-lt"/>
                <a:ea typeface="+mn-ea"/>
                <a:cs typeface="+mn-cs"/>
              </a:defRPr>
            </a:lvl1pPr>
            <a:lvl2pPr marL="523357" algn="l" defTabSz="1046714" rtl="0" eaLnBrk="1" latinLnBrk="0" hangingPunct="1">
              <a:defRPr sz="2060" kern="1200">
                <a:solidFill>
                  <a:schemeClr val="tx1"/>
                </a:solidFill>
                <a:latin typeface="+mn-lt"/>
                <a:ea typeface="+mn-ea"/>
                <a:cs typeface="+mn-cs"/>
              </a:defRPr>
            </a:lvl2pPr>
            <a:lvl3pPr marL="1046714" algn="l" defTabSz="1046714" rtl="0" eaLnBrk="1" latinLnBrk="0" hangingPunct="1">
              <a:defRPr sz="2060" kern="1200">
                <a:solidFill>
                  <a:schemeClr val="tx1"/>
                </a:solidFill>
                <a:latin typeface="+mn-lt"/>
                <a:ea typeface="+mn-ea"/>
                <a:cs typeface="+mn-cs"/>
              </a:defRPr>
            </a:lvl3pPr>
            <a:lvl4pPr marL="1570071" algn="l" defTabSz="1046714" rtl="0" eaLnBrk="1" latinLnBrk="0" hangingPunct="1">
              <a:defRPr sz="2060" kern="1200">
                <a:solidFill>
                  <a:schemeClr val="tx1"/>
                </a:solidFill>
                <a:latin typeface="+mn-lt"/>
                <a:ea typeface="+mn-ea"/>
                <a:cs typeface="+mn-cs"/>
              </a:defRPr>
            </a:lvl4pPr>
            <a:lvl5pPr marL="2093427" algn="l" defTabSz="1046714" rtl="0" eaLnBrk="1" latinLnBrk="0" hangingPunct="1">
              <a:defRPr sz="2060" kern="1200">
                <a:solidFill>
                  <a:schemeClr val="tx1"/>
                </a:solidFill>
                <a:latin typeface="+mn-lt"/>
                <a:ea typeface="+mn-ea"/>
                <a:cs typeface="+mn-cs"/>
              </a:defRPr>
            </a:lvl5pPr>
            <a:lvl6pPr marL="2616784" algn="l" defTabSz="1046714" rtl="0" eaLnBrk="1" latinLnBrk="0" hangingPunct="1">
              <a:defRPr sz="2060" kern="1200">
                <a:solidFill>
                  <a:schemeClr val="tx1"/>
                </a:solidFill>
                <a:latin typeface="+mn-lt"/>
                <a:ea typeface="+mn-ea"/>
                <a:cs typeface="+mn-cs"/>
              </a:defRPr>
            </a:lvl6pPr>
            <a:lvl7pPr marL="3140141" algn="l" defTabSz="1046714" rtl="0" eaLnBrk="1" latinLnBrk="0" hangingPunct="1">
              <a:defRPr sz="2060" kern="1200">
                <a:solidFill>
                  <a:schemeClr val="tx1"/>
                </a:solidFill>
                <a:latin typeface="+mn-lt"/>
                <a:ea typeface="+mn-ea"/>
                <a:cs typeface="+mn-cs"/>
              </a:defRPr>
            </a:lvl7pPr>
            <a:lvl8pPr marL="3663498" algn="l" defTabSz="1046714" rtl="0" eaLnBrk="1" latinLnBrk="0" hangingPunct="1">
              <a:defRPr sz="2060" kern="1200">
                <a:solidFill>
                  <a:schemeClr val="tx1"/>
                </a:solidFill>
                <a:latin typeface="+mn-lt"/>
                <a:ea typeface="+mn-ea"/>
                <a:cs typeface="+mn-cs"/>
              </a:defRPr>
            </a:lvl8pPr>
            <a:lvl9pPr marL="4186855" algn="l" defTabSz="1046714" rtl="0" eaLnBrk="1" latinLnBrk="0" hangingPunct="1">
              <a:defRPr sz="2060" kern="1200">
                <a:solidFill>
                  <a:schemeClr val="tx1"/>
                </a:solidFill>
                <a:latin typeface="+mn-lt"/>
                <a:ea typeface="+mn-ea"/>
                <a:cs typeface="+mn-cs"/>
              </a:defRPr>
            </a:lvl9pPr>
          </a:lstStyle>
          <a:p>
            <a:pPr algn="r"/>
            <a:r>
              <a:rPr lang="zh-CN" altLang="en-US" sz="1000" i="1" dirty="0">
                <a:solidFill>
                  <a:prstClr val="black"/>
                </a:solidFill>
                <a:latin typeface="Times New Roman" panose="02020603050405020304" pitchFamily="18" charset="0"/>
                <a:cs typeface="Times New Roman" panose="02020603050405020304" pitchFamily="18" charset="0"/>
              </a:rPr>
              <a:t>数据来源</a:t>
            </a:r>
            <a:r>
              <a:rPr lang="en-US" sz="1000" i="1" dirty="0">
                <a:solidFill>
                  <a:prstClr val="black"/>
                </a:solidFill>
                <a:latin typeface="Times New Roman" panose="02020603050405020304" pitchFamily="18" charset="0"/>
                <a:cs typeface="Times New Roman" panose="02020603050405020304" pitchFamily="18" charset="0"/>
              </a:rPr>
              <a:t>: SBV, CSI</a:t>
            </a:r>
            <a:r>
              <a:rPr lang="zh-CN" altLang="en-US" sz="1000" i="1" dirty="0">
                <a:solidFill>
                  <a:prstClr val="black"/>
                </a:solidFill>
                <a:latin typeface="Times New Roman" panose="02020603050405020304" pitchFamily="18" charset="0"/>
                <a:cs typeface="Times New Roman" panose="02020603050405020304" pitchFamily="18" charset="0"/>
              </a:rPr>
              <a:t>整理</a:t>
            </a:r>
            <a:endParaRPr lang="en-US" sz="1000" i="1" dirty="0">
              <a:solidFill>
                <a:prstClr val="black"/>
              </a:solidFill>
              <a:latin typeface="Times New Roman" panose="02020603050405020304" pitchFamily="18" charset="0"/>
              <a:cs typeface="Times New Roman" panose="02020603050405020304" pitchFamily="18" charset="0"/>
            </a:endParaRPr>
          </a:p>
        </p:txBody>
      </p:sp>
      <p:sp>
        <p:nvSpPr>
          <p:cNvPr id="31" name="文本框 85">
            <a:extLst>
              <a:ext uri="{FF2B5EF4-FFF2-40B4-BE49-F238E27FC236}">
                <a16:creationId xmlns:a16="http://schemas.microsoft.com/office/drawing/2014/main" id="{5A9AF78D-3986-4ED6-BAD9-40D50EF8784D}"/>
              </a:ext>
            </a:extLst>
          </p:cNvPr>
          <p:cNvSpPr txBox="1">
            <a:spLocks noChangeArrowheads="1"/>
          </p:cNvSpPr>
          <p:nvPr/>
        </p:nvSpPr>
        <p:spPr bwMode="auto">
          <a:xfrm>
            <a:off x="312308" y="1375529"/>
            <a:ext cx="7428395" cy="513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endParaRPr lang="en-US" sz="1200" dirty="0">
              <a:latin typeface="Times New Roman" panose="02020603050405020304" pitchFamily="18" charset="0"/>
              <a:ea typeface="+mn-ea"/>
              <a:cs typeface="Times New Roman" panose="02020603050405020304" pitchFamily="18" charset="0"/>
            </a:endParaRPr>
          </a:p>
          <a:p>
            <a:pPr algn="just"/>
            <a:r>
              <a:rPr lang="zh-CN" altLang="en-US" sz="1200" dirty="0">
                <a:latin typeface="Times New Roman" panose="02020603050405020304" pitchFamily="18" charset="0"/>
                <a:ea typeface="+mn-ea"/>
                <a:cs typeface="Times New Roman" panose="02020603050405020304" pitchFamily="18" charset="0"/>
              </a:rPr>
              <a:t>截至</a:t>
            </a:r>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a:t>
            </a:r>
            <a:r>
              <a:rPr lang="en-US" altLang="zh-CN" sz="1200" dirty="0">
                <a:latin typeface="Times New Roman" panose="02020603050405020304" pitchFamily="18" charset="0"/>
                <a:ea typeface="+mn-ea"/>
                <a:cs typeface="Times New Roman" panose="02020603050405020304" pitchFamily="18" charset="0"/>
              </a:rPr>
              <a:t>12</a:t>
            </a:r>
            <a:r>
              <a:rPr lang="zh-CN" altLang="en-US" sz="1200" dirty="0">
                <a:latin typeface="Times New Roman" panose="02020603050405020304" pitchFamily="18" charset="0"/>
                <a:ea typeface="+mn-ea"/>
                <a:cs typeface="Times New Roman" panose="02020603050405020304" pitchFamily="18" charset="0"/>
              </a:rPr>
              <a:t>月</a:t>
            </a:r>
            <a:r>
              <a:rPr lang="en-US" altLang="zh-CN" sz="1200" dirty="0">
                <a:latin typeface="Times New Roman" panose="02020603050405020304" pitchFamily="18" charset="0"/>
                <a:ea typeface="+mn-ea"/>
                <a:cs typeface="Times New Roman" panose="02020603050405020304" pitchFamily="18" charset="0"/>
              </a:rPr>
              <a:t>31</a:t>
            </a:r>
            <a:r>
              <a:rPr lang="zh-CN" altLang="en-US" sz="1200" dirty="0">
                <a:latin typeface="Times New Roman" panose="02020603050405020304" pitchFamily="18" charset="0"/>
                <a:ea typeface="+mn-ea"/>
                <a:cs typeface="Times New Roman" panose="02020603050405020304" pitchFamily="18" charset="0"/>
              </a:rPr>
              <a:t>日，全社会信贷规模同比保持较高增速，信贷余额达</a:t>
            </a:r>
            <a:r>
              <a:rPr lang="en-US" altLang="zh-CN" sz="1200" dirty="0">
                <a:latin typeface="Times New Roman" panose="02020603050405020304" pitchFamily="18" charset="0"/>
                <a:ea typeface="+mn-ea"/>
                <a:cs typeface="Times New Roman" panose="02020603050405020304" pitchFamily="18" charset="0"/>
              </a:rPr>
              <a:t>18.60</a:t>
            </a:r>
            <a:r>
              <a:rPr lang="zh-CN" altLang="en-US" sz="1200" dirty="0">
                <a:latin typeface="Times New Roman" panose="02020603050405020304" pitchFamily="18" charset="0"/>
                <a:ea typeface="+mn-ea"/>
                <a:cs typeface="Times New Roman" panose="02020603050405020304" pitchFamily="18" charset="0"/>
              </a:rPr>
              <a:t>千万亿越盾，较</a:t>
            </a:r>
            <a:r>
              <a:rPr lang="en-US" altLang="zh-CN" sz="1200" dirty="0">
                <a:latin typeface="Times New Roman" panose="02020603050405020304" pitchFamily="18" charset="0"/>
                <a:ea typeface="+mn-ea"/>
                <a:cs typeface="Times New Roman" panose="02020603050405020304" pitchFamily="18" charset="0"/>
              </a:rPr>
              <a:t>2024</a:t>
            </a:r>
            <a:r>
              <a:rPr lang="zh-CN" altLang="en-US" sz="1200" dirty="0">
                <a:latin typeface="Times New Roman" panose="02020603050405020304" pitchFamily="18" charset="0"/>
                <a:ea typeface="+mn-ea"/>
                <a:cs typeface="Times New Roman" panose="02020603050405020304" pitchFamily="18" charset="0"/>
              </a:rPr>
              <a:t>年末增长</a:t>
            </a:r>
            <a:r>
              <a:rPr lang="en-US" altLang="zh-CN" sz="1200" dirty="0">
                <a:latin typeface="Times New Roman" panose="02020603050405020304" pitchFamily="18" charset="0"/>
                <a:ea typeface="+mn-ea"/>
                <a:cs typeface="Times New Roman" panose="02020603050405020304" pitchFamily="18" charset="0"/>
              </a:rPr>
              <a:t>19.10%</a:t>
            </a:r>
            <a:r>
              <a:rPr lang="zh-CN" altLang="en-US" sz="1200" dirty="0">
                <a:latin typeface="Times New Roman" panose="02020603050405020304" pitchFamily="18" charset="0"/>
                <a:ea typeface="+mn-ea"/>
                <a:cs typeface="Times New Roman" panose="02020603050405020304" pitchFamily="18" charset="0"/>
              </a:rPr>
              <a:t>。</a:t>
            </a:r>
            <a:endParaRPr lang="en-US" sz="1200" dirty="0">
              <a:latin typeface="Times New Roman" panose="02020603050405020304" pitchFamily="18" charset="0"/>
              <a:ea typeface="+mn-ea"/>
              <a:cs typeface="Times New Roman" panose="02020603050405020304" pitchFamily="18" charset="0"/>
            </a:endParaRPr>
          </a:p>
          <a:p>
            <a:pPr algn="just"/>
            <a:endParaRPr lang="en-GB" sz="1200" dirty="0">
              <a:latin typeface="Times New Roman" panose="02020603050405020304" pitchFamily="18" charset="0"/>
              <a:ea typeface="+mn-ea"/>
              <a:cs typeface="Times New Roman" panose="02020603050405020304" pitchFamily="18" charset="0"/>
            </a:endParaRPr>
          </a:p>
        </p:txBody>
      </p:sp>
      <p:sp>
        <p:nvSpPr>
          <p:cNvPr id="32" name="Slide Number Placeholder 1"/>
          <p:cNvSpPr txBox="1">
            <a:spLocks/>
          </p:cNvSpPr>
          <p:nvPr/>
        </p:nvSpPr>
        <p:spPr>
          <a:xfrm>
            <a:off x="6131299" y="10388872"/>
            <a:ext cx="1827014" cy="576424"/>
          </a:xfrm>
          <a:prstGeom prst="rect">
            <a:avLst/>
          </a:prstGeom>
        </p:spPr>
        <p:txBody>
          <a:bodyPr vert="horz" lIns="91440" tIns="45720" rIns="91440" bIns="45720" rtlCol="0" anchor="ctr"/>
          <a:lstStyle>
            <a:defPPr>
              <a:defRPr lang="en-US"/>
            </a:defPPr>
            <a:lvl1pPr marL="0" algn="r" defTabSz="1046597" rtl="0" eaLnBrk="1" latinLnBrk="0" hangingPunct="1">
              <a:defRPr sz="1600" kern="1200">
                <a:solidFill>
                  <a:schemeClr val="bg1"/>
                </a:solidFill>
                <a:latin typeface="Roboto Black" panose="02000000000000000000" pitchFamily="2" charset="0"/>
                <a:ea typeface="Roboto Black" panose="02000000000000000000" pitchFamily="2" charset="0"/>
                <a:cs typeface="+mn-cs"/>
              </a:defRPr>
            </a:lvl1pPr>
            <a:lvl2pPr marL="523298" algn="l" defTabSz="1046597" rtl="0" eaLnBrk="1" latinLnBrk="0" hangingPunct="1">
              <a:defRPr sz="2059" kern="1200">
                <a:solidFill>
                  <a:schemeClr val="tx1"/>
                </a:solidFill>
                <a:latin typeface="+mn-lt"/>
                <a:ea typeface="+mn-ea"/>
                <a:cs typeface="+mn-cs"/>
              </a:defRPr>
            </a:lvl2pPr>
            <a:lvl3pPr marL="1046597" algn="l" defTabSz="1046597" rtl="0" eaLnBrk="1" latinLnBrk="0" hangingPunct="1">
              <a:defRPr sz="2059" kern="1200">
                <a:solidFill>
                  <a:schemeClr val="tx1"/>
                </a:solidFill>
                <a:latin typeface="+mn-lt"/>
                <a:ea typeface="+mn-ea"/>
                <a:cs typeface="+mn-cs"/>
              </a:defRPr>
            </a:lvl3pPr>
            <a:lvl4pPr marL="1569895" algn="l" defTabSz="1046597" rtl="0" eaLnBrk="1" latinLnBrk="0" hangingPunct="1">
              <a:defRPr sz="2059" kern="1200">
                <a:solidFill>
                  <a:schemeClr val="tx1"/>
                </a:solidFill>
                <a:latin typeface="+mn-lt"/>
                <a:ea typeface="+mn-ea"/>
                <a:cs typeface="+mn-cs"/>
              </a:defRPr>
            </a:lvl4pPr>
            <a:lvl5pPr marL="2093193" algn="l" defTabSz="1046597" rtl="0" eaLnBrk="1" latinLnBrk="0" hangingPunct="1">
              <a:defRPr sz="2059" kern="1200">
                <a:solidFill>
                  <a:schemeClr val="tx1"/>
                </a:solidFill>
                <a:latin typeface="+mn-lt"/>
                <a:ea typeface="+mn-ea"/>
                <a:cs typeface="+mn-cs"/>
              </a:defRPr>
            </a:lvl5pPr>
            <a:lvl6pPr marL="2616491" algn="l" defTabSz="1046597" rtl="0" eaLnBrk="1" latinLnBrk="0" hangingPunct="1">
              <a:defRPr sz="2059" kern="1200">
                <a:solidFill>
                  <a:schemeClr val="tx1"/>
                </a:solidFill>
                <a:latin typeface="+mn-lt"/>
                <a:ea typeface="+mn-ea"/>
                <a:cs typeface="+mn-cs"/>
              </a:defRPr>
            </a:lvl6pPr>
            <a:lvl7pPr marL="3139789" algn="l" defTabSz="1046597" rtl="0" eaLnBrk="1" latinLnBrk="0" hangingPunct="1">
              <a:defRPr sz="2059" kern="1200">
                <a:solidFill>
                  <a:schemeClr val="tx1"/>
                </a:solidFill>
                <a:latin typeface="+mn-lt"/>
                <a:ea typeface="+mn-ea"/>
                <a:cs typeface="+mn-cs"/>
              </a:defRPr>
            </a:lvl7pPr>
            <a:lvl8pPr marL="3663088" algn="l" defTabSz="1046597" rtl="0" eaLnBrk="1" latinLnBrk="0" hangingPunct="1">
              <a:defRPr sz="2059" kern="1200">
                <a:solidFill>
                  <a:schemeClr val="tx1"/>
                </a:solidFill>
                <a:latin typeface="+mn-lt"/>
                <a:ea typeface="+mn-ea"/>
                <a:cs typeface="+mn-cs"/>
              </a:defRPr>
            </a:lvl8pPr>
            <a:lvl9pPr marL="4186386" algn="l" defTabSz="1046597" rtl="0" eaLnBrk="1" latinLnBrk="0" hangingPunct="1">
              <a:defRPr sz="2059" kern="1200">
                <a:solidFill>
                  <a:schemeClr val="tx1"/>
                </a:solidFill>
                <a:latin typeface="+mn-lt"/>
                <a:ea typeface="+mn-ea"/>
                <a:cs typeface="+mn-cs"/>
              </a:defRPr>
            </a:lvl9pPr>
          </a:lstStyle>
          <a:p>
            <a:r>
              <a:rPr lang="en-US" dirty="0">
                <a:latin typeface="Times New Roman" panose="02020603050405020304" pitchFamily="18" charset="0"/>
                <a:ea typeface="+mn-ea"/>
                <a:cs typeface="Times New Roman" panose="02020603050405020304" pitchFamily="18" charset="0"/>
              </a:rPr>
              <a:t>11</a:t>
            </a:r>
          </a:p>
        </p:txBody>
      </p:sp>
      <p:sp>
        <p:nvSpPr>
          <p:cNvPr id="29" name="Slide Number Placeholder 3"/>
          <p:cNvSpPr txBox="1">
            <a:spLocks/>
          </p:cNvSpPr>
          <p:nvPr/>
        </p:nvSpPr>
        <p:spPr>
          <a:xfrm>
            <a:off x="5844222" y="10007548"/>
            <a:ext cx="1827014" cy="576424"/>
          </a:xfrm>
          <a:prstGeom prst="rect">
            <a:avLst/>
          </a:prstGeom>
        </p:spPr>
        <p:txBody>
          <a:bodyPr vert="horz" lIns="91440" tIns="45720" rIns="91440" bIns="45720" rtlCol="0" anchor="ctr"/>
          <a:lstStyle>
            <a:defPPr>
              <a:defRPr lang="en-US"/>
            </a:defPPr>
            <a:lvl1pPr marL="0" algn="r" defTabSz="1046597" rtl="0" eaLnBrk="1" latinLnBrk="0" hangingPunct="1">
              <a:defRPr sz="1600" kern="1200">
                <a:solidFill>
                  <a:schemeClr val="bg1"/>
                </a:solidFill>
                <a:latin typeface="Roboto Black" panose="02000000000000000000" pitchFamily="2" charset="0"/>
                <a:ea typeface="Roboto Black" panose="02000000000000000000" pitchFamily="2" charset="0"/>
                <a:cs typeface="+mn-cs"/>
              </a:defRPr>
            </a:lvl1pPr>
            <a:lvl2pPr marL="523298" algn="l" defTabSz="1046597" rtl="0" eaLnBrk="1" latinLnBrk="0" hangingPunct="1">
              <a:defRPr sz="2059" kern="1200">
                <a:solidFill>
                  <a:schemeClr val="tx1"/>
                </a:solidFill>
                <a:latin typeface="+mn-lt"/>
                <a:ea typeface="+mn-ea"/>
                <a:cs typeface="+mn-cs"/>
              </a:defRPr>
            </a:lvl2pPr>
            <a:lvl3pPr marL="1046597" algn="l" defTabSz="1046597" rtl="0" eaLnBrk="1" latinLnBrk="0" hangingPunct="1">
              <a:defRPr sz="2059" kern="1200">
                <a:solidFill>
                  <a:schemeClr val="tx1"/>
                </a:solidFill>
                <a:latin typeface="+mn-lt"/>
                <a:ea typeface="+mn-ea"/>
                <a:cs typeface="+mn-cs"/>
              </a:defRPr>
            </a:lvl3pPr>
            <a:lvl4pPr marL="1569895" algn="l" defTabSz="1046597" rtl="0" eaLnBrk="1" latinLnBrk="0" hangingPunct="1">
              <a:defRPr sz="2059" kern="1200">
                <a:solidFill>
                  <a:schemeClr val="tx1"/>
                </a:solidFill>
                <a:latin typeface="+mn-lt"/>
                <a:ea typeface="+mn-ea"/>
                <a:cs typeface="+mn-cs"/>
              </a:defRPr>
            </a:lvl4pPr>
            <a:lvl5pPr marL="2093193" algn="l" defTabSz="1046597" rtl="0" eaLnBrk="1" latinLnBrk="0" hangingPunct="1">
              <a:defRPr sz="2059" kern="1200">
                <a:solidFill>
                  <a:schemeClr val="tx1"/>
                </a:solidFill>
                <a:latin typeface="+mn-lt"/>
                <a:ea typeface="+mn-ea"/>
                <a:cs typeface="+mn-cs"/>
              </a:defRPr>
            </a:lvl5pPr>
            <a:lvl6pPr marL="2616491" algn="l" defTabSz="1046597" rtl="0" eaLnBrk="1" latinLnBrk="0" hangingPunct="1">
              <a:defRPr sz="2059" kern="1200">
                <a:solidFill>
                  <a:schemeClr val="tx1"/>
                </a:solidFill>
                <a:latin typeface="+mn-lt"/>
                <a:ea typeface="+mn-ea"/>
                <a:cs typeface="+mn-cs"/>
              </a:defRPr>
            </a:lvl6pPr>
            <a:lvl7pPr marL="3139789" algn="l" defTabSz="1046597" rtl="0" eaLnBrk="1" latinLnBrk="0" hangingPunct="1">
              <a:defRPr sz="2059" kern="1200">
                <a:solidFill>
                  <a:schemeClr val="tx1"/>
                </a:solidFill>
                <a:latin typeface="+mn-lt"/>
                <a:ea typeface="+mn-ea"/>
                <a:cs typeface="+mn-cs"/>
              </a:defRPr>
            </a:lvl7pPr>
            <a:lvl8pPr marL="3663088" algn="l" defTabSz="1046597" rtl="0" eaLnBrk="1" latinLnBrk="0" hangingPunct="1">
              <a:defRPr sz="2059" kern="1200">
                <a:solidFill>
                  <a:schemeClr val="tx1"/>
                </a:solidFill>
                <a:latin typeface="+mn-lt"/>
                <a:ea typeface="+mn-ea"/>
                <a:cs typeface="+mn-cs"/>
              </a:defRPr>
            </a:lvl8pPr>
            <a:lvl9pPr marL="4186386" algn="l" defTabSz="1046597" rtl="0" eaLnBrk="1" latinLnBrk="0" hangingPunct="1">
              <a:defRPr sz="2059" kern="1200">
                <a:solidFill>
                  <a:schemeClr val="tx1"/>
                </a:solidFill>
                <a:latin typeface="+mn-lt"/>
                <a:ea typeface="+mn-ea"/>
                <a:cs typeface="+mn-cs"/>
              </a:defRPr>
            </a:lvl9pPr>
          </a:lstStyle>
          <a:p>
            <a:r>
              <a:rPr lang="en-US" b="1" dirty="0">
                <a:latin typeface="Times New Roman" panose="02020603050405020304" pitchFamily="18" charset="0"/>
                <a:ea typeface="+mn-ea"/>
                <a:cs typeface="Times New Roman" panose="02020603050405020304" pitchFamily="18" charset="0"/>
              </a:rPr>
              <a:t>11</a:t>
            </a:r>
          </a:p>
        </p:txBody>
      </p:sp>
      <p:sp>
        <p:nvSpPr>
          <p:cNvPr id="23" name="文本框 85">
            <a:extLst>
              <a:ext uri="{FF2B5EF4-FFF2-40B4-BE49-F238E27FC236}">
                <a16:creationId xmlns:a16="http://schemas.microsoft.com/office/drawing/2014/main" id="{5A9AF78D-3986-4ED6-BAD9-40D50EF8784D}"/>
              </a:ext>
            </a:extLst>
          </p:cNvPr>
          <p:cNvSpPr txBox="1">
            <a:spLocks noChangeArrowheads="1"/>
          </p:cNvSpPr>
          <p:nvPr/>
        </p:nvSpPr>
        <p:spPr bwMode="auto">
          <a:xfrm>
            <a:off x="312309" y="1826237"/>
            <a:ext cx="6670206" cy="27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en-US" altLang="vi-VN" sz="1400" b="1" dirty="0">
                <a:solidFill>
                  <a:srgbClr val="2323FF"/>
                </a:solidFill>
                <a:latin typeface="Times New Roman" panose="02020603050405020304" pitchFamily="18" charset="0"/>
                <a:ea typeface="+mn-ea"/>
                <a:cs typeface="Times New Roman" panose="02020603050405020304" pitchFamily="18" charset="0"/>
              </a:rPr>
              <a:t>e. </a:t>
            </a:r>
            <a:r>
              <a:rPr lang="zh-CN" altLang="en-US" sz="1400" b="1" dirty="0">
                <a:solidFill>
                  <a:srgbClr val="2323FF"/>
                </a:solidFill>
                <a:latin typeface="Times New Roman" panose="02020603050405020304" pitchFamily="18" charset="0"/>
                <a:ea typeface="+mn-ea"/>
                <a:cs typeface="Times New Roman" panose="02020603050405020304" pitchFamily="18" charset="0"/>
              </a:rPr>
              <a:t>广义货币</a:t>
            </a:r>
            <a:r>
              <a:rPr lang="en-US" altLang="zh-CN" sz="1400" b="1" dirty="0">
                <a:solidFill>
                  <a:srgbClr val="2323FF"/>
                </a:solidFill>
                <a:latin typeface="Times New Roman" panose="02020603050405020304" pitchFamily="18" charset="0"/>
                <a:ea typeface="+mn-ea"/>
                <a:cs typeface="Times New Roman" panose="02020603050405020304" pitchFamily="18" charset="0"/>
              </a:rPr>
              <a:t>M2</a:t>
            </a:r>
            <a:r>
              <a:rPr lang="zh-CN" altLang="en-US" sz="1400" b="1" dirty="0">
                <a:solidFill>
                  <a:srgbClr val="2323FF"/>
                </a:solidFill>
                <a:latin typeface="Times New Roman" panose="02020603050405020304" pitchFamily="18" charset="0"/>
                <a:ea typeface="+mn-ea"/>
                <a:cs typeface="Times New Roman" panose="02020603050405020304" pitchFamily="18" charset="0"/>
              </a:rPr>
              <a:t>和存款同比大幅增长</a:t>
            </a:r>
            <a:endParaRPr lang="vi-VN" altLang="vi-VN" sz="1400" b="1" dirty="0">
              <a:solidFill>
                <a:srgbClr val="2323FF"/>
              </a:solidFill>
              <a:latin typeface="Times New Roman" panose="02020603050405020304" pitchFamily="18" charset="0"/>
              <a:ea typeface="+mn-ea"/>
              <a:cs typeface="Times New Roman" panose="02020603050405020304" pitchFamily="18" charset="0"/>
            </a:endParaRPr>
          </a:p>
        </p:txBody>
      </p:sp>
      <p:sp>
        <p:nvSpPr>
          <p:cNvPr id="33" name="TextBox 10"/>
          <p:cNvSpPr txBox="1"/>
          <p:nvPr/>
        </p:nvSpPr>
        <p:spPr>
          <a:xfrm>
            <a:off x="2979260" y="4620309"/>
            <a:ext cx="2094492" cy="246221"/>
          </a:xfrm>
          <a:prstGeom prst="rect">
            <a:avLst/>
          </a:prstGeom>
          <a:noFill/>
        </p:spPr>
        <p:txBody>
          <a:bodyPr wrap="square" rtlCol="0">
            <a:spAutoFit/>
          </a:bodyPr>
          <a:lstStyle>
            <a:defPPr>
              <a:defRPr lang="en-US"/>
            </a:defPPr>
            <a:lvl1pPr marL="0" algn="l" defTabSz="1046714" rtl="0" eaLnBrk="1" latinLnBrk="0" hangingPunct="1">
              <a:defRPr sz="2060" kern="1200">
                <a:solidFill>
                  <a:schemeClr val="tx1"/>
                </a:solidFill>
                <a:latin typeface="+mn-lt"/>
                <a:ea typeface="+mn-ea"/>
                <a:cs typeface="+mn-cs"/>
              </a:defRPr>
            </a:lvl1pPr>
            <a:lvl2pPr marL="523357" algn="l" defTabSz="1046714" rtl="0" eaLnBrk="1" latinLnBrk="0" hangingPunct="1">
              <a:defRPr sz="2060" kern="1200">
                <a:solidFill>
                  <a:schemeClr val="tx1"/>
                </a:solidFill>
                <a:latin typeface="+mn-lt"/>
                <a:ea typeface="+mn-ea"/>
                <a:cs typeface="+mn-cs"/>
              </a:defRPr>
            </a:lvl2pPr>
            <a:lvl3pPr marL="1046714" algn="l" defTabSz="1046714" rtl="0" eaLnBrk="1" latinLnBrk="0" hangingPunct="1">
              <a:defRPr sz="2060" kern="1200">
                <a:solidFill>
                  <a:schemeClr val="tx1"/>
                </a:solidFill>
                <a:latin typeface="+mn-lt"/>
                <a:ea typeface="+mn-ea"/>
                <a:cs typeface="+mn-cs"/>
              </a:defRPr>
            </a:lvl3pPr>
            <a:lvl4pPr marL="1570071" algn="l" defTabSz="1046714" rtl="0" eaLnBrk="1" latinLnBrk="0" hangingPunct="1">
              <a:defRPr sz="2060" kern="1200">
                <a:solidFill>
                  <a:schemeClr val="tx1"/>
                </a:solidFill>
                <a:latin typeface="+mn-lt"/>
                <a:ea typeface="+mn-ea"/>
                <a:cs typeface="+mn-cs"/>
              </a:defRPr>
            </a:lvl4pPr>
            <a:lvl5pPr marL="2093427" algn="l" defTabSz="1046714" rtl="0" eaLnBrk="1" latinLnBrk="0" hangingPunct="1">
              <a:defRPr sz="2060" kern="1200">
                <a:solidFill>
                  <a:schemeClr val="tx1"/>
                </a:solidFill>
                <a:latin typeface="+mn-lt"/>
                <a:ea typeface="+mn-ea"/>
                <a:cs typeface="+mn-cs"/>
              </a:defRPr>
            </a:lvl5pPr>
            <a:lvl6pPr marL="2616784" algn="l" defTabSz="1046714" rtl="0" eaLnBrk="1" latinLnBrk="0" hangingPunct="1">
              <a:defRPr sz="2060" kern="1200">
                <a:solidFill>
                  <a:schemeClr val="tx1"/>
                </a:solidFill>
                <a:latin typeface="+mn-lt"/>
                <a:ea typeface="+mn-ea"/>
                <a:cs typeface="+mn-cs"/>
              </a:defRPr>
            </a:lvl6pPr>
            <a:lvl7pPr marL="3140141" algn="l" defTabSz="1046714" rtl="0" eaLnBrk="1" latinLnBrk="0" hangingPunct="1">
              <a:defRPr sz="2060" kern="1200">
                <a:solidFill>
                  <a:schemeClr val="tx1"/>
                </a:solidFill>
                <a:latin typeface="+mn-lt"/>
                <a:ea typeface="+mn-ea"/>
                <a:cs typeface="+mn-cs"/>
              </a:defRPr>
            </a:lvl7pPr>
            <a:lvl8pPr marL="3663498" algn="l" defTabSz="1046714" rtl="0" eaLnBrk="1" latinLnBrk="0" hangingPunct="1">
              <a:defRPr sz="2060" kern="1200">
                <a:solidFill>
                  <a:schemeClr val="tx1"/>
                </a:solidFill>
                <a:latin typeface="+mn-lt"/>
                <a:ea typeface="+mn-ea"/>
                <a:cs typeface="+mn-cs"/>
              </a:defRPr>
            </a:lvl8pPr>
            <a:lvl9pPr marL="4186855" algn="l" defTabSz="1046714" rtl="0" eaLnBrk="1" latinLnBrk="0" hangingPunct="1">
              <a:defRPr sz="2060" kern="1200">
                <a:solidFill>
                  <a:schemeClr val="tx1"/>
                </a:solidFill>
                <a:latin typeface="+mn-lt"/>
                <a:ea typeface="+mn-ea"/>
                <a:cs typeface="+mn-cs"/>
              </a:defRPr>
            </a:lvl9pPr>
          </a:lstStyle>
          <a:p>
            <a:pPr algn="ctr"/>
            <a:r>
              <a:rPr lang="zh-CN" altLang="en-US" sz="1000" i="1" dirty="0">
                <a:solidFill>
                  <a:prstClr val="black"/>
                </a:solidFill>
                <a:latin typeface="Times New Roman" panose="02020603050405020304" pitchFamily="18" charset="0"/>
                <a:cs typeface="Times New Roman" panose="02020603050405020304" pitchFamily="18" charset="0"/>
              </a:rPr>
              <a:t>数据来源</a:t>
            </a:r>
            <a:r>
              <a:rPr lang="en-US" sz="1000" i="1" dirty="0">
                <a:solidFill>
                  <a:prstClr val="black"/>
                </a:solidFill>
                <a:latin typeface="Times New Roman" panose="02020603050405020304" pitchFamily="18" charset="0"/>
                <a:cs typeface="Times New Roman" panose="02020603050405020304" pitchFamily="18" charset="0"/>
              </a:rPr>
              <a:t>: GSO, SBV, CSI</a:t>
            </a:r>
            <a:r>
              <a:rPr lang="zh-CN" altLang="en-US" sz="1000" i="1" dirty="0">
                <a:solidFill>
                  <a:prstClr val="black"/>
                </a:solidFill>
                <a:latin typeface="Times New Roman" panose="02020603050405020304" pitchFamily="18" charset="0"/>
                <a:cs typeface="Times New Roman" panose="02020603050405020304" pitchFamily="18" charset="0"/>
              </a:rPr>
              <a:t>整理</a:t>
            </a:r>
            <a:endParaRPr lang="en-US" sz="1000" i="1" dirty="0">
              <a:solidFill>
                <a:prstClr val="black"/>
              </a:solidFill>
              <a:latin typeface="Times New Roman" panose="02020603050405020304" pitchFamily="18" charset="0"/>
              <a:cs typeface="Times New Roman" panose="02020603050405020304" pitchFamily="18" charset="0"/>
            </a:endParaRPr>
          </a:p>
        </p:txBody>
      </p:sp>
      <p:sp>
        <p:nvSpPr>
          <p:cNvPr id="35" name="文本框 85">
            <a:extLst>
              <a:ext uri="{FF2B5EF4-FFF2-40B4-BE49-F238E27FC236}">
                <a16:creationId xmlns:a16="http://schemas.microsoft.com/office/drawing/2014/main" id="{5A9AF78D-3986-4ED6-BAD9-40D50EF8784D}"/>
              </a:ext>
            </a:extLst>
          </p:cNvPr>
          <p:cNvSpPr txBox="1">
            <a:spLocks noChangeArrowheads="1"/>
          </p:cNvSpPr>
          <p:nvPr/>
        </p:nvSpPr>
        <p:spPr bwMode="auto">
          <a:xfrm>
            <a:off x="312308" y="4825770"/>
            <a:ext cx="7428395" cy="1477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zh-CN" altLang="en-US" sz="1200" dirty="0">
                <a:latin typeface="Times New Roman" panose="02020603050405020304" pitchFamily="18" charset="0"/>
                <a:ea typeface="+mn-ea"/>
                <a:cs typeface="Times New Roman" panose="02020603050405020304" pitchFamily="18" charset="0"/>
              </a:rPr>
              <a:t>自</a:t>
            </a:r>
            <a:r>
              <a:rPr lang="en-US" altLang="zh-CN" sz="1200" dirty="0">
                <a:latin typeface="Times New Roman" panose="02020603050405020304" pitchFamily="18" charset="0"/>
                <a:ea typeface="+mn-ea"/>
                <a:cs typeface="Times New Roman" panose="02020603050405020304" pitchFamily="18" charset="0"/>
              </a:rPr>
              <a:t>2024</a:t>
            </a:r>
            <a:r>
              <a:rPr lang="zh-CN" altLang="en-US" sz="1200" dirty="0">
                <a:latin typeface="Times New Roman" panose="02020603050405020304" pitchFamily="18" charset="0"/>
                <a:ea typeface="+mn-ea"/>
                <a:cs typeface="Times New Roman" panose="02020603050405020304" pitchFamily="18" charset="0"/>
              </a:rPr>
              <a:t>年</a:t>
            </a:r>
            <a:r>
              <a:rPr lang="en-US" altLang="zh-CN" sz="1200" dirty="0">
                <a:latin typeface="Times New Roman" panose="02020603050405020304" pitchFamily="18" charset="0"/>
                <a:ea typeface="+mn-ea"/>
                <a:cs typeface="Times New Roman" panose="02020603050405020304" pitchFamily="18" charset="0"/>
              </a:rPr>
              <a:t>7</a:t>
            </a:r>
            <a:r>
              <a:rPr lang="zh-CN" altLang="en-US" sz="1200" dirty="0">
                <a:latin typeface="Times New Roman" panose="02020603050405020304" pitchFamily="18" charset="0"/>
                <a:ea typeface="+mn-ea"/>
                <a:cs typeface="Times New Roman" panose="02020603050405020304" pitchFamily="18" charset="0"/>
              </a:rPr>
              <a:t>月起，货币供应量增速得以改善且趋于上升。根据统计总局最新数据，截至</a:t>
            </a:r>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a:t>
            </a:r>
            <a:r>
              <a:rPr lang="en-US" altLang="zh-CN" sz="1200" dirty="0">
                <a:latin typeface="Times New Roman" panose="02020603050405020304" pitchFamily="18" charset="0"/>
                <a:ea typeface="+mn-ea"/>
                <a:cs typeface="Times New Roman" panose="02020603050405020304" pitchFamily="18" charset="0"/>
              </a:rPr>
              <a:t>9</a:t>
            </a:r>
            <a:r>
              <a:rPr lang="zh-CN" altLang="en-US" sz="1200" dirty="0">
                <a:latin typeface="Times New Roman" panose="02020603050405020304" pitchFamily="18" charset="0"/>
                <a:ea typeface="+mn-ea"/>
                <a:cs typeface="Times New Roman" panose="02020603050405020304" pitchFamily="18" charset="0"/>
              </a:rPr>
              <a:t>月，</a:t>
            </a:r>
            <a:r>
              <a:rPr lang="en-US" altLang="zh-CN" sz="1200" dirty="0">
                <a:latin typeface="Times New Roman" panose="02020603050405020304" pitchFamily="18" charset="0"/>
                <a:ea typeface="+mn-ea"/>
                <a:cs typeface="Times New Roman" panose="02020603050405020304" pitchFamily="18" charset="0"/>
              </a:rPr>
              <a:t>M2</a:t>
            </a:r>
            <a:r>
              <a:rPr lang="zh-CN" altLang="en-US" sz="1200" dirty="0">
                <a:latin typeface="Times New Roman" panose="02020603050405020304" pitchFamily="18" charset="0"/>
                <a:ea typeface="+mn-ea"/>
                <a:cs typeface="Times New Roman" panose="02020603050405020304" pitchFamily="18" charset="0"/>
              </a:rPr>
              <a:t>货币供应量达</a:t>
            </a:r>
            <a:r>
              <a:rPr lang="en-US" altLang="zh-CN" sz="1200" dirty="0">
                <a:latin typeface="Times New Roman" panose="02020603050405020304" pitchFamily="18" charset="0"/>
                <a:ea typeface="+mn-ea"/>
                <a:cs typeface="Times New Roman" panose="02020603050405020304" pitchFamily="18" charset="0"/>
              </a:rPr>
              <a:t>19.98</a:t>
            </a:r>
            <a:r>
              <a:rPr lang="zh-CN" altLang="en-US" sz="1200" dirty="0">
                <a:latin typeface="Times New Roman" panose="02020603050405020304" pitchFamily="18" charset="0"/>
                <a:ea typeface="+mn-ea"/>
                <a:cs typeface="Times New Roman" panose="02020603050405020304" pitchFamily="18" charset="0"/>
              </a:rPr>
              <a:t>千万亿越盾，同比增长</a:t>
            </a:r>
            <a:r>
              <a:rPr lang="en-US" altLang="zh-CN" sz="1200" dirty="0">
                <a:latin typeface="Times New Roman" panose="02020603050405020304" pitchFamily="18" charset="0"/>
                <a:ea typeface="+mn-ea"/>
                <a:cs typeface="Times New Roman" panose="02020603050405020304" pitchFamily="18" charset="0"/>
              </a:rPr>
              <a:t>17.89%</a:t>
            </a:r>
            <a:r>
              <a:rPr lang="zh-CN" altLang="en-US" sz="1200" dirty="0">
                <a:latin typeface="Times New Roman" panose="02020603050405020304" pitchFamily="18" charset="0"/>
                <a:ea typeface="+mn-ea"/>
                <a:cs typeface="Times New Roman" panose="02020603050405020304" pitchFamily="18" charset="0"/>
              </a:rPr>
              <a:t>。与此同时，存款的增速低于</a:t>
            </a:r>
            <a:r>
              <a:rPr lang="en-US" altLang="zh-CN" sz="1200" dirty="0">
                <a:latin typeface="Times New Roman" panose="02020603050405020304" pitchFamily="18" charset="0"/>
                <a:ea typeface="+mn-ea"/>
                <a:cs typeface="Times New Roman" panose="02020603050405020304" pitchFamily="18" charset="0"/>
              </a:rPr>
              <a:t>M2</a:t>
            </a:r>
            <a:r>
              <a:rPr lang="zh-CN" altLang="en-US" sz="1200" dirty="0">
                <a:latin typeface="Times New Roman" panose="02020603050405020304" pitchFamily="18" charset="0"/>
                <a:ea typeface="+mn-ea"/>
                <a:cs typeface="Times New Roman" panose="02020603050405020304" pitchFamily="18" charset="0"/>
              </a:rPr>
              <a:t>货币供应，但仍处于高位。截至</a:t>
            </a:r>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a:t>
            </a:r>
            <a:r>
              <a:rPr lang="en-US" altLang="zh-CN" sz="1200" dirty="0">
                <a:latin typeface="Times New Roman" panose="02020603050405020304" pitchFamily="18" charset="0"/>
                <a:ea typeface="+mn-ea"/>
                <a:cs typeface="Times New Roman" panose="02020603050405020304" pitchFamily="18" charset="0"/>
              </a:rPr>
              <a:t>9</a:t>
            </a:r>
            <a:r>
              <a:rPr lang="zh-CN" altLang="en-US" sz="1200" dirty="0">
                <a:latin typeface="Times New Roman" panose="02020603050405020304" pitchFamily="18" charset="0"/>
                <a:ea typeface="+mn-ea"/>
                <a:cs typeface="Times New Roman" panose="02020603050405020304" pitchFamily="18" charset="0"/>
              </a:rPr>
              <a:t>月底，存款总额达</a:t>
            </a:r>
            <a:r>
              <a:rPr lang="en-US" altLang="zh-CN" sz="1200" dirty="0">
                <a:latin typeface="Times New Roman" panose="02020603050405020304" pitchFamily="18" charset="0"/>
                <a:ea typeface="+mn-ea"/>
                <a:cs typeface="Times New Roman" panose="02020603050405020304" pitchFamily="18" charset="0"/>
              </a:rPr>
              <a:t>16.18</a:t>
            </a:r>
            <a:r>
              <a:rPr lang="zh-CN" altLang="en-US" sz="1200" dirty="0">
                <a:latin typeface="Times New Roman" panose="02020603050405020304" pitchFamily="18" charset="0"/>
                <a:ea typeface="+mn-ea"/>
                <a:cs typeface="Times New Roman" panose="02020603050405020304" pitchFamily="18" charset="0"/>
              </a:rPr>
              <a:t>千万亿越盾，同比增长</a:t>
            </a:r>
            <a:r>
              <a:rPr lang="en-US" altLang="zh-CN" sz="1200" dirty="0">
                <a:latin typeface="Times New Roman" panose="02020603050405020304" pitchFamily="18" charset="0"/>
                <a:ea typeface="+mn-ea"/>
                <a:cs typeface="Times New Roman" panose="02020603050405020304" pitchFamily="18" charset="0"/>
              </a:rPr>
              <a:t>15.31%</a:t>
            </a:r>
            <a:r>
              <a:rPr lang="zh-CN" altLang="en-US" sz="1200" dirty="0">
                <a:latin typeface="Times New Roman" panose="02020603050405020304" pitchFamily="18" charset="0"/>
                <a:ea typeface="+mn-ea"/>
                <a:cs typeface="Times New Roman" panose="02020603050405020304" pitchFamily="18" charset="0"/>
              </a:rPr>
              <a:t>。经济机构与居民存款的增长差距趋于扩大。其中，居民存款呈现逐步上升趋势（由</a:t>
            </a:r>
            <a:r>
              <a:rPr lang="en-US" altLang="zh-CN" sz="1200" dirty="0">
                <a:latin typeface="Times New Roman" panose="02020603050405020304" pitchFamily="18" charset="0"/>
                <a:ea typeface="+mn-ea"/>
                <a:cs typeface="Times New Roman" panose="02020603050405020304" pitchFamily="18" charset="0"/>
              </a:rPr>
              <a:t>8.15%</a:t>
            </a:r>
            <a:r>
              <a:rPr lang="zh-CN" altLang="en-US" sz="1200" dirty="0">
                <a:latin typeface="Times New Roman" panose="02020603050405020304" pitchFamily="18" charset="0"/>
                <a:ea typeface="+mn-ea"/>
                <a:cs typeface="Times New Roman" panose="02020603050405020304" pitchFamily="18" charset="0"/>
              </a:rPr>
              <a:t>升至</a:t>
            </a:r>
            <a:r>
              <a:rPr lang="en-US" altLang="zh-CN" sz="1200" dirty="0">
                <a:latin typeface="Times New Roman" panose="02020603050405020304" pitchFamily="18" charset="0"/>
                <a:ea typeface="+mn-ea"/>
                <a:cs typeface="Times New Roman" panose="02020603050405020304" pitchFamily="18" charset="0"/>
              </a:rPr>
              <a:t>12.57%</a:t>
            </a:r>
            <a:r>
              <a:rPr lang="zh-CN" altLang="en-US" sz="1200" dirty="0">
                <a:latin typeface="Times New Roman" panose="02020603050405020304" pitchFamily="18" charset="0"/>
                <a:ea typeface="+mn-ea"/>
                <a:cs typeface="Times New Roman" panose="02020603050405020304" pitchFamily="18" charset="0"/>
              </a:rPr>
              <a:t>），而经济机构存款增速略微放缓（由</a:t>
            </a:r>
            <a:r>
              <a:rPr lang="en-US" altLang="zh-CN" sz="1200" dirty="0">
                <a:latin typeface="Times New Roman" panose="02020603050405020304" pitchFamily="18" charset="0"/>
                <a:ea typeface="+mn-ea"/>
                <a:cs typeface="Times New Roman" panose="02020603050405020304" pitchFamily="18" charset="0"/>
              </a:rPr>
              <a:t>12.07%</a:t>
            </a:r>
            <a:r>
              <a:rPr lang="zh-CN" altLang="en-US" sz="1200" dirty="0">
                <a:latin typeface="Times New Roman" panose="02020603050405020304" pitchFamily="18" charset="0"/>
                <a:ea typeface="+mn-ea"/>
                <a:cs typeface="Times New Roman" panose="02020603050405020304" pitchFamily="18" charset="0"/>
              </a:rPr>
              <a:t>升至</a:t>
            </a:r>
            <a:r>
              <a:rPr lang="en-US" altLang="zh-CN" sz="1200" dirty="0">
                <a:latin typeface="Times New Roman" panose="02020603050405020304" pitchFamily="18" charset="0"/>
                <a:ea typeface="+mn-ea"/>
                <a:cs typeface="Times New Roman" panose="02020603050405020304" pitchFamily="18" charset="0"/>
              </a:rPr>
              <a:t>18.00%</a:t>
            </a:r>
            <a:r>
              <a:rPr lang="zh-CN" altLang="en-US" sz="1200" dirty="0">
                <a:latin typeface="Times New Roman" panose="02020603050405020304" pitchFamily="18" charset="0"/>
                <a:ea typeface="+mn-ea"/>
                <a:cs typeface="Times New Roman" panose="02020603050405020304" pitchFamily="18" charset="0"/>
              </a:rPr>
              <a:t>）。</a:t>
            </a:r>
          </a:p>
          <a:p>
            <a:pPr algn="just"/>
            <a:endParaRPr lang="vi-VN" altLang="vi-VN" sz="1200" dirty="0">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A22F3ABF-7F78-3A8C-2838-D7E39DD57A38}"/>
              </a:ext>
            </a:extLst>
          </p:cNvPr>
          <p:cNvSpPr txBox="1"/>
          <p:nvPr/>
        </p:nvSpPr>
        <p:spPr>
          <a:xfrm>
            <a:off x="312310" y="1086788"/>
            <a:ext cx="6985058" cy="307777"/>
          </a:xfrm>
          <a:prstGeom prst="rect">
            <a:avLst/>
          </a:prstGeom>
          <a:solidFill>
            <a:srgbClr val="2323FF"/>
          </a:solidFill>
        </p:spPr>
        <p:txBody>
          <a:bodyPr wrap="square" rtlCol="0">
            <a:spAutoFit/>
          </a:bodyPr>
          <a:lstStyle/>
          <a:p>
            <a:r>
              <a:rPr lang="en-US" sz="1400" b="1" dirty="0">
                <a:solidFill>
                  <a:prstClr val="white"/>
                </a:solidFill>
                <a:latin typeface="Times New Roman" panose="02020603050405020304" pitchFamily="18" charset="0"/>
                <a:cs typeface="Times New Roman" panose="02020603050405020304" pitchFamily="18" charset="0"/>
              </a:rPr>
              <a:t>2. 2025</a:t>
            </a:r>
            <a:r>
              <a:rPr lang="zh-CN" altLang="en-US" sz="1400" b="1" dirty="0">
                <a:solidFill>
                  <a:prstClr val="white"/>
                </a:solidFill>
                <a:latin typeface="Times New Roman" panose="02020603050405020304" pitchFamily="18" charset="0"/>
                <a:cs typeface="Times New Roman" panose="02020603050405020304" pitchFamily="18" charset="0"/>
              </a:rPr>
              <a:t>年</a:t>
            </a:r>
            <a:r>
              <a:rPr lang="en-US" altLang="zh-CN" sz="1400" b="1" dirty="0">
                <a:solidFill>
                  <a:prstClr val="white"/>
                </a:solidFill>
                <a:latin typeface="Times New Roman" panose="02020603050405020304" pitchFamily="18" charset="0"/>
                <a:cs typeface="Times New Roman" panose="02020603050405020304" pitchFamily="18" charset="0"/>
              </a:rPr>
              <a:t>12</a:t>
            </a:r>
            <a:r>
              <a:rPr lang="zh-CN" altLang="en-US" sz="1400" b="1" dirty="0">
                <a:solidFill>
                  <a:prstClr val="white"/>
                </a:solidFill>
                <a:latin typeface="Times New Roman" panose="02020603050405020304" pitchFamily="18" charset="0"/>
                <a:cs typeface="Times New Roman" panose="02020603050405020304" pitchFamily="18" charset="0"/>
              </a:rPr>
              <a:t>月份、</a:t>
            </a:r>
            <a:r>
              <a:rPr lang="en-US" altLang="zh-CN" sz="1400" b="1" dirty="0">
                <a:solidFill>
                  <a:prstClr val="white"/>
                </a:solidFill>
                <a:latin typeface="Times New Roman" panose="02020603050405020304" pitchFamily="18" charset="0"/>
                <a:cs typeface="Times New Roman" panose="02020603050405020304" pitchFamily="18" charset="0"/>
              </a:rPr>
              <a:t>2025</a:t>
            </a:r>
            <a:r>
              <a:rPr lang="zh-CN" altLang="en-US" sz="1400" b="1" dirty="0">
                <a:solidFill>
                  <a:prstClr val="white"/>
                </a:solidFill>
                <a:latin typeface="Times New Roman" panose="02020603050405020304" pitchFamily="18" charset="0"/>
                <a:cs typeface="Times New Roman" panose="02020603050405020304" pitchFamily="18" charset="0"/>
              </a:rPr>
              <a:t>年第四季度及</a:t>
            </a:r>
            <a:r>
              <a:rPr lang="en-US" altLang="zh-CN" sz="1400" b="1" dirty="0">
                <a:solidFill>
                  <a:prstClr val="white"/>
                </a:solidFill>
                <a:latin typeface="Times New Roman" panose="02020603050405020304" pitchFamily="18" charset="0"/>
                <a:cs typeface="Times New Roman" panose="02020603050405020304" pitchFamily="18" charset="0"/>
              </a:rPr>
              <a:t>2025</a:t>
            </a:r>
            <a:r>
              <a:rPr lang="zh-CN" altLang="en-US" sz="1400" b="1" dirty="0">
                <a:solidFill>
                  <a:prstClr val="white"/>
                </a:solidFill>
                <a:latin typeface="Times New Roman" panose="02020603050405020304" pitchFamily="18" charset="0"/>
                <a:cs typeface="Times New Roman" panose="02020603050405020304" pitchFamily="18" charset="0"/>
              </a:rPr>
              <a:t>年全年货币政策</a:t>
            </a:r>
            <a:endParaRPr lang="en-US" sz="1400" b="1" dirty="0">
              <a:solidFill>
                <a:prstClr val="white"/>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42341BA-7381-9E55-E4AF-0A0DFC2911B6}"/>
              </a:ext>
            </a:extLst>
          </p:cNvPr>
          <p:cNvSpPr txBox="1"/>
          <p:nvPr/>
        </p:nvSpPr>
        <p:spPr>
          <a:xfrm>
            <a:off x="312310" y="725339"/>
            <a:ext cx="2789546" cy="369332"/>
          </a:xfrm>
          <a:prstGeom prst="rect">
            <a:avLst/>
          </a:prstGeom>
          <a:noFill/>
        </p:spPr>
        <p:txBody>
          <a:bodyPr wrap="none" rtlCol="0">
            <a:spAutoFit/>
          </a:bodyPr>
          <a:lstStyle/>
          <a:p>
            <a:r>
              <a:rPr lang="zh-CN" altLang="en-US" sz="1800" b="1" dirty="0">
                <a:solidFill>
                  <a:srgbClr val="2323FF"/>
                </a:solidFill>
                <a:latin typeface="Times New Roman" panose="02020603050405020304" pitchFamily="18" charset="0"/>
                <a:cs typeface="Times New Roman" panose="02020603050405020304" pitchFamily="18" charset="0"/>
              </a:rPr>
              <a:t>越南宏观经济更新及预测</a:t>
            </a:r>
            <a:endParaRPr lang="en-US" sz="1800" b="1" dirty="0">
              <a:solidFill>
                <a:srgbClr val="2323FF"/>
              </a:solidFill>
              <a:latin typeface="Times New Roman" panose="02020603050405020304" pitchFamily="18" charset="0"/>
              <a:cs typeface="Times New Roman" panose="02020603050405020304" pitchFamily="18" charset="0"/>
            </a:endParaRPr>
          </a:p>
        </p:txBody>
      </p:sp>
      <p:graphicFrame>
        <p:nvGraphicFramePr>
          <p:cNvPr id="8" name="Chart 7">
            <a:extLst>
              <a:ext uri="{FF2B5EF4-FFF2-40B4-BE49-F238E27FC236}">
                <a16:creationId xmlns:a16="http://schemas.microsoft.com/office/drawing/2014/main" id="{00000000-0008-0000-1500-00000C000000}"/>
              </a:ext>
            </a:extLst>
          </p:cNvPr>
          <p:cNvGraphicFramePr>
            <a:graphicFrameLocks/>
          </p:cNvGraphicFramePr>
          <p:nvPr>
            <p:extLst>
              <p:ext uri="{D42A27DB-BD31-4B8C-83A1-F6EECF244321}">
                <p14:modId xmlns:p14="http://schemas.microsoft.com/office/powerpoint/2010/main" val="662297370"/>
              </p:ext>
            </p:extLst>
          </p:nvPr>
        </p:nvGraphicFramePr>
        <p:xfrm>
          <a:off x="312308" y="2169715"/>
          <a:ext cx="3747723" cy="23751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00000000-0008-0000-1500-00000B000000}"/>
              </a:ext>
            </a:extLst>
          </p:cNvPr>
          <p:cNvGraphicFramePr>
            <a:graphicFrameLocks/>
          </p:cNvGraphicFramePr>
          <p:nvPr>
            <p:extLst>
              <p:ext uri="{D42A27DB-BD31-4B8C-83A1-F6EECF244321}">
                <p14:modId xmlns:p14="http://schemas.microsoft.com/office/powerpoint/2010/main" val="3700642847"/>
              </p:ext>
            </p:extLst>
          </p:nvPr>
        </p:nvGraphicFramePr>
        <p:xfrm>
          <a:off x="4060030" y="2094318"/>
          <a:ext cx="3680671" cy="24638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00000000-0008-0000-1500-00000D000000}"/>
              </a:ext>
            </a:extLst>
          </p:cNvPr>
          <p:cNvGraphicFramePr>
            <a:graphicFrameLocks/>
          </p:cNvGraphicFramePr>
          <p:nvPr>
            <p:extLst>
              <p:ext uri="{D42A27DB-BD31-4B8C-83A1-F6EECF244321}">
                <p14:modId xmlns:p14="http://schemas.microsoft.com/office/powerpoint/2010/main" val="4220498767"/>
              </p:ext>
            </p:extLst>
          </p:nvPr>
        </p:nvGraphicFramePr>
        <p:xfrm>
          <a:off x="347263" y="5992142"/>
          <a:ext cx="7428395" cy="36025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8845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1"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amond(in)">
                                      <p:cBhvr>
                                        <p:cTn id="7" dur="500"/>
                                        <p:tgtEl>
                                          <p:spTgt spid="31"/>
                                        </p:tgtEl>
                                      </p:cBhvr>
                                    </p:animEffect>
                                  </p:childTnLst>
                                </p:cTn>
                              </p:par>
                              <p:par>
                                <p:cTn id="8" presetID="8" presetClass="entr" presetSubtype="16" fill="hold" grpId="1"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diamond(in)">
                                      <p:cBhvr>
                                        <p:cTn id="10" dur="500"/>
                                        <p:tgtEl>
                                          <p:spTgt spid="23"/>
                                        </p:tgtEl>
                                      </p:cBhvr>
                                    </p:animEffect>
                                  </p:childTnLst>
                                </p:cTn>
                              </p:par>
                              <p:par>
                                <p:cTn id="11" presetID="8" presetClass="entr" presetSubtype="16" fill="hold" grpId="1"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diamond(in)">
                                      <p:cBhvr>
                                        <p:cTn id="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utoUpdateAnimBg="0"/>
      <p:bldP spid="31" grpId="1" bldLvl="0" autoUpdateAnimBg="0"/>
      <p:bldP spid="23" grpId="0" bldLvl="0" autoUpdateAnimBg="0"/>
      <p:bldP spid="23" grpId="1" bldLvl="0" autoUpdateAnimBg="0"/>
      <p:bldP spid="35" grpId="0" bldLvl="0" autoUpdateAnimBg="0"/>
      <p:bldP spid="35" grpId="1"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716442" y="918459"/>
            <a:ext cx="1625275" cy="491155"/>
          </a:xfrm>
        </p:spPr>
        <p:txBody>
          <a:bodyPr/>
          <a:lstStyle/>
          <a:p>
            <a:fld id="{C03F056B-B77A-4939-90EC-06347C9C88E5}" type="slidenum">
              <a:rPr lang="en-US" smtClean="0">
                <a:solidFill>
                  <a:prstClr val="white"/>
                </a:solidFill>
                <a:latin typeface="Times New Roman" panose="02020603050405020304" pitchFamily="18" charset="0"/>
                <a:ea typeface="+mn-ea"/>
                <a:cs typeface="Times New Roman" panose="02020603050405020304" pitchFamily="18" charset="0"/>
              </a:rPr>
              <a:pPr/>
              <a:t>12</a:t>
            </a:fld>
            <a:endParaRPr lang="en-US">
              <a:solidFill>
                <a:prstClr val="white"/>
              </a:solidFill>
              <a:latin typeface="Times New Roman" panose="02020603050405020304" pitchFamily="18" charset="0"/>
              <a:ea typeface="+mn-ea"/>
              <a:cs typeface="Times New Roman" panose="02020603050405020304" pitchFamily="18" charset="0"/>
            </a:endParaRPr>
          </a:p>
        </p:txBody>
      </p:sp>
      <p:sp>
        <p:nvSpPr>
          <p:cNvPr id="29" name="TextBox 10"/>
          <p:cNvSpPr txBox="1"/>
          <p:nvPr/>
        </p:nvSpPr>
        <p:spPr>
          <a:xfrm>
            <a:off x="5710483" y="9324635"/>
            <a:ext cx="2094492" cy="246221"/>
          </a:xfrm>
          <a:prstGeom prst="rect">
            <a:avLst/>
          </a:prstGeom>
          <a:noFill/>
        </p:spPr>
        <p:txBody>
          <a:bodyPr wrap="square" rtlCol="0">
            <a:spAutoFit/>
          </a:bodyPr>
          <a:lstStyle>
            <a:defPPr>
              <a:defRPr lang="en-US"/>
            </a:defPPr>
            <a:lvl1pPr marL="0" algn="l" defTabSz="1046714" rtl="0" eaLnBrk="1" latinLnBrk="0" hangingPunct="1">
              <a:defRPr sz="2060" kern="1200">
                <a:solidFill>
                  <a:schemeClr val="tx1"/>
                </a:solidFill>
                <a:latin typeface="+mn-lt"/>
                <a:ea typeface="+mn-ea"/>
                <a:cs typeface="+mn-cs"/>
              </a:defRPr>
            </a:lvl1pPr>
            <a:lvl2pPr marL="523357" algn="l" defTabSz="1046714" rtl="0" eaLnBrk="1" latinLnBrk="0" hangingPunct="1">
              <a:defRPr sz="2060" kern="1200">
                <a:solidFill>
                  <a:schemeClr val="tx1"/>
                </a:solidFill>
                <a:latin typeface="+mn-lt"/>
                <a:ea typeface="+mn-ea"/>
                <a:cs typeface="+mn-cs"/>
              </a:defRPr>
            </a:lvl2pPr>
            <a:lvl3pPr marL="1046714" algn="l" defTabSz="1046714" rtl="0" eaLnBrk="1" latinLnBrk="0" hangingPunct="1">
              <a:defRPr sz="2060" kern="1200">
                <a:solidFill>
                  <a:schemeClr val="tx1"/>
                </a:solidFill>
                <a:latin typeface="+mn-lt"/>
                <a:ea typeface="+mn-ea"/>
                <a:cs typeface="+mn-cs"/>
              </a:defRPr>
            </a:lvl3pPr>
            <a:lvl4pPr marL="1570071" algn="l" defTabSz="1046714" rtl="0" eaLnBrk="1" latinLnBrk="0" hangingPunct="1">
              <a:defRPr sz="2060" kern="1200">
                <a:solidFill>
                  <a:schemeClr val="tx1"/>
                </a:solidFill>
                <a:latin typeface="+mn-lt"/>
                <a:ea typeface="+mn-ea"/>
                <a:cs typeface="+mn-cs"/>
              </a:defRPr>
            </a:lvl4pPr>
            <a:lvl5pPr marL="2093427" algn="l" defTabSz="1046714" rtl="0" eaLnBrk="1" latinLnBrk="0" hangingPunct="1">
              <a:defRPr sz="2060" kern="1200">
                <a:solidFill>
                  <a:schemeClr val="tx1"/>
                </a:solidFill>
                <a:latin typeface="+mn-lt"/>
                <a:ea typeface="+mn-ea"/>
                <a:cs typeface="+mn-cs"/>
              </a:defRPr>
            </a:lvl5pPr>
            <a:lvl6pPr marL="2616784" algn="l" defTabSz="1046714" rtl="0" eaLnBrk="1" latinLnBrk="0" hangingPunct="1">
              <a:defRPr sz="2060" kern="1200">
                <a:solidFill>
                  <a:schemeClr val="tx1"/>
                </a:solidFill>
                <a:latin typeface="+mn-lt"/>
                <a:ea typeface="+mn-ea"/>
                <a:cs typeface="+mn-cs"/>
              </a:defRPr>
            </a:lvl6pPr>
            <a:lvl7pPr marL="3140141" algn="l" defTabSz="1046714" rtl="0" eaLnBrk="1" latinLnBrk="0" hangingPunct="1">
              <a:defRPr sz="2060" kern="1200">
                <a:solidFill>
                  <a:schemeClr val="tx1"/>
                </a:solidFill>
                <a:latin typeface="+mn-lt"/>
                <a:ea typeface="+mn-ea"/>
                <a:cs typeface="+mn-cs"/>
              </a:defRPr>
            </a:lvl7pPr>
            <a:lvl8pPr marL="3663498" algn="l" defTabSz="1046714" rtl="0" eaLnBrk="1" latinLnBrk="0" hangingPunct="1">
              <a:defRPr sz="2060" kern="1200">
                <a:solidFill>
                  <a:schemeClr val="tx1"/>
                </a:solidFill>
                <a:latin typeface="+mn-lt"/>
                <a:ea typeface="+mn-ea"/>
                <a:cs typeface="+mn-cs"/>
              </a:defRPr>
            </a:lvl8pPr>
            <a:lvl9pPr marL="4186855" algn="l" defTabSz="1046714" rtl="0" eaLnBrk="1" latinLnBrk="0" hangingPunct="1">
              <a:defRPr sz="2060" kern="1200">
                <a:solidFill>
                  <a:schemeClr val="tx1"/>
                </a:solidFill>
                <a:latin typeface="+mn-lt"/>
                <a:ea typeface="+mn-ea"/>
                <a:cs typeface="+mn-cs"/>
              </a:defRPr>
            </a:lvl9pPr>
          </a:lstStyle>
          <a:p>
            <a:pPr algn="r"/>
            <a:r>
              <a:rPr lang="zh-CN" altLang="en-US" sz="1000" i="1" dirty="0">
                <a:solidFill>
                  <a:prstClr val="black"/>
                </a:solidFill>
                <a:latin typeface="Times New Roman" panose="02020603050405020304" pitchFamily="18" charset="0"/>
                <a:cs typeface="Times New Roman" panose="02020603050405020304" pitchFamily="18" charset="0"/>
              </a:rPr>
              <a:t>数据来源</a:t>
            </a:r>
            <a:r>
              <a:rPr lang="en-US" sz="1000" i="1" dirty="0">
                <a:solidFill>
                  <a:prstClr val="black"/>
                </a:solidFill>
                <a:latin typeface="Times New Roman" panose="02020603050405020304" pitchFamily="18" charset="0"/>
                <a:cs typeface="Times New Roman" panose="02020603050405020304" pitchFamily="18" charset="0"/>
              </a:rPr>
              <a:t>: GSO, SBV, CSI</a:t>
            </a:r>
            <a:r>
              <a:rPr lang="zh-CN" altLang="en-US" sz="1000" i="1" dirty="0">
                <a:solidFill>
                  <a:prstClr val="black"/>
                </a:solidFill>
                <a:latin typeface="Times New Roman" panose="02020603050405020304" pitchFamily="18" charset="0"/>
                <a:cs typeface="Times New Roman" panose="02020603050405020304" pitchFamily="18" charset="0"/>
              </a:rPr>
              <a:t>整理</a:t>
            </a:r>
            <a:endParaRPr lang="en-US" sz="1000" i="1" dirty="0">
              <a:solidFill>
                <a:prstClr val="black"/>
              </a:solidFill>
              <a:latin typeface="Times New Roman" panose="02020603050405020304" pitchFamily="18" charset="0"/>
              <a:cs typeface="Times New Roman" panose="02020603050405020304" pitchFamily="18" charset="0"/>
            </a:endParaRPr>
          </a:p>
        </p:txBody>
      </p:sp>
      <p:sp>
        <p:nvSpPr>
          <p:cNvPr id="32" name="文本框 85">
            <a:extLst>
              <a:ext uri="{FF2B5EF4-FFF2-40B4-BE49-F238E27FC236}">
                <a16:creationId xmlns:a16="http://schemas.microsoft.com/office/drawing/2014/main" id="{5A9AF78D-3986-4ED6-BAD9-40D50EF8784D}"/>
              </a:ext>
            </a:extLst>
          </p:cNvPr>
          <p:cNvSpPr txBox="1">
            <a:spLocks noChangeArrowheads="1"/>
          </p:cNvSpPr>
          <p:nvPr/>
        </p:nvSpPr>
        <p:spPr bwMode="auto">
          <a:xfrm>
            <a:off x="312310" y="4797436"/>
            <a:ext cx="7492665" cy="1748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a:t>
            </a:r>
            <a:r>
              <a:rPr lang="en-US" altLang="zh-CN" sz="1200" dirty="0">
                <a:latin typeface="Times New Roman" panose="02020603050405020304" pitchFamily="18" charset="0"/>
                <a:ea typeface="+mn-ea"/>
                <a:cs typeface="Times New Roman" panose="02020603050405020304" pitchFamily="18" charset="0"/>
              </a:rPr>
              <a:t>12</a:t>
            </a:r>
            <a:r>
              <a:rPr lang="zh-CN" altLang="en-US" sz="1200" dirty="0">
                <a:latin typeface="Times New Roman" panose="02020603050405020304" pitchFamily="18" charset="0"/>
                <a:ea typeface="+mn-ea"/>
                <a:cs typeface="Times New Roman" panose="02020603050405020304" pitchFamily="18" charset="0"/>
              </a:rPr>
              <a:t>月份，国债收益率走势显示，美元利率整体呈现横盘态势，而越盾收益率则保持稳定上行趋势。其中，越南国债两年期收益率较</a:t>
            </a:r>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年初大幅上升</a:t>
            </a:r>
            <a:r>
              <a:rPr lang="en-US" altLang="zh-CN" sz="1200" dirty="0">
                <a:latin typeface="Times New Roman" panose="02020603050405020304" pitchFamily="18" charset="0"/>
                <a:ea typeface="+mn-ea"/>
                <a:cs typeface="Times New Roman" panose="02020603050405020304" pitchFamily="18" charset="0"/>
              </a:rPr>
              <a:t>46.2%</a:t>
            </a:r>
            <a:r>
              <a:rPr lang="zh-CN" altLang="en-US" sz="1200" dirty="0">
                <a:latin typeface="Times New Roman" panose="02020603050405020304" pitchFamily="18" charset="0"/>
                <a:ea typeface="+mn-ea"/>
                <a:cs typeface="Times New Roman" panose="02020603050405020304" pitchFamily="18" charset="0"/>
              </a:rPr>
              <a:t>，</a:t>
            </a:r>
            <a:r>
              <a:rPr lang="en-US" altLang="zh-CN" sz="1200" dirty="0">
                <a:latin typeface="Times New Roman" panose="02020603050405020304" pitchFamily="18" charset="0"/>
                <a:ea typeface="+mn-ea"/>
                <a:cs typeface="Times New Roman" panose="02020603050405020304" pitchFamily="18" charset="0"/>
              </a:rPr>
              <a:t>10</a:t>
            </a:r>
            <a:r>
              <a:rPr lang="zh-CN" altLang="en-US" sz="1200" dirty="0">
                <a:latin typeface="Times New Roman" panose="02020603050405020304" pitchFamily="18" charset="0"/>
                <a:ea typeface="+mn-ea"/>
                <a:cs typeface="Times New Roman" panose="02020603050405020304" pitchFamily="18" charset="0"/>
              </a:rPr>
              <a:t>年期收益率上升</a:t>
            </a:r>
            <a:r>
              <a:rPr lang="en-US" altLang="zh-CN" sz="1200" dirty="0">
                <a:latin typeface="Times New Roman" panose="02020603050405020304" pitchFamily="18" charset="0"/>
                <a:ea typeface="+mn-ea"/>
                <a:cs typeface="Times New Roman" panose="02020603050405020304" pitchFamily="18" charset="0"/>
              </a:rPr>
              <a:t>34.3%</a:t>
            </a:r>
            <a:r>
              <a:rPr lang="zh-CN" altLang="en-US" sz="1200" dirty="0">
                <a:latin typeface="Times New Roman" panose="02020603050405020304" pitchFamily="18" charset="0"/>
                <a:ea typeface="+mn-ea"/>
                <a:cs typeface="Times New Roman" panose="02020603050405020304" pitchFamily="18" charset="0"/>
              </a:rPr>
              <a:t>。相较之下，美国国债收益率自</a:t>
            </a:r>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年初以来延续下行趋势，跌幅有所加深，其中两年期收益率较</a:t>
            </a:r>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年初下降</a:t>
            </a:r>
            <a:r>
              <a:rPr lang="en-US" altLang="zh-CN" sz="1200" dirty="0">
                <a:latin typeface="Times New Roman" panose="02020603050405020304" pitchFamily="18" charset="0"/>
                <a:ea typeface="+mn-ea"/>
                <a:cs typeface="Times New Roman" panose="02020603050405020304" pitchFamily="18" charset="0"/>
              </a:rPr>
              <a:t>18.1%</a:t>
            </a:r>
            <a:r>
              <a:rPr lang="zh-CN" altLang="en-US" sz="1200" dirty="0">
                <a:latin typeface="Times New Roman" panose="02020603050405020304" pitchFamily="18" charset="0"/>
                <a:ea typeface="+mn-ea"/>
                <a:cs typeface="Times New Roman" panose="02020603050405020304" pitchFamily="18" charset="0"/>
              </a:rPr>
              <a:t>，</a:t>
            </a:r>
            <a:r>
              <a:rPr lang="en-US" altLang="zh-CN" sz="1200" dirty="0">
                <a:latin typeface="Times New Roman" panose="02020603050405020304" pitchFamily="18" charset="0"/>
                <a:ea typeface="+mn-ea"/>
                <a:cs typeface="Times New Roman" panose="02020603050405020304" pitchFamily="18" charset="0"/>
              </a:rPr>
              <a:t>10</a:t>
            </a:r>
            <a:r>
              <a:rPr lang="zh-CN" altLang="en-US" sz="1200" dirty="0">
                <a:latin typeface="Times New Roman" panose="02020603050405020304" pitchFamily="18" charset="0"/>
                <a:ea typeface="+mn-ea"/>
                <a:cs typeface="Times New Roman" panose="02020603050405020304" pitchFamily="18" charset="0"/>
              </a:rPr>
              <a:t>年期收益率下降</a:t>
            </a:r>
            <a:r>
              <a:rPr lang="en-US" altLang="zh-CN" sz="1200" dirty="0">
                <a:latin typeface="Times New Roman" panose="02020603050405020304" pitchFamily="18" charset="0"/>
                <a:ea typeface="+mn-ea"/>
                <a:cs typeface="Times New Roman" panose="02020603050405020304" pitchFamily="18" charset="0"/>
              </a:rPr>
              <a:t>9.2%</a:t>
            </a:r>
            <a:r>
              <a:rPr lang="zh-CN" altLang="en-US" sz="1200" dirty="0">
                <a:latin typeface="Times New Roman" panose="02020603050405020304" pitchFamily="18" charset="0"/>
                <a:ea typeface="+mn-ea"/>
                <a:cs typeface="Times New Roman" panose="02020603050405020304" pitchFamily="18" charset="0"/>
              </a:rPr>
              <a:t>。在越南政府债券自</a:t>
            </a:r>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年初以来持续走强的背景下，越盾与美元国债收益率利差显著收窄，</a:t>
            </a:r>
            <a:r>
              <a:rPr lang="en-US" altLang="zh-CN" sz="1200" dirty="0">
                <a:latin typeface="Times New Roman" panose="02020603050405020304" pitchFamily="18" charset="0"/>
                <a:ea typeface="+mn-ea"/>
                <a:cs typeface="Times New Roman" panose="02020603050405020304" pitchFamily="18" charset="0"/>
              </a:rPr>
              <a:t>2</a:t>
            </a:r>
            <a:r>
              <a:rPr lang="zh-CN" altLang="en-US" sz="1200" dirty="0">
                <a:latin typeface="Times New Roman" panose="02020603050405020304" pitchFamily="18" charset="0"/>
                <a:ea typeface="+mn-ea"/>
                <a:cs typeface="Times New Roman" panose="02020603050405020304" pitchFamily="18" charset="0"/>
              </a:rPr>
              <a:t>年期和</a:t>
            </a:r>
            <a:r>
              <a:rPr lang="en-US" altLang="zh-CN" sz="1200" dirty="0">
                <a:latin typeface="Times New Roman" panose="02020603050405020304" pitchFamily="18" charset="0"/>
                <a:ea typeface="+mn-ea"/>
                <a:cs typeface="Times New Roman" panose="02020603050405020304" pitchFamily="18" charset="0"/>
              </a:rPr>
              <a:t>10</a:t>
            </a:r>
            <a:r>
              <a:rPr lang="zh-CN" altLang="en-US" sz="1200" dirty="0">
                <a:latin typeface="Times New Roman" panose="02020603050405020304" pitchFamily="18" charset="0"/>
                <a:ea typeface="+mn-ea"/>
                <a:cs typeface="Times New Roman" panose="02020603050405020304" pitchFamily="18" charset="0"/>
              </a:rPr>
              <a:t>年期分别仅为</a:t>
            </a:r>
            <a:r>
              <a:rPr lang="en-US" altLang="zh-CN" sz="1200" dirty="0">
                <a:latin typeface="Times New Roman" panose="02020603050405020304" pitchFamily="18" charset="0"/>
                <a:ea typeface="+mn-ea"/>
                <a:cs typeface="Times New Roman" panose="02020603050405020304" pitchFamily="18" charset="0"/>
              </a:rPr>
              <a:t>0.35%</a:t>
            </a:r>
            <a:r>
              <a:rPr lang="zh-CN" altLang="en-US" sz="1200" dirty="0">
                <a:latin typeface="Times New Roman" panose="02020603050405020304" pitchFamily="18" charset="0"/>
                <a:ea typeface="+mn-ea"/>
                <a:cs typeface="Times New Roman" panose="02020603050405020304" pitchFamily="18" charset="0"/>
              </a:rPr>
              <a:t>和</a:t>
            </a:r>
            <a:r>
              <a:rPr lang="en-US" altLang="zh-CN" sz="1200" dirty="0">
                <a:latin typeface="Times New Roman" panose="02020603050405020304" pitchFamily="18" charset="0"/>
                <a:ea typeface="+mn-ea"/>
                <a:cs typeface="Times New Roman" panose="02020603050405020304" pitchFamily="18" charset="0"/>
              </a:rPr>
              <a:t>0.033%</a:t>
            </a:r>
            <a:r>
              <a:rPr lang="zh-CN" altLang="en-US" sz="1200" dirty="0">
                <a:latin typeface="Times New Roman" panose="02020603050405020304" pitchFamily="18" charset="0"/>
                <a:ea typeface="+mn-ea"/>
                <a:cs typeface="Times New Roman" panose="02020603050405020304" pitchFamily="18" charset="0"/>
              </a:rPr>
              <a:t>。</a:t>
            </a:r>
            <a:endParaRPr lang="en-US" altLang="zh-CN" sz="1200" dirty="0">
              <a:latin typeface="Times New Roman" panose="02020603050405020304" pitchFamily="18" charset="0"/>
              <a:ea typeface="+mn-ea"/>
              <a:cs typeface="Times New Roman" panose="02020603050405020304" pitchFamily="18" charset="0"/>
            </a:endParaRPr>
          </a:p>
          <a:p>
            <a:pPr algn="just"/>
            <a:endParaRPr lang="zh-CN" altLang="en-US" sz="1200" dirty="0">
              <a:latin typeface="Times New Roman" panose="02020603050405020304" pitchFamily="18" charset="0"/>
              <a:ea typeface="+mn-ea"/>
              <a:cs typeface="Times New Roman" panose="02020603050405020304" pitchFamily="18" charset="0"/>
            </a:endParaRPr>
          </a:p>
          <a:p>
            <a:pPr algn="just"/>
            <a:r>
              <a:rPr lang="zh-CN" altLang="en-US" sz="1200" dirty="0">
                <a:latin typeface="Times New Roman" panose="02020603050405020304" pitchFamily="18" charset="0"/>
                <a:ea typeface="+mn-ea"/>
                <a:cs typeface="Times New Roman" panose="02020603050405020304" pitchFamily="18" charset="0"/>
              </a:rPr>
              <a:t>越南国家银行在美元与越南盾之间的短期贷款利率差较</a:t>
            </a:r>
            <a:r>
              <a:rPr lang="en-US" altLang="zh-CN" sz="1200" dirty="0">
                <a:latin typeface="Times New Roman" panose="02020603050405020304" pitchFamily="18" charset="0"/>
                <a:ea typeface="+mn-ea"/>
                <a:cs typeface="Times New Roman" panose="02020603050405020304" pitchFamily="18" charset="0"/>
              </a:rPr>
              <a:t>2024</a:t>
            </a:r>
            <a:r>
              <a:rPr lang="zh-CN" altLang="en-US" sz="1200" dirty="0">
                <a:latin typeface="Times New Roman" panose="02020603050405020304" pitchFamily="18" charset="0"/>
                <a:ea typeface="+mn-ea"/>
                <a:cs typeface="Times New Roman" panose="02020603050405020304" pitchFamily="18" charset="0"/>
              </a:rPr>
              <a:t>年</a:t>
            </a:r>
            <a:r>
              <a:rPr lang="en-US" altLang="zh-CN" sz="1200" dirty="0">
                <a:latin typeface="Times New Roman" panose="02020603050405020304" pitchFamily="18" charset="0"/>
                <a:ea typeface="+mn-ea"/>
                <a:cs typeface="Times New Roman" panose="02020603050405020304" pitchFamily="18" charset="0"/>
              </a:rPr>
              <a:t>4</a:t>
            </a:r>
            <a:r>
              <a:rPr lang="zh-CN" altLang="en-US" sz="1200" dirty="0">
                <a:latin typeface="Times New Roman" panose="02020603050405020304" pitchFamily="18" charset="0"/>
                <a:ea typeface="+mn-ea"/>
                <a:cs typeface="Times New Roman" panose="02020603050405020304" pitchFamily="18" charset="0"/>
              </a:rPr>
              <a:t>月有所下降，截至</a:t>
            </a:r>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a:t>
            </a:r>
            <a:r>
              <a:rPr lang="en-US" altLang="zh-CN" sz="1200" dirty="0">
                <a:latin typeface="Times New Roman" panose="02020603050405020304" pitchFamily="18" charset="0"/>
                <a:ea typeface="+mn-ea"/>
                <a:cs typeface="Times New Roman" panose="02020603050405020304" pitchFamily="18" charset="0"/>
              </a:rPr>
              <a:t>11</a:t>
            </a:r>
            <a:r>
              <a:rPr lang="zh-CN" altLang="en-US" sz="1200" dirty="0">
                <a:latin typeface="Times New Roman" panose="02020603050405020304" pitchFamily="18" charset="0"/>
                <a:ea typeface="+mn-ea"/>
                <a:cs typeface="Times New Roman" panose="02020603050405020304" pitchFamily="18" charset="0"/>
              </a:rPr>
              <a:t>月差距维持在</a:t>
            </a:r>
            <a:r>
              <a:rPr lang="en-US" altLang="zh-CN" sz="1200" dirty="0">
                <a:latin typeface="Times New Roman" panose="02020603050405020304" pitchFamily="18" charset="0"/>
                <a:ea typeface="+mn-ea"/>
                <a:cs typeface="Times New Roman" panose="02020603050405020304" pitchFamily="18" charset="0"/>
              </a:rPr>
              <a:t>0.9%</a:t>
            </a:r>
            <a:r>
              <a:rPr lang="zh-CN" altLang="en-US" sz="1200" dirty="0">
                <a:latin typeface="Times New Roman" panose="02020603050405020304" pitchFamily="18" charset="0"/>
                <a:ea typeface="+mn-ea"/>
                <a:cs typeface="Times New Roman" panose="02020603050405020304" pitchFamily="18" charset="0"/>
              </a:rPr>
              <a:t>。</a:t>
            </a:r>
          </a:p>
        </p:txBody>
      </p:sp>
      <p:sp>
        <p:nvSpPr>
          <p:cNvPr id="19" name="TextBox 10"/>
          <p:cNvSpPr txBox="1"/>
          <p:nvPr/>
        </p:nvSpPr>
        <p:spPr>
          <a:xfrm>
            <a:off x="5710483" y="4551215"/>
            <a:ext cx="2094492" cy="246221"/>
          </a:xfrm>
          <a:prstGeom prst="rect">
            <a:avLst/>
          </a:prstGeom>
          <a:noFill/>
        </p:spPr>
        <p:txBody>
          <a:bodyPr wrap="square" rtlCol="0">
            <a:spAutoFit/>
          </a:bodyPr>
          <a:lstStyle>
            <a:defPPr>
              <a:defRPr lang="en-US"/>
            </a:defPPr>
            <a:lvl1pPr marL="0" algn="l" defTabSz="1046714" rtl="0" eaLnBrk="1" latinLnBrk="0" hangingPunct="1">
              <a:defRPr sz="2060" kern="1200">
                <a:solidFill>
                  <a:schemeClr val="tx1"/>
                </a:solidFill>
                <a:latin typeface="+mn-lt"/>
                <a:ea typeface="+mn-ea"/>
                <a:cs typeface="+mn-cs"/>
              </a:defRPr>
            </a:lvl1pPr>
            <a:lvl2pPr marL="523357" algn="l" defTabSz="1046714" rtl="0" eaLnBrk="1" latinLnBrk="0" hangingPunct="1">
              <a:defRPr sz="2060" kern="1200">
                <a:solidFill>
                  <a:schemeClr val="tx1"/>
                </a:solidFill>
                <a:latin typeface="+mn-lt"/>
                <a:ea typeface="+mn-ea"/>
                <a:cs typeface="+mn-cs"/>
              </a:defRPr>
            </a:lvl2pPr>
            <a:lvl3pPr marL="1046714" algn="l" defTabSz="1046714" rtl="0" eaLnBrk="1" latinLnBrk="0" hangingPunct="1">
              <a:defRPr sz="2060" kern="1200">
                <a:solidFill>
                  <a:schemeClr val="tx1"/>
                </a:solidFill>
                <a:latin typeface="+mn-lt"/>
                <a:ea typeface="+mn-ea"/>
                <a:cs typeface="+mn-cs"/>
              </a:defRPr>
            </a:lvl3pPr>
            <a:lvl4pPr marL="1570071" algn="l" defTabSz="1046714" rtl="0" eaLnBrk="1" latinLnBrk="0" hangingPunct="1">
              <a:defRPr sz="2060" kern="1200">
                <a:solidFill>
                  <a:schemeClr val="tx1"/>
                </a:solidFill>
                <a:latin typeface="+mn-lt"/>
                <a:ea typeface="+mn-ea"/>
                <a:cs typeface="+mn-cs"/>
              </a:defRPr>
            </a:lvl4pPr>
            <a:lvl5pPr marL="2093427" algn="l" defTabSz="1046714" rtl="0" eaLnBrk="1" latinLnBrk="0" hangingPunct="1">
              <a:defRPr sz="2060" kern="1200">
                <a:solidFill>
                  <a:schemeClr val="tx1"/>
                </a:solidFill>
                <a:latin typeface="+mn-lt"/>
                <a:ea typeface="+mn-ea"/>
                <a:cs typeface="+mn-cs"/>
              </a:defRPr>
            </a:lvl5pPr>
            <a:lvl6pPr marL="2616784" algn="l" defTabSz="1046714" rtl="0" eaLnBrk="1" latinLnBrk="0" hangingPunct="1">
              <a:defRPr sz="2060" kern="1200">
                <a:solidFill>
                  <a:schemeClr val="tx1"/>
                </a:solidFill>
                <a:latin typeface="+mn-lt"/>
                <a:ea typeface="+mn-ea"/>
                <a:cs typeface="+mn-cs"/>
              </a:defRPr>
            </a:lvl6pPr>
            <a:lvl7pPr marL="3140141" algn="l" defTabSz="1046714" rtl="0" eaLnBrk="1" latinLnBrk="0" hangingPunct="1">
              <a:defRPr sz="2060" kern="1200">
                <a:solidFill>
                  <a:schemeClr val="tx1"/>
                </a:solidFill>
                <a:latin typeface="+mn-lt"/>
                <a:ea typeface="+mn-ea"/>
                <a:cs typeface="+mn-cs"/>
              </a:defRPr>
            </a:lvl7pPr>
            <a:lvl8pPr marL="3663498" algn="l" defTabSz="1046714" rtl="0" eaLnBrk="1" latinLnBrk="0" hangingPunct="1">
              <a:defRPr sz="2060" kern="1200">
                <a:solidFill>
                  <a:schemeClr val="tx1"/>
                </a:solidFill>
                <a:latin typeface="+mn-lt"/>
                <a:ea typeface="+mn-ea"/>
                <a:cs typeface="+mn-cs"/>
              </a:defRPr>
            </a:lvl8pPr>
            <a:lvl9pPr marL="4186855" algn="l" defTabSz="1046714" rtl="0" eaLnBrk="1" latinLnBrk="0" hangingPunct="1">
              <a:defRPr sz="2060" kern="1200">
                <a:solidFill>
                  <a:schemeClr val="tx1"/>
                </a:solidFill>
                <a:latin typeface="+mn-lt"/>
                <a:ea typeface="+mn-ea"/>
                <a:cs typeface="+mn-cs"/>
              </a:defRPr>
            </a:lvl9pPr>
          </a:lstStyle>
          <a:p>
            <a:pPr algn="r"/>
            <a:r>
              <a:rPr lang="zh-CN" altLang="en-US" sz="1000" i="1" dirty="0">
                <a:solidFill>
                  <a:prstClr val="black"/>
                </a:solidFill>
                <a:latin typeface="Times New Roman" panose="02020603050405020304" pitchFamily="18" charset="0"/>
                <a:cs typeface="Times New Roman" panose="02020603050405020304" pitchFamily="18" charset="0"/>
              </a:rPr>
              <a:t>数据来源</a:t>
            </a:r>
            <a:r>
              <a:rPr lang="en-US" sz="1000" i="1" dirty="0">
                <a:solidFill>
                  <a:prstClr val="black"/>
                </a:solidFill>
                <a:latin typeface="Times New Roman" panose="02020603050405020304" pitchFamily="18" charset="0"/>
                <a:cs typeface="Times New Roman" panose="02020603050405020304" pitchFamily="18" charset="0"/>
              </a:rPr>
              <a:t>: GSO, SBV, CSI</a:t>
            </a:r>
            <a:r>
              <a:rPr lang="zh-CN" altLang="en-US" sz="1000" i="1" dirty="0">
                <a:solidFill>
                  <a:prstClr val="black"/>
                </a:solidFill>
                <a:latin typeface="Times New Roman" panose="02020603050405020304" pitchFamily="18" charset="0"/>
                <a:cs typeface="Times New Roman" panose="02020603050405020304" pitchFamily="18" charset="0"/>
              </a:rPr>
              <a:t>整理</a:t>
            </a:r>
            <a:endParaRPr lang="en-US" sz="1000" i="1" dirty="0">
              <a:solidFill>
                <a:prstClr val="black"/>
              </a:solidFill>
              <a:latin typeface="Times New Roman" panose="02020603050405020304" pitchFamily="18" charset="0"/>
              <a:cs typeface="Times New Roman" panose="02020603050405020304" pitchFamily="18" charset="0"/>
            </a:endParaRPr>
          </a:p>
        </p:txBody>
      </p:sp>
      <p:sp>
        <p:nvSpPr>
          <p:cNvPr id="26" name="文本框 85">
            <a:extLst>
              <a:ext uri="{FF2B5EF4-FFF2-40B4-BE49-F238E27FC236}">
                <a16:creationId xmlns:a16="http://schemas.microsoft.com/office/drawing/2014/main" id="{5A9AF78D-3986-4ED6-BAD9-40D50EF8784D}"/>
              </a:ext>
            </a:extLst>
          </p:cNvPr>
          <p:cNvSpPr txBox="1">
            <a:spLocks noChangeArrowheads="1"/>
          </p:cNvSpPr>
          <p:nvPr/>
        </p:nvSpPr>
        <p:spPr bwMode="auto">
          <a:xfrm>
            <a:off x="594752" y="1568781"/>
            <a:ext cx="6670206" cy="27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endParaRPr lang="vi-VN" altLang="vi-VN" sz="1400" b="1" dirty="0">
              <a:solidFill>
                <a:srgbClr val="002060"/>
              </a:solidFill>
              <a:latin typeface="Times New Roman" panose="02020603050405020304" pitchFamily="18" charset="0"/>
              <a:ea typeface="+mn-ea"/>
              <a:cs typeface="Times New Roman" panose="02020603050405020304" pitchFamily="18" charset="0"/>
            </a:endParaRPr>
          </a:p>
        </p:txBody>
      </p:sp>
      <p:sp>
        <p:nvSpPr>
          <p:cNvPr id="23" name="文本框 85">
            <a:extLst>
              <a:ext uri="{FF2B5EF4-FFF2-40B4-BE49-F238E27FC236}">
                <a16:creationId xmlns:a16="http://schemas.microsoft.com/office/drawing/2014/main" id="{5A9AF78D-3986-4ED6-BAD9-40D50EF8784D}"/>
              </a:ext>
            </a:extLst>
          </p:cNvPr>
          <p:cNvSpPr txBox="1">
            <a:spLocks noChangeArrowheads="1"/>
          </p:cNvSpPr>
          <p:nvPr/>
        </p:nvSpPr>
        <p:spPr bwMode="auto">
          <a:xfrm>
            <a:off x="312310" y="1464346"/>
            <a:ext cx="6766222" cy="138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en-US" altLang="vi-VN" sz="1400" b="1" dirty="0">
                <a:solidFill>
                  <a:srgbClr val="2323FF"/>
                </a:solidFill>
                <a:latin typeface="Times New Roman" panose="02020603050405020304" pitchFamily="18" charset="0"/>
                <a:ea typeface="+mn-ea"/>
                <a:cs typeface="Times New Roman" panose="02020603050405020304" pitchFamily="18" charset="0"/>
              </a:rPr>
              <a:t>f. 2025</a:t>
            </a:r>
            <a:r>
              <a:rPr lang="zh-CN" altLang="en-US" sz="1400" b="1" dirty="0">
                <a:solidFill>
                  <a:srgbClr val="2323FF"/>
                </a:solidFill>
                <a:latin typeface="Times New Roman" panose="02020603050405020304" pitchFamily="18" charset="0"/>
                <a:ea typeface="+mn-ea"/>
                <a:cs typeface="Times New Roman" panose="02020603050405020304" pitchFamily="18" charset="0"/>
              </a:rPr>
              <a:t>年初以来越南国债收益率趋于上升</a:t>
            </a:r>
            <a:endParaRPr lang="vi-VN" altLang="vi-VN" sz="1400" b="1" dirty="0">
              <a:solidFill>
                <a:srgbClr val="2323FF"/>
              </a:solidFill>
              <a:latin typeface="Times New Roman" panose="02020603050405020304" pitchFamily="18" charset="0"/>
              <a:ea typeface="+mn-ea"/>
              <a:cs typeface="Times New Roman" panose="02020603050405020304" pitchFamily="18" charset="0"/>
            </a:endParaRPr>
          </a:p>
        </p:txBody>
      </p:sp>
      <p:sp>
        <p:nvSpPr>
          <p:cNvPr id="28" name="Slide Number Placeholder 3"/>
          <p:cNvSpPr txBox="1">
            <a:spLocks/>
          </p:cNvSpPr>
          <p:nvPr/>
        </p:nvSpPr>
        <p:spPr>
          <a:xfrm>
            <a:off x="5844222" y="10007548"/>
            <a:ext cx="1827014" cy="576424"/>
          </a:xfrm>
          <a:prstGeom prst="rect">
            <a:avLst/>
          </a:prstGeom>
        </p:spPr>
        <p:txBody>
          <a:bodyPr vert="horz" lIns="91440" tIns="45720" rIns="91440" bIns="45720" rtlCol="0" anchor="ctr"/>
          <a:lstStyle>
            <a:defPPr>
              <a:defRPr lang="en-US"/>
            </a:defPPr>
            <a:lvl1pPr marL="0" algn="r" defTabSz="1046597" rtl="0" eaLnBrk="1" latinLnBrk="0" hangingPunct="1">
              <a:defRPr sz="1600" kern="1200">
                <a:solidFill>
                  <a:schemeClr val="bg1"/>
                </a:solidFill>
                <a:latin typeface="Roboto Black" panose="02000000000000000000" pitchFamily="2" charset="0"/>
                <a:ea typeface="Roboto Black" panose="02000000000000000000" pitchFamily="2" charset="0"/>
                <a:cs typeface="+mn-cs"/>
              </a:defRPr>
            </a:lvl1pPr>
            <a:lvl2pPr marL="523298" algn="l" defTabSz="1046597" rtl="0" eaLnBrk="1" latinLnBrk="0" hangingPunct="1">
              <a:defRPr sz="2059" kern="1200">
                <a:solidFill>
                  <a:schemeClr val="tx1"/>
                </a:solidFill>
                <a:latin typeface="+mn-lt"/>
                <a:ea typeface="+mn-ea"/>
                <a:cs typeface="+mn-cs"/>
              </a:defRPr>
            </a:lvl2pPr>
            <a:lvl3pPr marL="1046597" algn="l" defTabSz="1046597" rtl="0" eaLnBrk="1" latinLnBrk="0" hangingPunct="1">
              <a:defRPr sz="2059" kern="1200">
                <a:solidFill>
                  <a:schemeClr val="tx1"/>
                </a:solidFill>
                <a:latin typeface="+mn-lt"/>
                <a:ea typeface="+mn-ea"/>
                <a:cs typeface="+mn-cs"/>
              </a:defRPr>
            </a:lvl3pPr>
            <a:lvl4pPr marL="1569895" algn="l" defTabSz="1046597" rtl="0" eaLnBrk="1" latinLnBrk="0" hangingPunct="1">
              <a:defRPr sz="2059" kern="1200">
                <a:solidFill>
                  <a:schemeClr val="tx1"/>
                </a:solidFill>
                <a:latin typeface="+mn-lt"/>
                <a:ea typeface="+mn-ea"/>
                <a:cs typeface="+mn-cs"/>
              </a:defRPr>
            </a:lvl4pPr>
            <a:lvl5pPr marL="2093193" algn="l" defTabSz="1046597" rtl="0" eaLnBrk="1" latinLnBrk="0" hangingPunct="1">
              <a:defRPr sz="2059" kern="1200">
                <a:solidFill>
                  <a:schemeClr val="tx1"/>
                </a:solidFill>
                <a:latin typeface="+mn-lt"/>
                <a:ea typeface="+mn-ea"/>
                <a:cs typeface="+mn-cs"/>
              </a:defRPr>
            </a:lvl5pPr>
            <a:lvl6pPr marL="2616491" algn="l" defTabSz="1046597" rtl="0" eaLnBrk="1" latinLnBrk="0" hangingPunct="1">
              <a:defRPr sz="2059" kern="1200">
                <a:solidFill>
                  <a:schemeClr val="tx1"/>
                </a:solidFill>
                <a:latin typeface="+mn-lt"/>
                <a:ea typeface="+mn-ea"/>
                <a:cs typeface="+mn-cs"/>
              </a:defRPr>
            </a:lvl6pPr>
            <a:lvl7pPr marL="3139789" algn="l" defTabSz="1046597" rtl="0" eaLnBrk="1" latinLnBrk="0" hangingPunct="1">
              <a:defRPr sz="2059" kern="1200">
                <a:solidFill>
                  <a:schemeClr val="tx1"/>
                </a:solidFill>
                <a:latin typeface="+mn-lt"/>
                <a:ea typeface="+mn-ea"/>
                <a:cs typeface="+mn-cs"/>
              </a:defRPr>
            </a:lvl7pPr>
            <a:lvl8pPr marL="3663088" algn="l" defTabSz="1046597" rtl="0" eaLnBrk="1" latinLnBrk="0" hangingPunct="1">
              <a:defRPr sz="2059" kern="1200">
                <a:solidFill>
                  <a:schemeClr val="tx1"/>
                </a:solidFill>
                <a:latin typeface="+mn-lt"/>
                <a:ea typeface="+mn-ea"/>
                <a:cs typeface="+mn-cs"/>
              </a:defRPr>
            </a:lvl8pPr>
            <a:lvl9pPr marL="4186386" algn="l" defTabSz="1046597" rtl="0" eaLnBrk="1" latinLnBrk="0" hangingPunct="1">
              <a:defRPr sz="2059" kern="1200">
                <a:solidFill>
                  <a:schemeClr val="tx1"/>
                </a:solidFill>
                <a:latin typeface="+mn-lt"/>
                <a:ea typeface="+mn-ea"/>
                <a:cs typeface="+mn-cs"/>
              </a:defRPr>
            </a:lvl9pPr>
          </a:lstStyle>
          <a:p>
            <a:r>
              <a:rPr lang="en-US" b="1">
                <a:latin typeface="Times New Roman" panose="02020603050405020304" pitchFamily="18" charset="0"/>
                <a:ea typeface="+mn-ea"/>
                <a:cs typeface="Times New Roman" panose="02020603050405020304" pitchFamily="18" charset="0"/>
              </a:rPr>
              <a:t>12</a:t>
            </a:r>
          </a:p>
        </p:txBody>
      </p:sp>
      <p:graphicFrame>
        <p:nvGraphicFramePr>
          <p:cNvPr id="8" name="Chart 7">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3000124258"/>
              </p:ext>
            </p:extLst>
          </p:nvPr>
        </p:nvGraphicFramePr>
        <p:xfrm>
          <a:off x="410547" y="6332220"/>
          <a:ext cx="7393039" cy="311552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952E5DC-A189-4804-32D1-0CF518EC9243}"/>
              </a:ext>
            </a:extLst>
          </p:cNvPr>
          <p:cNvSpPr txBox="1"/>
          <p:nvPr/>
        </p:nvSpPr>
        <p:spPr>
          <a:xfrm>
            <a:off x="312310" y="1086788"/>
            <a:ext cx="6985058" cy="307777"/>
          </a:xfrm>
          <a:prstGeom prst="rect">
            <a:avLst/>
          </a:prstGeom>
          <a:solidFill>
            <a:srgbClr val="2323FF"/>
          </a:solidFill>
        </p:spPr>
        <p:txBody>
          <a:bodyPr wrap="square" rtlCol="0">
            <a:spAutoFit/>
          </a:bodyPr>
          <a:lstStyle/>
          <a:p>
            <a:r>
              <a:rPr lang="en-US" sz="1400" b="1" dirty="0">
                <a:solidFill>
                  <a:prstClr val="white"/>
                </a:solidFill>
                <a:latin typeface="Times New Roman" panose="02020603050405020304" pitchFamily="18" charset="0"/>
                <a:cs typeface="Times New Roman" panose="02020603050405020304" pitchFamily="18" charset="0"/>
              </a:rPr>
              <a:t>2. 2025</a:t>
            </a:r>
            <a:r>
              <a:rPr lang="zh-CN" altLang="en-US" sz="1400" b="1" dirty="0">
                <a:solidFill>
                  <a:prstClr val="white"/>
                </a:solidFill>
                <a:latin typeface="Times New Roman" panose="02020603050405020304" pitchFamily="18" charset="0"/>
                <a:cs typeface="Times New Roman" panose="02020603050405020304" pitchFamily="18" charset="0"/>
              </a:rPr>
              <a:t>年</a:t>
            </a:r>
            <a:r>
              <a:rPr lang="en-US" altLang="zh-CN" sz="1400" b="1" dirty="0">
                <a:solidFill>
                  <a:prstClr val="white"/>
                </a:solidFill>
                <a:latin typeface="Times New Roman" panose="02020603050405020304" pitchFamily="18" charset="0"/>
                <a:cs typeface="Times New Roman" panose="02020603050405020304" pitchFamily="18" charset="0"/>
              </a:rPr>
              <a:t>12</a:t>
            </a:r>
            <a:r>
              <a:rPr lang="zh-CN" altLang="en-US" sz="1400" b="1" dirty="0">
                <a:solidFill>
                  <a:prstClr val="white"/>
                </a:solidFill>
                <a:latin typeface="Times New Roman" panose="02020603050405020304" pitchFamily="18" charset="0"/>
                <a:cs typeface="Times New Roman" panose="02020603050405020304" pitchFamily="18" charset="0"/>
              </a:rPr>
              <a:t>月份、</a:t>
            </a:r>
            <a:r>
              <a:rPr lang="en-US" altLang="zh-CN" sz="1400" b="1" dirty="0">
                <a:solidFill>
                  <a:prstClr val="white"/>
                </a:solidFill>
                <a:latin typeface="Times New Roman" panose="02020603050405020304" pitchFamily="18" charset="0"/>
                <a:cs typeface="Times New Roman" panose="02020603050405020304" pitchFamily="18" charset="0"/>
              </a:rPr>
              <a:t>2025</a:t>
            </a:r>
            <a:r>
              <a:rPr lang="zh-CN" altLang="en-US" sz="1400" b="1" dirty="0">
                <a:solidFill>
                  <a:prstClr val="white"/>
                </a:solidFill>
                <a:latin typeface="Times New Roman" panose="02020603050405020304" pitchFamily="18" charset="0"/>
                <a:cs typeface="Times New Roman" panose="02020603050405020304" pitchFamily="18" charset="0"/>
              </a:rPr>
              <a:t>年第四季度及</a:t>
            </a:r>
            <a:r>
              <a:rPr lang="en-US" altLang="zh-CN" sz="1400" b="1" dirty="0">
                <a:solidFill>
                  <a:prstClr val="white"/>
                </a:solidFill>
                <a:latin typeface="Times New Roman" panose="02020603050405020304" pitchFamily="18" charset="0"/>
                <a:cs typeface="Times New Roman" panose="02020603050405020304" pitchFamily="18" charset="0"/>
              </a:rPr>
              <a:t>2025</a:t>
            </a:r>
            <a:r>
              <a:rPr lang="zh-CN" altLang="en-US" sz="1400" b="1" dirty="0">
                <a:solidFill>
                  <a:prstClr val="white"/>
                </a:solidFill>
                <a:latin typeface="Times New Roman" panose="02020603050405020304" pitchFamily="18" charset="0"/>
                <a:cs typeface="Times New Roman" panose="02020603050405020304" pitchFamily="18" charset="0"/>
              </a:rPr>
              <a:t>年全年货币政策</a:t>
            </a:r>
            <a:endParaRPr lang="en-US" sz="1400" b="1" dirty="0">
              <a:solidFill>
                <a:prstClr val="white"/>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6E4470D-6809-7563-C5DE-6D6D926FB6B4}"/>
              </a:ext>
            </a:extLst>
          </p:cNvPr>
          <p:cNvSpPr txBox="1"/>
          <p:nvPr/>
        </p:nvSpPr>
        <p:spPr>
          <a:xfrm>
            <a:off x="312310" y="725339"/>
            <a:ext cx="2789546" cy="369332"/>
          </a:xfrm>
          <a:prstGeom prst="rect">
            <a:avLst/>
          </a:prstGeom>
          <a:noFill/>
        </p:spPr>
        <p:txBody>
          <a:bodyPr wrap="none" rtlCol="0">
            <a:spAutoFit/>
          </a:bodyPr>
          <a:lstStyle/>
          <a:p>
            <a:r>
              <a:rPr lang="zh-CN" altLang="en-US" sz="1800" b="1" dirty="0">
                <a:solidFill>
                  <a:srgbClr val="2323FF"/>
                </a:solidFill>
                <a:latin typeface="Times New Roman" panose="02020603050405020304" pitchFamily="18" charset="0"/>
                <a:cs typeface="Times New Roman" panose="02020603050405020304" pitchFamily="18" charset="0"/>
              </a:rPr>
              <a:t>越南宏观经济更新及预测</a:t>
            </a:r>
            <a:endParaRPr lang="en-US" sz="1800" b="1" dirty="0">
              <a:solidFill>
                <a:srgbClr val="2323FF"/>
              </a:solidFill>
              <a:latin typeface="Times New Roman" panose="02020603050405020304" pitchFamily="18" charset="0"/>
              <a:cs typeface="Times New Roman" panose="02020603050405020304" pitchFamily="18" charset="0"/>
            </a:endParaRPr>
          </a:p>
        </p:txBody>
      </p:sp>
      <p:graphicFrame>
        <p:nvGraphicFramePr>
          <p:cNvPr id="4" name="Chart 3">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2893868302"/>
              </p:ext>
            </p:extLst>
          </p:nvPr>
        </p:nvGraphicFramePr>
        <p:xfrm>
          <a:off x="239826" y="1707169"/>
          <a:ext cx="7492665" cy="28820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749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1"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amond(in)">
                                      <p:cBhvr>
                                        <p:cTn id="7" dur="500"/>
                                        <p:tgtEl>
                                          <p:spTgt spid="32"/>
                                        </p:tgtEl>
                                      </p:cBhvr>
                                    </p:animEffect>
                                  </p:childTnLst>
                                </p:cTn>
                              </p:par>
                              <p:par>
                                <p:cTn id="8" presetID="8" presetClass="entr" presetSubtype="16" fill="hold" grpId="1" nodeType="withEffect" nodePh="1">
                                  <p:stCondLst>
                                    <p:cond delay="0"/>
                                  </p:stCondLst>
                                  <p:endCondLst>
                                    <p:cond evt="begin" delay="0">
                                      <p:tn val="8"/>
                                    </p:cond>
                                  </p:endCondLst>
                                  <p:childTnLst>
                                    <p:set>
                                      <p:cBhvr>
                                        <p:cTn id="9" dur="1" fill="hold">
                                          <p:stCondLst>
                                            <p:cond delay="0"/>
                                          </p:stCondLst>
                                        </p:cTn>
                                        <p:tgtEl>
                                          <p:spTgt spid="26"/>
                                        </p:tgtEl>
                                        <p:attrNameLst>
                                          <p:attrName>style.visibility</p:attrName>
                                        </p:attrNameLst>
                                      </p:cBhvr>
                                      <p:to>
                                        <p:strVal val="visible"/>
                                      </p:to>
                                    </p:set>
                                    <p:animEffect transition="in" filter="diamond(in)">
                                      <p:cBhvr>
                                        <p:cTn id="10" dur="500"/>
                                        <p:tgtEl>
                                          <p:spTgt spid="26"/>
                                        </p:tgtEl>
                                      </p:cBhvr>
                                    </p:animEffect>
                                  </p:childTnLst>
                                </p:cTn>
                              </p:par>
                              <p:par>
                                <p:cTn id="11" presetID="8" presetClass="entr" presetSubtype="16" fill="hold" grpId="1"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amond(in)">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utoUpdateAnimBg="0"/>
      <p:bldP spid="32" grpId="1" bldLvl="0" autoUpdateAnimBg="0"/>
      <p:bldP spid="26" grpId="0" bldLvl="0" autoUpdateAnimBg="0"/>
      <p:bldP spid="26" grpId="1" bldLvl="0" autoUpdateAnimBg="0"/>
      <p:bldP spid="23" grpId="0" bldLvl="0" autoUpdateAnimBg="0"/>
      <p:bldP spid="23" grpId="1"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文本框 85">
            <a:extLst>
              <a:ext uri="{FF2B5EF4-FFF2-40B4-BE49-F238E27FC236}">
                <a16:creationId xmlns:a16="http://schemas.microsoft.com/office/drawing/2014/main" id="{5A9AF78D-3986-4ED6-BAD9-40D50EF8784D}"/>
              </a:ext>
            </a:extLst>
          </p:cNvPr>
          <p:cNvSpPr txBox="1">
            <a:spLocks noChangeArrowheads="1"/>
          </p:cNvSpPr>
          <p:nvPr/>
        </p:nvSpPr>
        <p:spPr bwMode="auto">
          <a:xfrm>
            <a:off x="312311" y="4818457"/>
            <a:ext cx="7422944" cy="12815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en-US" altLang="zh-CN" sz="1200" dirty="0">
                <a:latin typeface="Times New Roman" panose="02020603050405020304" pitchFamily="18" charset="0"/>
                <a:ea typeface="+mn-ea"/>
                <a:cs typeface="Times New Roman" panose="02020603050405020304" pitchFamily="18" charset="0"/>
              </a:rPr>
              <a:t>2023</a:t>
            </a:r>
            <a:r>
              <a:rPr lang="zh-CN" altLang="en-US" sz="1200" dirty="0">
                <a:latin typeface="Times New Roman" panose="02020603050405020304" pitchFamily="18" charset="0"/>
                <a:ea typeface="+mn-ea"/>
                <a:cs typeface="Times New Roman" panose="02020603050405020304" pitchFamily="18" charset="0"/>
              </a:rPr>
              <a:t>年存款利率大幅下降。</a:t>
            </a:r>
            <a:r>
              <a:rPr lang="en-US" altLang="zh-CN" sz="1200" dirty="0">
                <a:latin typeface="Times New Roman" panose="02020603050405020304" pitchFamily="18" charset="0"/>
                <a:ea typeface="+mn-ea"/>
                <a:cs typeface="Times New Roman" panose="02020603050405020304" pitchFamily="18" charset="0"/>
              </a:rPr>
              <a:t>2023</a:t>
            </a:r>
            <a:r>
              <a:rPr lang="zh-CN" altLang="en-US" sz="1200" dirty="0">
                <a:latin typeface="Times New Roman" panose="02020603050405020304" pitchFamily="18" charset="0"/>
                <a:ea typeface="+mn-ea"/>
                <a:cs typeface="Times New Roman" panose="02020603050405020304" pitchFamily="18" charset="0"/>
              </a:rPr>
              <a:t>年末，各银行</a:t>
            </a:r>
            <a:r>
              <a:rPr lang="en-US" altLang="zh-CN" sz="1200" dirty="0">
                <a:latin typeface="Times New Roman" panose="02020603050405020304" pitchFamily="18" charset="0"/>
                <a:ea typeface="+mn-ea"/>
                <a:cs typeface="Times New Roman" panose="02020603050405020304" pitchFamily="18" charset="0"/>
              </a:rPr>
              <a:t>12</a:t>
            </a:r>
            <a:r>
              <a:rPr lang="zh-CN" altLang="en-US" sz="1200" dirty="0">
                <a:latin typeface="Times New Roman" panose="02020603050405020304" pitchFamily="18" charset="0"/>
                <a:ea typeface="+mn-ea"/>
                <a:cs typeface="Times New Roman" panose="02020603050405020304" pitchFamily="18" charset="0"/>
              </a:rPr>
              <a:t>个月存款利率在</a:t>
            </a:r>
            <a:r>
              <a:rPr lang="en-US" altLang="zh-CN" sz="1200" dirty="0">
                <a:latin typeface="Times New Roman" panose="02020603050405020304" pitchFamily="18" charset="0"/>
                <a:ea typeface="+mn-ea"/>
                <a:cs typeface="Times New Roman" panose="02020603050405020304" pitchFamily="18" charset="0"/>
              </a:rPr>
              <a:t>4.8%-5.4%</a:t>
            </a:r>
            <a:r>
              <a:rPr lang="zh-CN" altLang="en-US" sz="1200" dirty="0">
                <a:latin typeface="Times New Roman" panose="02020603050405020304" pitchFamily="18" charset="0"/>
                <a:ea typeface="+mn-ea"/>
                <a:cs typeface="Times New Roman" panose="02020603050405020304" pitchFamily="18" charset="0"/>
              </a:rPr>
              <a:t>之间波动。自</a:t>
            </a:r>
            <a:r>
              <a:rPr lang="en-US" altLang="zh-CN" sz="1200" dirty="0">
                <a:latin typeface="Times New Roman" panose="02020603050405020304" pitchFamily="18" charset="0"/>
                <a:ea typeface="+mn-ea"/>
                <a:cs typeface="Times New Roman" panose="02020603050405020304" pitchFamily="18" charset="0"/>
              </a:rPr>
              <a:t>2023</a:t>
            </a:r>
            <a:r>
              <a:rPr lang="zh-CN" altLang="en-US" sz="1200" dirty="0">
                <a:latin typeface="Times New Roman" panose="02020603050405020304" pitchFamily="18" charset="0"/>
                <a:ea typeface="+mn-ea"/>
                <a:cs typeface="Times New Roman" panose="02020603050405020304" pitchFamily="18" charset="0"/>
              </a:rPr>
              <a:t>年</a:t>
            </a:r>
            <a:r>
              <a:rPr lang="en-US" altLang="zh-CN" sz="1200" dirty="0">
                <a:latin typeface="Times New Roman" panose="02020603050405020304" pitchFamily="18" charset="0"/>
                <a:ea typeface="+mn-ea"/>
                <a:cs typeface="Times New Roman" panose="02020603050405020304" pitchFamily="18" charset="0"/>
              </a:rPr>
              <a:t>1</a:t>
            </a:r>
            <a:r>
              <a:rPr lang="zh-CN" altLang="en-US" sz="1200" dirty="0">
                <a:latin typeface="Times New Roman" panose="02020603050405020304" pitchFamily="18" charset="0"/>
                <a:ea typeface="+mn-ea"/>
                <a:cs typeface="Times New Roman" panose="02020603050405020304" pitchFamily="18" charset="0"/>
              </a:rPr>
              <a:t>月起，利率已大幅下降，跌幅从</a:t>
            </a:r>
            <a:r>
              <a:rPr lang="en-US" altLang="zh-CN" sz="1200" dirty="0">
                <a:latin typeface="Times New Roman" panose="02020603050405020304" pitchFamily="18" charset="0"/>
                <a:ea typeface="+mn-ea"/>
                <a:cs typeface="Times New Roman" panose="02020603050405020304" pitchFamily="18" charset="0"/>
              </a:rPr>
              <a:t>2.6%</a:t>
            </a:r>
            <a:r>
              <a:rPr lang="zh-CN" altLang="en-US" sz="1200" dirty="0">
                <a:latin typeface="Times New Roman" panose="02020603050405020304" pitchFamily="18" charset="0"/>
                <a:ea typeface="+mn-ea"/>
                <a:cs typeface="Times New Roman" panose="02020603050405020304" pitchFamily="18" charset="0"/>
              </a:rPr>
              <a:t>至</a:t>
            </a:r>
            <a:r>
              <a:rPr lang="en-US" altLang="zh-CN" sz="1200" dirty="0">
                <a:latin typeface="Times New Roman" panose="02020603050405020304" pitchFamily="18" charset="0"/>
                <a:ea typeface="+mn-ea"/>
                <a:cs typeface="Times New Roman" panose="02020603050405020304" pitchFamily="18" charset="0"/>
              </a:rPr>
              <a:t>4.1%</a:t>
            </a:r>
            <a:r>
              <a:rPr lang="zh-CN" altLang="en-US" sz="1200" dirty="0">
                <a:latin typeface="Times New Roman" panose="02020603050405020304" pitchFamily="18" charset="0"/>
                <a:ea typeface="+mn-ea"/>
                <a:cs typeface="Times New Roman" panose="02020603050405020304" pitchFamily="18" charset="0"/>
              </a:rPr>
              <a:t>。进入</a:t>
            </a:r>
            <a:r>
              <a:rPr lang="en-US" altLang="zh-CN" sz="1200" dirty="0">
                <a:latin typeface="Times New Roman" panose="02020603050405020304" pitchFamily="18" charset="0"/>
                <a:ea typeface="+mn-ea"/>
                <a:cs typeface="Times New Roman" panose="02020603050405020304" pitchFamily="18" charset="0"/>
              </a:rPr>
              <a:t>2024</a:t>
            </a:r>
            <a:r>
              <a:rPr lang="zh-CN" altLang="en-US" sz="1200" dirty="0">
                <a:latin typeface="Times New Roman" panose="02020603050405020304" pitchFamily="18" charset="0"/>
                <a:ea typeface="+mn-ea"/>
                <a:cs typeface="Times New Roman" panose="02020603050405020304" pitchFamily="18" charset="0"/>
              </a:rPr>
              <a:t>年，存款利率趋于下降，并于</a:t>
            </a:r>
            <a:r>
              <a:rPr lang="en-US" altLang="zh-CN" sz="1200" dirty="0">
                <a:latin typeface="Times New Roman" panose="02020603050405020304" pitchFamily="18" charset="0"/>
                <a:ea typeface="+mn-ea"/>
                <a:cs typeface="Times New Roman" panose="02020603050405020304" pitchFamily="18" charset="0"/>
              </a:rPr>
              <a:t>2024</a:t>
            </a:r>
            <a:r>
              <a:rPr lang="zh-CN" altLang="en-US" sz="1200" dirty="0">
                <a:latin typeface="Times New Roman" panose="02020603050405020304" pitchFamily="18" charset="0"/>
                <a:ea typeface="+mn-ea"/>
                <a:cs typeface="Times New Roman" panose="02020603050405020304" pitchFamily="18" charset="0"/>
              </a:rPr>
              <a:t>年</a:t>
            </a:r>
            <a:r>
              <a:rPr lang="en-US" altLang="zh-CN" sz="1200" dirty="0">
                <a:latin typeface="Times New Roman" panose="02020603050405020304" pitchFamily="18" charset="0"/>
                <a:ea typeface="+mn-ea"/>
                <a:cs typeface="Times New Roman" panose="02020603050405020304" pitchFamily="18" charset="0"/>
              </a:rPr>
              <a:t>4</a:t>
            </a:r>
            <a:r>
              <a:rPr lang="zh-CN" altLang="en-US" sz="1200" dirty="0">
                <a:latin typeface="Times New Roman" panose="02020603050405020304" pitchFamily="18" charset="0"/>
                <a:ea typeface="+mn-ea"/>
                <a:cs typeface="Times New Roman" panose="02020603050405020304" pitchFamily="18" charset="0"/>
              </a:rPr>
              <a:t>月见底。进入</a:t>
            </a:r>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年，存款利率趋于平稳，较</a:t>
            </a:r>
            <a:r>
              <a:rPr lang="en-US" altLang="zh-CN" sz="1200" dirty="0">
                <a:latin typeface="Times New Roman" panose="02020603050405020304" pitchFamily="18" charset="0"/>
                <a:ea typeface="+mn-ea"/>
                <a:cs typeface="Times New Roman" panose="02020603050405020304" pitchFamily="18" charset="0"/>
              </a:rPr>
              <a:t>2024</a:t>
            </a:r>
            <a:r>
              <a:rPr lang="zh-CN" altLang="en-US" sz="1200" dirty="0">
                <a:latin typeface="Times New Roman" panose="02020603050405020304" pitchFamily="18" charset="0"/>
                <a:ea typeface="+mn-ea"/>
                <a:cs typeface="Times New Roman" panose="02020603050405020304" pitchFamily="18" charset="0"/>
              </a:rPr>
              <a:t>年波动幅度较小。在资金来源相对紧张的背景下，部分银行的</a:t>
            </a:r>
            <a:r>
              <a:rPr lang="en-US" altLang="zh-CN" sz="1200" dirty="0">
                <a:latin typeface="Times New Roman" panose="02020603050405020304" pitchFamily="18" charset="0"/>
                <a:ea typeface="+mn-ea"/>
                <a:cs typeface="Times New Roman" panose="02020603050405020304" pitchFamily="18" charset="0"/>
              </a:rPr>
              <a:t>12</a:t>
            </a:r>
            <a:r>
              <a:rPr lang="zh-CN" altLang="en-US" sz="1200" dirty="0">
                <a:latin typeface="Times New Roman" panose="02020603050405020304" pitchFamily="18" charset="0"/>
                <a:ea typeface="+mn-ea"/>
                <a:cs typeface="Times New Roman" panose="02020603050405020304" pitchFamily="18" charset="0"/>
              </a:rPr>
              <a:t>个月期存款利率呈现上行趋势，大多维持在</a:t>
            </a:r>
            <a:r>
              <a:rPr lang="en-US" altLang="zh-CN" sz="1200" dirty="0">
                <a:latin typeface="Times New Roman" panose="02020603050405020304" pitchFamily="18" charset="0"/>
                <a:ea typeface="+mn-ea"/>
                <a:cs typeface="Times New Roman" panose="02020603050405020304" pitchFamily="18" charset="0"/>
              </a:rPr>
              <a:t>5.2%–6.5%</a:t>
            </a:r>
            <a:r>
              <a:rPr lang="zh-CN" altLang="en-US" sz="1200" dirty="0">
                <a:latin typeface="Times New Roman" panose="02020603050405020304" pitchFamily="18" charset="0"/>
                <a:ea typeface="+mn-ea"/>
                <a:cs typeface="Times New Roman" panose="02020603050405020304" pitchFamily="18" charset="0"/>
              </a:rPr>
              <a:t>区间，该水平已略高于过去</a:t>
            </a:r>
            <a:r>
              <a:rPr lang="en-US" altLang="zh-CN" sz="1200" dirty="0">
                <a:latin typeface="Times New Roman" panose="02020603050405020304" pitchFamily="18" charset="0"/>
                <a:ea typeface="+mn-ea"/>
                <a:cs typeface="Times New Roman" panose="02020603050405020304" pitchFamily="18" charset="0"/>
              </a:rPr>
              <a:t>20</a:t>
            </a:r>
            <a:r>
              <a:rPr lang="zh-CN" altLang="en-US" sz="1200" dirty="0">
                <a:latin typeface="Times New Roman" panose="02020603050405020304" pitchFamily="18" charset="0"/>
                <a:ea typeface="+mn-ea"/>
                <a:cs typeface="Times New Roman" panose="02020603050405020304" pitchFamily="18" charset="0"/>
              </a:rPr>
              <a:t>年的历史低位区间。</a:t>
            </a:r>
          </a:p>
          <a:p>
            <a:pPr algn="just"/>
            <a:endParaRPr lang="vi-VN" sz="1200" dirty="0">
              <a:solidFill>
                <a:prstClr val="black"/>
              </a:solidFill>
              <a:latin typeface="Times New Roman" panose="02020603050405020304" pitchFamily="18" charset="0"/>
              <a:ea typeface="+mn-ea"/>
              <a:cs typeface="Times New Roman" panose="02020603050405020304" pitchFamily="18" charset="0"/>
            </a:endParaRPr>
          </a:p>
        </p:txBody>
      </p:sp>
      <p:sp>
        <p:nvSpPr>
          <p:cNvPr id="5" name="Slide Number Placeholder 4"/>
          <p:cNvSpPr>
            <a:spLocks noGrp="1"/>
          </p:cNvSpPr>
          <p:nvPr>
            <p:ph type="sldNum" sz="quarter" idx="12"/>
          </p:nvPr>
        </p:nvSpPr>
        <p:spPr>
          <a:xfrm>
            <a:off x="5716442" y="918459"/>
            <a:ext cx="1625275" cy="491155"/>
          </a:xfrm>
        </p:spPr>
        <p:txBody>
          <a:bodyPr/>
          <a:lstStyle/>
          <a:p>
            <a:fld id="{C03F056B-B77A-4939-90EC-06347C9C88E5}" type="slidenum">
              <a:rPr lang="en-US" smtClean="0">
                <a:solidFill>
                  <a:prstClr val="white"/>
                </a:solidFill>
                <a:latin typeface="Times New Roman" panose="02020603050405020304" pitchFamily="18" charset="0"/>
                <a:ea typeface="+mn-ea"/>
                <a:cs typeface="Times New Roman" panose="02020603050405020304" pitchFamily="18" charset="0"/>
              </a:rPr>
              <a:pPr/>
              <a:t>13</a:t>
            </a:fld>
            <a:endParaRPr lang="en-US">
              <a:solidFill>
                <a:prstClr val="white"/>
              </a:solidFill>
              <a:latin typeface="Times New Roman" panose="02020603050405020304" pitchFamily="18" charset="0"/>
              <a:ea typeface="+mn-ea"/>
              <a:cs typeface="Times New Roman" panose="02020603050405020304" pitchFamily="18" charset="0"/>
            </a:endParaRPr>
          </a:p>
        </p:txBody>
      </p:sp>
      <p:sp>
        <p:nvSpPr>
          <p:cNvPr id="15" name="文本框 85">
            <a:extLst>
              <a:ext uri="{FF2B5EF4-FFF2-40B4-BE49-F238E27FC236}">
                <a16:creationId xmlns:a16="http://schemas.microsoft.com/office/drawing/2014/main" id="{5A9AF78D-3986-4ED6-BAD9-40D50EF8784D}"/>
              </a:ext>
            </a:extLst>
          </p:cNvPr>
          <p:cNvSpPr txBox="1">
            <a:spLocks noChangeArrowheads="1"/>
          </p:cNvSpPr>
          <p:nvPr/>
        </p:nvSpPr>
        <p:spPr bwMode="auto">
          <a:xfrm>
            <a:off x="312311" y="8718416"/>
            <a:ext cx="7422944" cy="1083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zh-CN" altLang="en-US" sz="1200" dirty="0">
                <a:latin typeface="Times New Roman" panose="02020603050405020304" pitchFamily="18" charset="0"/>
                <a:ea typeface="+mn-ea"/>
                <a:cs typeface="Times New Roman" panose="02020603050405020304" pitchFamily="18" charset="0"/>
              </a:rPr>
              <a:t>国有商业银行中长期贷款利率在</a:t>
            </a:r>
            <a:r>
              <a:rPr lang="en-US" altLang="zh-CN" sz="1200" dirty="0">
                <a:latin typeface="Times New Roman" panose="02020603050405020304" pitchFamily="18" charset="0"/>
                <a:ea typeface="+mn-ea"/>
                <a:cs typeface="Times New Roman" panose="02020603050405020304" pitchFamily="18" charset="0"/>
              </a:rPr>
              <a:t>2024</a:t>
            </a:r>
            <a:r>
              <a:rPr lang="zh-CN" altLang="en-US" sz="1200" dirty="0">
                <a:latin typeface="Times New Roman" panose="02020603050405020304" pitchFamily="18" charset="0"/>
                <a:ea typeface="+mn-ea"/>
                <a:cs typeface="Times New Roman" panose="02020603050405020304" pitchFamily="18" charset="0"/>
              </a:rPr>
              <a:t>年</a:t>
            </a:r>
            <a:r>
              <a:rPr lang="en-US" altLang="zh-CN" sz="1200" dirty="0">
                <a:latin typeface="Times New Roman" panose="02020603050405020304" pitchFamily="18" charset="0"/>
                <a:ea typeface="+mn-ea"/>
                <a:cs typeface="Times New Roman" panose="02020603050405020304" pitchFamily="18" charset="0"/>
              </a:rPr>
              <a:t>3</a:t>
            </a:r>
            <a:r>
              <a:rPr lang="zh-CN" altLang="en-US" sz="1200" dirty="0">
                <a:latin typeface="Times New Roman" panose="02020603050405020304" pitchFamily="18" charset="0"/>
                <a:ea typeface="+mn-ea"/>
                <a:cs typeface="Times New Roman" panose="02020603050405020304" pitchFamily="18" charset="0"/>
              </a:rPr>
              <a:t>月出现明显回落并触及阶段性低点（</a:t>
            </a:r>
            <a:r>
              <a:rPr lang="en-US" altLang="zh-CN" sz="1200" dirty="0">
                <a:latin typeface="Times New Roman" panose="02020603050405020304" pitchFamily="18" charset="0"/>
                <a:ea typeface="+mn-ea"/>
                <a:cs typeface="Times New Roman" panose="02020603050405020304" pitchFamily="18" charset="0"/>
              </a:rPr>
              <a:t>7.9%/</a:t>
            </a:r>
            <a:r>
              <a:rPr lang="zh-CN" altLang="en-US" sz="1200" dirty="0">
                <a:latin typeface="Times New Roman" panose="02020603050405020304" pitchFamily="18" charset="0"/>
                <a:ea typeface="+mn-ea"/>
                <a:cs typeface="Times New Roman" panose="02020603050405020304" pitchFamily="18" charset="0"/>
              </a:rPr>
              <a:t>年）后，于</a:t>
            </a:r>
            <a:r>
              <a:rPr lang="en-US" altLang="zh-CN" sz="1200" dirty="0">
                <a:latin typeface="Times New Roman" panose="02020603050405020304" pitchFamily="18" charset="0"/>
                <a:ea typeface="+mn-ea"/>
                <a:cs typeface="Times New Roman" panose="02020603050405020304" pitchFamily="18" charset="0"/>
              </a:rPr>
              <a:t>2024</a:t>
            </a:r>
            <a:r>
              <a:rPr lang="zh-CN" altLang="en-US" sz="1200" dirty="0">
                <a:latin typeface="Times New Roman" panose="02020603050405020304" pitchFamily="18" charset="0"/>
                <a:ea typeface="+mn-ea"/>
                <a:cs typeface="Times New Roman" panose="02020603050405020304" pitchFamily="18" charset="0"/>
              </a:rPr>
              <a:t>年</a:t>
            </a:r>
            <a:r>
              <a:rPr lang="en-US" altLang="zh-CN" sz="1200" dirty="0">
                <a:latin typeface="Times New Roman" panose="02020603050405020304" pitchFamily="18" charset="0"/>
                <a:ea typeface="+mn-ea"/>
                <a:cs typeface="Times New Roman" panose="02020603050405020304" pitchFamily="18" charset="0"/>
              </a:rPr>
              <a:t>4</a:t>
            </a:r>
            <a:r>
              <a:rPr lang="zh-CN" altLang="en-US" sz="1200" dirty="0">
                <a:latin typeface="Times New Roman" panose="02020603050405020304" pitchFamily="18" charset="0"/>
                <a:ea typeface="+mn-ea"/>
                <a:cs typeface="Times New Roman" panose="02020603050405020304" pitchFamily="18" charset="0"/>
              </a:rPr>
              <a:t>月出现反弹，上升至</a:t>
            </a:r>
            <a:r>
              <a:rPr lang="en-US" altLang="zh-CN" sz="1200" dirty="0">
                <a:latin typeface="Times New Roman" panose="02020603050405020304" pitchFamily="18" charset="0"/>
                <a:ea typeface="+mn-ea"/>
                <a:cs typeface="Times New Roman" panose="02020603050405020304" pitchFamily="18" charset="0"/>
              </a:rPr>
              <a:t>9.5%/</a:t>
            </a:r>
            <a:r>
              <a:rPr lang="zh-CN" altLang="en-US" sz="1200" dirty="0">
                <a:latin typeface="Times New Roman" panose="02020603050405020304" pitchFamily="18" charset="0"/>
                <a:ea typeface="+mn-ea"/>
                <a:cs typeface="Times New Roman" panose="02020603050405020304" pitchFamily="18" charset="0"/>
              </a:rPr>
              <a:t>年，并在</a:t>
            </a:r>
            <a:r>
              <a:rPr lang="en-US" altLang="zh-CN" sz="1200" dirty="0">
                <a:latin typeface="Times New Roman" panose="02020603050405020304" pitchFamily="18" charset="0"/>
                <a:ea typeface="+mn-ea"/>
                <a:cs typeface="Times New Roman" panose="02020603050405020304" pitchFamily="18" charset="0"/>
              </a:rPr>
              <a:t>2024</a:t>
            </a:r>
            <a:r>
              <a:rPr lang="zh-CN" altLang="en-US" sz="1200" dirty="0">
                <a:latin typeface="Times New Roman" panose="02020603050405020304" pitchFamily="18" charset="0"/>
                <a:ea typeface="+mn-ea"/>
                <a:cs typeface="Times New Roman" panose="02020603050405020304" pitchFamily="18" charset="0"/>
              </a:rPr>
              <a:t>年</a:t>
            </a:r>
            <a:r>
              <a:rPr lang="en-US" altLang="zh-CN" sz="1200" dirty="0">
                <a:latin typeface="Times New Roman" panose="02020603050405020304" pitchFamily="18" charset="0"/>
                <a:ea typeface="+mn-ea"/>
                <a:cs typeface="Times New Roman" panose="02020603050405020304" pitchFamily="18" charset="0"/>
              </a:rPr>
              <a:t>11</a:t>
            </a:r>
            <a:r>
              <a:rPr lang="zh-CN" altLang="en-US" sz="1200" dirty="0">
                <a:latin typeface="Times New Roman" panose="02020603050405020304" pitchFamily="18" charset="0"/>
                <a:ea typeface="+mn-ea"/>
                <a:cs typeface="Times New Roman" panose="02020603050405020304" pitchFamily="18" charset="0"/>
              </a:rPr>
              <a:t>月底回落至</a:t>
            </a:r>
            <a:r>
              <a:rPr lang="en-US" altLang="zh-CN" sz="1200" dirty="0">
                <a:latin typeface="Times New Roman" panose="02020603050405020304" pitchFamily="18" charset="0"/>
                <a:ea typeface="+mn-ea"/>
                <a:cs typeface="Times New Roman" panose="02020603050405020304" pitchFamily="18" charset="0"/>
              </a:rPr>
              <a:t>9.20%</a:t>
            </a:r>
            <a:r>
              <a:rPr lang="zh-CN" altLang="en-US" sz="1200" dirty="0">
                <a:latin typeface="Times New Roman" panose="02020603050405020304" pitchFamily="18" charset="0"/>
                <a:ea typeface="+mn-ea"/>
                <a:cs typeface="Times New Roman" panose="02020603050405020304" pitchFamily="18" charset="0"/>
              </a:rPr>
              <a:t>。进入</a:t>
            </a:r>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年后，该利率水平截至</a:t>
            </a:r>
            <a:r>
              <a:rPr lang="en-US" altLang="zh-CN" sz="1200" dirty="0">
                <a:latin typeface="Times New Roman" panose="02020603050405020304" pitchFamily="18" charset="0"/>
                <a:ea typeface="+mn-ea"/>
                <a:cs typeface="Times New Roman" panose="02020603050405020304" pitchFamily="18" charset="0"/>
              </a:rPr>
              <a:t>12</a:t>
            </a:r>
            <a:r>
              <a:rPr lang="zh-CN" altLang="en-US" sz="1200" dirty="0">
                <a:latin typeface="Times New Roman" panose="02020603050405020304" pitchFamily="18" charset="0"/>
                <a:ea typeface="+mn-ea"/>
                <a:cs typeface="Times New Roman" panose="02020603050405020304" pitchFamily="18" charset="0"/>
              </a:rPr>
              <a:t>月底为</a:t>
            </a:r>
            <a:r>
              <a:rPr lang="en-US" altLang="zh-CN" sz="1200" dirty="0">
                <a:latin typeface="Times New Roman" panose="02020603050405020304" pitchFamily="18" charset="0"/>
                <a:ea typeface="+mn-ea"/>
                <a:cs typeface="Times New Roman" panose="02020603050405020304" pitchFamily="18" charset="0"/>
              </a:rPr>
              <a:t>8.9%</a:t>
            </a:r>
            <a:r>
              <a:rPr lang="zh-CN" altLang="en-US" sz="1200" dirty="0">
                <a:latin typeface="Times New Roman" panose="02020603050405020304" pitchFamily="18" charset="0"/>
                <a:ea typeface="+mn-ea"/>
                <a:cs typeface="Times New Roman" panose="02020603050405020304" pitchFamily="18" charset="0"/>
              </a:rPr>
              <a:t>，过去一年整体呈现横盘走势。</a:t>
            </a:r>
            <a:endParaRPr lang="en-US" sz="1200" dirty="0">
              <a:latin typeface="Times New Roman" panose="02020603050405020304" pitchFamily="18" charset="0"/>
              <a:ea typeface="+mn-ea"/>
              <a:cs typeface="Times New Roman" panose="02020603050405020304" pitchFamily="18" charset="0"/>
            </a:endParaRPr>
          </a:p>
        </p:txBody>
      </p:sp>
      <p:sp>
        <p:nvSpPr>
          <p:cNvPr id="19" name="TextBox 10"/>
          <p:cNvSpPr txBox="1"/>
          <p:nvPr/>
        </p:nvSpPr>
        <p:spPr>
          <a:xfrm>
            <a:off x="5630580" y="8718416"/>
            <a:ext cx="2104674" cy="24994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zh-CN" altLang="en-US" sz="1000" i="1" dirty="0">
                <a:solidFill>
                  <a:prstClr val="black"/>
                </a:solidFill>
                <a:latin typeface="Times New Roman" panose="02020603050405020304" pitchFamily="18" charset="0"/>
                <a:cs typeface="Times New Roman" panose="02020603050405020304" pitchFamily="18" charset="0"/>
              </a:rPr>
              <a:t>数据来源</a:t>
            </a:r>
            <a:r>
              <a:rPr lang="en-US" sz="1000" i="1" dirty="0">
                <a:solidFill>
                  <a:prstClr val="black"/>
                </a:solidFill>
                <a:latin typeface="Times New Roman" panose="02020603050405020304" pitchFamily="18" charset="0"/>
                <a:cs typeface="Times New Roman" panose="02020603050405020304" pitchFamily="18" charset="0"/>
              </a:rPr>
              <a:t>: SBV, CSI</a:t>
            </a:r>
            <a:r>
              <a:rPr lang="zh-CN" altLang="en-US" sz="1000" i="1" dirty="0">
                <a:solidFill>
                  <a:prstClr val="black"/>
                </a:solidFill>
                <a:latin typeface="Times New Roman" panose="02020603050405020304" pitchFamily="18" charset="0"/>
                <a:cs typeface="Times New Roman" panose="02020603050405020304" pitchFamily="18" charset="0"/>
              </a:rPr>
              <a:t>整理</a:t>
            </a:r>
            <a:endParaRPr lang="en-US" sz="1000" i="1" dirty="0">
              <a:solidFill>
                <a:prstClr val="black"/>
              </a:solidFill>
              <a:latin typeface="Times New Roman" panose="02020603050405020304" pitchFamily="18" charset="0"/>
              <a:cs typeface="Times New Roman" panose="02020603050405020304" pitchFamily="18" charset="0"/>
            </a:endParaRPr>
          </a:p>
        </p:txBody>
      </p:sp>
      <p:sp>
        <p:nvSpPr>
          <p:cNvPr id="3" name="TextBox 10">
            <a:extLst>
              <a:ext uri="{FF2B5EF4-FFF2-40B4-BE49-F238E27FC236}">
                <a16:creationId xmlns:a16="http://schemas.microsoft.com/office/drawing/2014/main" id="{FD9D3208-4BA4-A165-9410-1FC7972A6C5A}"/>
              </a:ext>
            </a:extLst>
          </p:cNvPr>
          <p:cNvSpPr txBox="1"/>
          <p:nvPr/>
        </p:nvSpPr>
        <p:spPr>
          <a:xfrm>
            <a:off x="5630580" y="4526135"/>
            <a:ext cx="2104674" cy="24994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zh-CN" altLang="en-US" sz="1000" i="1" dirty="0">
                <a:solidFill>
                  <a:prstClr val="black"/>
                </a:solidFill>
                <a:latin typeface="Times New Roman" panose="02020603050405020304" pitchFamily="18" charset="0"/>
                <a:cs typeface="Times New Roman" panose="02020603050405020304" pitchFamily="18" charset="0"/>
              </a:rPr>
              <a:t>数据来源</a:t>
            </a:r>
            <a:r>
              <a:rPr lang="en-US" sz="1000" i="1" dirty="0">
                <a:solidFill>
                  <a:prstClr val="black"/>
                </a:solidFill>
                <a:latin typeface="Times New Roman" panose="02020603050405020304" pitchFamily="18" charset="0"/>
                <a:cs typeface="Times New Roman" panose="02020603050405020304" pitchFamily="18" charset="0"/>
              </a:rPr>
              <a:t>: SBV, CSI</a:t>
            </a:r>
            <a:r>
              <a:rPr lang="zh-CN" altLang="en-US" sz="1000" i="1" dirty="0">
                <a:solidFill>
                  <a:prstClr val="black"/>
                </a:solidFill>
                <a:latin typeface="Times New Roman" panose="02020603050405020304" pitchFamily="18" charset="0"/>
                <a:cs typeface="Times New Roman" panose="02020603050405020304" pitchFamily="18" charset="0"/>
              </a:rPr>
              <a:t>整理</a:t>
            </a:r>
            <a:endParaRPr lang="en-US" sz="1000" i="1" dirty="0">
              <a:solidFill>
                <a:prstClr val="black"/>
              </a:solidFill>
              <a:latin typeface="Times New Roman" panose="02020603050405020304" pitchFamily="18" charset="0"/>
              <a:cs typeface="Times New Roman" panose="02020603050405020304" pitchFamily="18" charset="0"/>
            </a:endParaRPr>
          </a:p>
        </p:txBody>
      </p:sp>
      <p:sp>
        <p:nvSpPr>
          <p:cNvPr id="30" name="文本框 85">
            <a:extLst>
              <a:ext uri="{FF2B5EF4-FFF2-40B4-BE49-F238E27FC236}">
                <a16:creationId xmlns:a16="http://schemas.microsoft.com/office/drawing/2014/main" id="{5A9AF78D-3986-4ED6-BAD9-40D50EF8784D}"/>
              </a:ext>
            </a:extLst>
          </p:cNvPr>
          <p:cNvSpPr txBox="1">
            <a:spLocks noChangeArrowheads="1"/>
          </p:cNvSpPr>
          <p:nvPr/>
        </p:nvSpPr>
        <p:spPr bwMode="auto">
          <a:xfrm>
            <a:off x="312310" y="1462416"/>
            <a:ext cx="7142849" cy="248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en-US" altLang="vi-VN" sz="1400" b="1" dirty="0">
                <a:solidFill>
                  <a:srgbClr val="2323FF"/>
                </a:solidFill>
                <a:latin typeface="Times New Roman" panose="02020603050405020304" pitchFamily="18" charset="0"/>
                <a:ea typeface="+mn-ea"/>
                <a:cs typeface="Times New Roman" panose="02020603050405020304" pitchFamily="18" charset="0"/>
              </a:rPr>
              <a:t>g</a:t>
            </a:r>
            <a:r>
              <a:rPr lang="vi-VN" altLang="vi-VN" sz="1400" b="1" dirty="0">
                <a:solidFill>
                  <a:srgbClr val="2323FF"/>
                </a:solidFill>
                <a:latin typeface="Times New Roman" panose="02020603050405020304" pitchFamily="18" charset="0"/>
                <a:ea typeface="+mn-ea"/>
                <a:cs typeface="Times New Roman" panose="02020603050405020304" pitchFamily="18" charset="0"/>
              </a:rPr>
              <a:t>. </a:t>
            </a:r>
            <a:r>
              <a:rPr lang="zh-CN" altLang="en-US" sz="1400" b="1" dirty="0">
                <a:solidFill>
                  <a:srgbClr val="2323FF"/>
                </a:solidFill>
                <a:latin typeface="Times New Roman" panose="02020603050405020304" pitchFamily="18" charset="0"/>
                <a:ea typeface="+mn-ea"/>
                <a:cs typeface="Times New Roman" panose="02020603050405020304" pitchFamily="18" charset="0"/>
              </a:rPr>
              <a:t>资金面趋紧背景下，银行存款利率整体走高</a:t>
            </a:r>
            <a:endParaRPr lang="vi-VN" altLang="vi-VN" sz="1400" b="1" dirty="0">
              <a:solidFill>
                <a:srgbClr val="2323FF"/>
              </a:solidFill>
              <a:latin typeface="Times New Roman" panose="02020603050405020304" pitchFamily="18" charset="0"/>
              <a:ea typeface="+mn-ea"/>
              <a:cs typeface="Times New Roman" panose="02020603050405020304" pitchFamily="18" charset="0"/>
            </a:endParaRPr>
          </a:p>
        </p:txBody>
      </p:sp>
      <p:sp>
        <p:nvSpPr>
          <p:cNvPr id="31" name="Slide Number Placeholder 3"/>
          <p:cNvSpPr txBox="1">
            <a:spLocks/>
          </p:cNvSpPr>
          <p:nvPr/>
        </p:nvSpPr>
        <p:spPr>
          <a:xfrm>
            <a:off x="5844222" y="10007548"/>
            <a:ext cx="1827014" cy="576424"/>
          </a:xfrm>
          <a:prstGeom prst="rect">
            <a:avLst/>
          </a:prstGeom>
        </p:spPr>
        <p:txBody>
          <a:bodyPr vert="horz" lIns="91440" tIns="45720" rIns="91440" bIns="45720" rtlCol="0" anchor="ctr"/>
          <a:lstStyle>
            <a:defPPr>
              <a:defRPr lang="en-US"/>
            </a:defPPr>
            <a:lvl1pPr marL="0" algn="r" defTabSz="1046597" rtl="0" eaLnBrk="1" latinLnBrk="0" hangingPunct="1">
              <a:defRPr sz="1600" kern="1200">
                <a:solidFill>
                  <a:schemeClr val="bg1"/>
                </a:solidFill>
                <a:latin typeface="Roboto Black" panose="02000000000000000000" pitchFamily="2" charset="0"/>
                <a:ea typeface="Roboto Black" panose="02000000000000000000" pitchFamily="2" charset="0"/>
                <a:cs typeface="+mn-cs"/>
              </a:defRPr>
            </a:lvl1pPr>
            <a:lvl2pPr marL="523298" algn="l" defTabSz="1046597" rtl="0" eaLnBrk="1" latinLnBrk="0" hangingPunct="1">
              <a:defRPr sz="2059" kern="1200">
                <a:solidFill>
                  <a:schemeClr val="tx1"/>
                </a:solidFill>
                <a:latin typeface="+mn-lt"/>
                <a:ea typeface="+mn-ea"/>
                <a:cs typeface="+mn-cs"/>
              </a:defRPr>
            </a:lvl2pPr>
            <a:lvl3pPr marL="1046597" algn="l" defTabSz="1046597" rtl="0" eaLnBrk="1" latinLnBrk="0" hangingPunct="1">
              <a:defRPr sz="2059" kern="1200">
                <a:solidFill>
                  <a:schemeClr val="tx1"/>
                </a:solidFill>
                <a:latin typeface="+mn-lt"/>
                <a:ea typeface="+mn-ea"/>
                <a:cs typeface="+mn-cs"/>
              </a:defRPr>
            </a:lvl3pPr>
            <a:lvl4pPr marL="1569895" algn="l" defTabSz="1046597" rtl="0" eaLnBrk="1" latinLnBrk="0" hangingPunct="1">
              <a:defRPr sz="2059" kern="1200">
                <a:solidFill>
                  <a:schemeClr val="tx1"/>
                </a:solidFill>
                <a:latin typeface="+mn-lt"/>
                <a:ea typeface="+mn-ea"/>
                <a:cs typeface="+mn-cs"/>
              </a:defRPr>
            </a:lvl4pPr>
            <a:lvl5pPr marL="2093193" algn="l" defTabSz="1046597" rtl="0" eaLnBrk="1" latinLnBrk="0" hangingPunct="1">
              <a:defRPr sz="2059" kern="1200">
                <a:solidFill>
                  <a:schemeClr val="tx1"/>
                </a:solidFill>
                <a:latin typeface="+mn-lt"/>
                <a:ea typeface="+mn-ea"/>
                <a:cs typeface="+mn-cs"/>
              </a:defRPr>
            </a:lvl5pPr>
            <a:lvl6pPr marL="2616491" algn="l" defTabSz="1046597" rtl="0" eaLnBrk="1" latinLnBrk="0" hangingPunct="1">
              <a:defRPr sz="2059" kern="1200">
                <a:solidFill>
                  <a:schemeClr val="tx1"/>
                </a:solidFill>
                <a:latin typeface="+mn-lt"/>
                <a:ea typeface="+mn-ea"/>
                <a:cs typeface="+mn-cs"/>
              </a:defRPr>
            </a:lvl6pPr>
            <a:lvl7pPr marL="3139789" algn="l" defTabSz="1046597" rtl="0" eaLnBrk="1" latinLnBrk="0" hangingPunct="1">
              <a:defRPr sz="2059" kern="1200">
                <a:solidFill>
                  <a:schemeClr val="tx1"/>
                </a:solidFill>
                <a:latin typeface="+mn-lt"/>
                <a:ea typeface="+mn-ea"/>
                <a:cs typeface="+mn-cs"/>
              </a:defRPr>
            </a:lvl7pPr>
            <a:lvl8pPr marL="3663088" algn="l" defTabSz="1046597" rtl="0" eaLnBrk="1" latinLnBrk="0" hangingPunct="1">
              <a:defRPr sz="2059" kern="1200">
                <a:solidFill>
                  <a:schemeClr val="tx1"/>
                </a:solidFill>
                <a:latin typeface="+mn-lt"/>
                <a:ea typeface="+mn-ea"/>
                <a:cs typeface="+mn-cs"/>
              </a:defRPr>
            </a:lvl8pPr>
            <a:lvl9pPr marL="4186386" algn="l" defTabSz="1046597" rtl="0" eaLnBrk="1" latinLnBrk="0" hangingPunct="1">
              <a:defRPr sz="2059" kern="1200">
                <a:solidFill>
                  <a:schemeClr val="tx1"/>
                </a:solidFill>
                <a:latin typeface="+mn-lt"/>
                <a:ea typeface="+mn-ea"/>
                <a:cs typeface="+mn-cs"/>
              </a:defRPr>
            </a:lvl9pPr>
          </a:lstStyle>
          <a:p>
            <a:r>
              <a:rPr lang="en-US" b="1">
                <a:latin typeface="Times New Roman" panose="02020603050405020304" pitchFamily="18" charset="0"/>
                <a:ea typeface="+mn-ea"/>
                <a:cs typeface="Times New Roman" panose="02020603050405020304" pitchFamily="18" charset="0"/>
              </a:rPr>
              <a:t>13</a:t>
            </a:r>
          </a:p>
        </p:txBody>
      </p:sp>
      <p:graphicFrame>
        <p:nvGraphicFramePr>
          <p:cNvPr id="4" name="Chart 3">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221013131"/>
              </p:ext>
            </p:extLst>
          </p:nvPr>
        </p:nvGraphicFramePr>
        <p:xfrm>
          <a:off x="384808" y="1710870"/>
          <a:ext cx="7350441" cy="285913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7CA7B756-9C91-447E-14BF-A83FCF2CF3B7}"/>
              </a:ext>
            </a:extLst>
          </p:cNvPr>
          <p:cNvSpPr txBox="1"/>
          <p:nvPr/>
        </p:nvSpPr>
        <p:spPr>
          <a:xfrm>
            <a:off x="312310" y="1086788"/>
            <a:ext cx="6985058" cy="307777"/>
          </a:xfrm>
          <a:prstGeom prst="rect">
            <a:avLst/>
          </a:prstGeom>
          <a:solidFill>
            <a:srgbClr val="2323FF"/>
          </a:solidFill>
        </p:spPr>
        <p:txBody>
          <a:bodyPr wrap="square" rtlCol="0">
            <a:spAutoFit/>
          </a:bodyPr>
          <a:lstStyle/>
          <a:p>
            <a:r>
              <a:rPr lang="en-US" sz="1400" b="1" dirty="0">
                <a:solidFill>
                  <a:prstClr val="white"/>
                </a:solidFill>
                <a:latin typeface="Times New Roman" panose="02020603050405020304" pitchFamily="18" charset="0"/>
                <a:cs typeface="Times New Roman" panose="02020603050405020304" pitchFamily="18" charset="0"/>
              </a:rPr>
              <a:t>2. 2025</a:t>
            </a:r>
            <a:r>
              <a:rPr lang="zh-CN" altLang="en-US" sz="1400" b="1" dirty="0">
                <a:solidFill>
                  <a:prstClr val="white"/>
                </a:solidFill>
                <a:latin typeface="Times New Roman" panose="02020603050405020304" pitchFamily="18" charset="0"/>
                <a:cs typeface="Times New Roman" panose="02020603050405020304" pitchFamily="18" charset="0"/>
              </a:rPr>
              <a:t>年</a:t>
            </a:r>
            <a:r>
              <a:rPr lang="en-US" altLang="zh-CN" sz="1400" b="1" dirty="0">
                <a:solidFill>
                  <a:prstClr val="white"/>
                </a:solidFill>
                <a:latin typeface="Times New Roman" panose="02020603050405020304" pitchFamily="18" charset="0"/>
                <a:cs typeface="Times New Roman" panose="02020603050405020304" pitchFamily="18" charset="0"/>
              </a:rPr>
              <a:t>12</a:t>
            </a:r>
            <a:r>
              <a:rPr lang="zh-CN" altLang="en-US" sz="1400" b="1" dirty="0">
                <a:solidFill>
                  <a:prstClr val="white"/>
                </a:solidFill>
                <a:latin typeface="Times New Roman" panose="02020603050405020304" pitchFamily="18" charset="0"/>
                <a:cs typeface="Times New Roman" panose="02020603050405020304" pitchFamily="18" charset="0"/>
              </a:rPr>
              <a:t>月份、</a:t>
            </a:r>
            <a:r>
              <a:rPr lang="en-US" altLang="zh-CN" sz="1400" b="1" dirty="0">
                <a:solidFill>
                  <a:prstClr val="white"/>
                </a:solidFill>
                <a:latin typeface="Times New Roman" panose="02020603050405020304" pitchFamily="18" charset="0"/>
                <a:cs typeface="Times New Roman" panose="02020603050405020304" pitchFamily="18" charset="0"/>
              </a:rPr>
              <a:t>2025</a:t>
            </a:r>
            <a:r>
              <a:rPr lang="zh-CN" altLang="en-US" sz="1400" b="1" dirty="0">
                <a:solidFill>
                  <a:prstClr val="white"/>
                </a:solidFill>
                <a:latin typeface="Times New Roman" panose="02020603050405020304" pitchFamily="18" charset="0"/>
                <a:cs typeface="Times New Roman" panose="02020603050405020304" pitchFamily="18" charset="0"/>
              </a:rPr>
              <a:t>年第四季度及</a:t>
            </a:r>
            <a:r>
              <a:rPr lang="en-US" altLang="zh-CN" sz="1400" b="1" dirty="0">
                <a:solidFill>
                  <a:prstClr val="white"/>
                </a:solidFill>
                <a:latin typeface="Times New Roman" panose="02020603050405020304" pitchFamily="18" charset="0"/>
                <a:cs typeface="Times New Roman" panose="02020603050405020304" pitchFamily="18" charset="0"/>
              </a:rPr>
              <a:t>2025</a:t>
            </a:r>
            <a:r>
              <a:rPr lang="zh-CN" altLang="en-US" sz="1400" b="1" dirty="0">
                <a:solidFill>
                  <a:prstClr val="white"/>
                </a:solidFill>
                <a:latin typeface="Times New Roman" panose="02020603050405020304" pitchFamily="18" charset="0"/>
                <a:cs typeface="Times New Roman" panose="02020603050405020304" pitchFamily="18" charset="0"/>
              </a:rPr>
              <a:t>年全年货币政策</a:t>
            </a:r>
            <a:endParaRPr lang="en-US" sz="1400" b="1" dirty="0">
              <a:solidFill>
                <a:prstClr val="white"/>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4E91AAB-C702-C971-83BD-0A849B32FB14}"/>
              </a:ext>
            </a:extLst>
          </p:cNvPr>
          <p:cNvSpPr txBox="1"/>
          <p:nvPr/>
        </p:nvSpPr>
        <p:spPr>
          <a:xfrm>
            <a:off x="312310" y="725339"/>
            <a:ext cx="2789546" cy="369332"/>
          </a:xfrm>
          <a:prstGeom prst="rect">
            <a:avLst/>
          </a:prstGeom>
          <a:noFill/>
        </p:spPr>
        <p:txBody>
          <a:bodyPr wrap="none" rtlCol="0">
            <a:spAutoFit/>
          </a:bodyPr>
          <a:lstStyle/>
          <a:p>
            <a:r>
              <a:rPr lang="zh-CN" altLang="en-US" sz="1800" b="1" dirty="0">
                <a:solidFill>
                  <a:srgbClr val="2323FF"/>
                </a:solidFill>
                <a:latin typeface="Times New Roman" panose="02020603050405020304" pitchFamily="18" charset="0"/>
                <a:cs typeface="Times New Roman" panose="02020603050405020304" pitchFamily="18" charset="0"/>
              </a:rPr>
              <a:t>越南宏观经济更新及预测</a:t>
            </a:r>
            <a:endParaRPr lang="en-US" sz="1800" b="1" dirty="0">
              <a:solidFill>
                <a:srgbClr val="2323FF"/>
              </a:solidFill>
              <a:latin typeface="Times New Roman" panose="02020603050405020304" pitchFamily="18" charset="0"/>
              <a:cs typeface="Times New Roman" panose="02020603050405020304" pitchFamily="18" charset="0"/>
            </a:endParaRPr>
          </a:p>
        </p:txBody>
      </p:sp>
      <p:graphicFrame>
        <p:nvGraphicFramePr>
          <p:cNvPr id="8" name="Chart 7">
            <a:extLst>
              <a:ext uri="{FF2B5EF4-FFF2-40B4-BE49-F238E27FC236}">
                <a16:creationId xmlns:a16="http://schemas.microsoft.com/office/drawing/2014/main" id="{00000000-0008-0000-0100-000005000000}"/>
              </a:ext>
            </a:extLst>
          </p:cNvPr>
          <p:cNvGraphicFramePr>
            <a:graphicFrameLocks/>
          </p:cNvGraphicFramePr>
          <p:nvPr>
            <p:extLst>
              <p:ext uri="{D42A27DB-BD31-4B8C-83A1-F6EECF244321}">
                <p14:modId xmlns:p14="http://schemas.microsoft.com/office/powerpoint/2010/main" val="869298342"/>
              </p:ext>
            </p:extLst>
          </p:nvPr>
        </p:nvGraphicFramePr>
        <p:xfrm>
          <a:off x="384808" y="5975719"/>
          <a:ext cx="7286428" cy="27426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470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500"/>
                                        <p:tgtEl>
                                          <p:spTgt spid="13"/>
                                        </p:tgtEl>
                                      </p:cBhvr>
                                    </p:animEffect>
                                  </p:childTnLst>
                                </p:cTn>
                              </p:par>
                              <p:par>
                                <p:cTn id="8" presetID="8" presetClass="entr" presetSubtype="16" fill="hold" grpId="1"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amond(in)">
                                      <p:cBhvr>
                                        <p:cTn id="10" dur="500"/>
                                        <p:tgtEl>
                                          <p:spTgt spid="15"/>
                                        </p:tgtEl>
                                      </p:cBhvr>
                                    </p:animEffect>
                                  </p:childTnLst>
                                </p:cTn>
                              </p:par>
                              <p:par>
                                <p:cTn id="11" presetID="8" presetClass="entr" presetSubtype="16" fill="hold" grpId="1"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diamond(in)">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utoUpdateAnimBg="0"/>
      <p:bldP spid="13" grpId="1" bldLvl="0" autoUpdateAnimBg="0"/>
      <p:bldP spid="15" grpId="0" bldLvl="0" autoUpdateAnimBg="0"/>
      <p:bldP spid="15" grpId="1" bldLvl="0" autoUpdateAnimBg="0"/>
      <p:bldP spid="30" grpId="0" bldLvl="0" autoUpdateAnimBg="0"/>
      <p:bldP spid="30" grpId="1"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F74102F-E468-11BC-F802-AE8B64856120}"/>
            </a:ext>
          </a:extLst>
        </p:cNvPr>
        <p:cNvGrpSpPr/>
        <p:nvPr/>
      </p:nvGrpSpPr>
      <p:grpSpPr>
        <a:xfrm>
          <a:off x="0" y="0"/>
          <a:ext cx="0" cy="0"/>
          <a:chOff x="0" y="0"/>
          <a:chExt cx="0" cy="0"/>
        </a:xfrm>
      </p:grpSpPr>
      <p:sp>
        <p:nvSpPr>
          <p:cNvPr id="13" name="文本框 85">
            <a:extLst>
              <a:ext uri="{FF2B5EF4-FFF2-40B4-BE49-F238E27FC236}">
                <a16:creationId xmlns:a16="http://schemas.microsoft.com/office/drawing/2014/main" id="{78581D2D-2028-2DFC-B357-A2B3905545F2}"/>
              </a:ext>
            </a:extLst>
          </p:cNvPr>
          <p:cNvSpPr txBox="1">
            <a:spLocks noChangeArrowheads="1"/>
          </p:cNvSpPr>
          <p:nvPr/>
        </p:nvSpPr>
        <p:spPr bwMode="auto">
          <a:xfrm>
            <a:off x="312310" y="2257388"/>
            <a:ext cx="7422944" cy="1470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lnSpc>
                <a:spcPct val="150000"/>
              </a:lnSpc>
            </a:pPr>
            <a:r>
              <a:rPr lang="zh-CN" altLang="en-US" sz="1200" dirty="0">
                <a:latin typeface="Times New Roman" panose="02020603050405020304" pitchFamily="18" charset="0"/>
                <a:ea typeface="+mn-ea"/>
                <a:cs typeface="Times New Roman" panose="02020603050405020304" pitchFamily="18" charset="0"/>
              </a:rPr>
              <a:t>根据统计数据，</a:t>
            </a:r>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年第四季度</a:t>
            </a:r>
            <a:r>
              <a:rPr lang="en-US" altLang="zh-CN" sz="1200" dirty="0">
                <a:latin typeface="Times New Roman" panose="02020603050405020304" pitchFamily="18" charset="0"/>
                <a:ea typeface="+mn-ea"/>
                <a:cs typeface="Times New Roman" panose="02020603050405020304" pitchFamily="18" charset="0"/>
              </a:rPr>
              <a:t>GDP</a:t>
            </a:r>
            <a:r>
              <a:rPr lang="zh-CN" altLang="en-US" sz="1200" dirty="0">
                <a:latin typeface="Times New Roman" panose="02020603050405020304" pitchFamily="18" charset="0"/>
                <a:ea typeface="+mn-ea"/>
                <a:cs typeface="Times New Roman" panose="02020603050405020304" pitchFamily="18" charset="0"/>
              </a:rPr>
              <a:t>同比增长</a:t>
            </a:r>
            <a:r>
              <a:rPr lang="en-US" altLang="zh-CN" sz="1200" dirty="0">
                <a:latin typeface="Times New Roman" panose="02020603050405020304" pitchFamily="18" charset="0"/>
                <a:ea typeface="+mn-ea"/>
                <a:cs typeface="Times New Roman" panose="02020603050405020304" pitchFamily="18" charset="0"/>
              </a:rPr>
              <a:t>8.46%</a:t>
            </a:r>
            <a:r>
              <a:rPr lang="zh-CN" altLang="en-US" sz="1200" dirty="0">
                <a:latin typeface="Times New Roman" panose="02020603050405020304" pitchFamily="18" charset="0"/>
                <a:ea typeface="+mn-ea"/>
                <a:cs typeface="Times New Roman" panose="02020603050405020304" pitchFamily="18" charset="0"/>
              </a:rPr>
              <a:t>，创下 </a:t>
            </a:r>
            <a:r>
              <a:rPr lang="en-US" altLang="zh-CN" sz="1200" dirty="0">
                <a:latin typeface="Times New Roman" panose="02020603050405020304" pitchFamily="18" charset="0"/>
                <a:ea typeface="+mn-ea"/>
                <a:cs typeface="Times New Roman" panose="02020603050405020304" pitchFamily="18" charset="0"/>
              </a:rPr>
              <a:t>2011–2025</a:t>
            </a:r>
            <a:r>
              <a:rPr lang="zh-CN" altLang="en-US" sz="1200" dirty="0">
                <a:latin typeface="Times New Roman" panose="02020603050405020304" pitchFamily="18" charset="0"/>
                <a:ea typeface="+mn-ea"/>
                <a:cs typeface="Times New Roman" panose="02020603050405020304" pitchFamily="18" charset="0"/>
              </a:rPr>
              <a:t>年期间第四季度的最高增速水平。在此基础上，</a:t>
            </a:r>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年全年</a:t>
            </a:r>
            <a:r>
              <a:rPr lang="en-US" altLang="zh-CN" sz="1200" dirty="0">
                <a:latin typeface="Times New Roman" panose="02020603050405020304" pitchFamily="18" charset="0"/>
                <a:ea typeface="+mn-ea"/>
                <a:cs typeface="Times New Roman" panose="02020603050405020304" pitchFamily="18" charset="0"/>
              </a:rPr>
              <a:t>GDP</a:t>
            </a:r>
            <a:r>
              <a:rPr lang="zh-CN" altLang="en-US" sz="1200" dirty="0">
                <a:latin typeface="Times New Roman" panose="02020603050405020304" pitchFamily="18" charset="0"/>
                <a:ea typeface="+mn-ea"/>
                <a:cs typeface="Times New Roman" panose="02020603050405020304" pitchFamily="18" charset="0"/>
              </a:rPr>
              <a:t>增长率达到</a:t>
            </a:r>
            <a:r>
              <a:rPr lang="en-US" altLang="zh-CN" sz="1200" dirty="0">
                <a:latin typeface="Times New Roman" panose="02020603050405020304" pitchFamily="18" charset="0"/>
                <a:ea typeface="+mn-ea"/>
                <a:cs typeface="Times New Roman" panose="02020603050405020304" pitchFamily="18" charset="0"/>
              </a:rPr>
              <a:t>8.02%</a:t>
            </a:r>
            <a:r>
              <a:rPr lang="zh-CN" altLang="en-US" sz="1200" dirty="0">
                <a:latin typeface="Times New Roman" panose="02020603050405020304" pitchFamily="18" charset="0"/>
                <a:ea typeface="+mn-ea"/>
                <a:cs typeface="Times New Roman" panose="02020603050405020304" pitchFamily="18" charset="0"/>
              </a:rPr>
              <a:t>，使越南跻身全球经济增长速度领先的国家行列。在对等关税紧张局势持续对全球贸易活动形成压制、同时国内经济受到北中南三大区域自然灾害与洪涝影响的背景下，上述增长成果被普遍评价为积极且具有韧性。在延续前一年经济复苏与增长动能的基础上，越南国会已通过</a:t>
            </a:r>
            <a:r>
              <a:rPr lang="en-US" altLang="zh-CN" sz="1200" dirty="0">
                <a:latin typeface="Times New Roman" panose="02020603050405020304" pitchFamily="18" charset="0"/>
                <a:ea typeface="+mn-ea"/>
                <a:cs typeface="Times New Roman" panose="02020603050405020304" pitchFamily="18" charset="0"/>
              </a:rPr>
              <a:t>2026</a:t>
            </a:r>
            <a:r>
              <a:rPr lang="zh-CN" altLang="en-US" sz="1200" dirty="0">
                <a:latin typeface="Times New Roman" panose="02020603050405020304" pitchFamily="18" charset="0"/>
                <a:ea typeface="+mn-ea"/>
                <a:cs typeface="Times New Roman" panose="02020603050405020304" pitchFamily="18" charset="0"/>
              </a:rPr>
              <a:t>年若干主要经济指标，其中包括：</a:t>
            </a:r>
            <a:r>
              <a:rPr lang="en-US" altLang="zh-CN" sz="1200" dirty="0">
                <a:latin typeface="Times New Roman" panose="02020603050405020304" pitchFamily="18" charset="0"/>
                <a:ea typeface="+mn-ea"/>
                <a:cs typeface="Times New Roman" panose="02020603050405020304" pitchFamily="18" charset="0"/>
              </a:rPr>
              <a:t>GDP</a:t>
            </a:r>
            <a:r>
              <a:rPr lang="zh-CN" altLang="en-US" sz="1200" dirty="0">
                <a:latin typeface="Times New Roman" panose="02020603050405020304" pitchFamily="18" charset="0"/>
                <a:ea typeface="+mn-ea"/>
                <a:cs typeface="Times New Roman" panose="02020603050405020304" pitchFamily="18" charset="0"/>
              </a:rPr>
              <a:t>增速不低于</a:t>
            </a:r>
            <a:r>
              <a:rPr lang="en-US" altLang="zh-CN" sz="1200" dirty="0">
                <a:latin typeface="Times New Roman" panose="02020603050405020304" pitchFamily="18" charset="0"/>
                <a:ea typeface="+mn-ea"/>
                <a:cs typeface="Times New Roman" panose="02020603050405020304" pitchFamily="18" charset="0"/>
              </a:rPr>
              <a:t>10%</a:t>
            </a:r>
            <a:r>
              <a:rPr lang="zh-CN" altLang="en-US" sz="1200" dirty="0">
                <a:latin typeface="Times New Roman" panose="02020603050405020304" pitchFamily="18" charset="0"/>
                <a:ea typeface="+mn-ea"/>
                <a:cs typeface="Times New Roman" panose="02020603050405020304" pitchFamily="18" charset="0"/>
              </a:rPr>
              <a:t>、人均</a:t>
            </a:r>
            <a:r>
              <a:rPr lang="en-US" altLang="zh-CN" sz="1200" dirty="0">
                <a:latin typeface="Times New Roman" panose="02020603050405020304" pitchFamily="18" charset="0"/>
                <a:ea typeface="+mn-ea"/>
                <a:cs typeface="Times New Roman" panose="02020603050405020304" pitchFamily="18" charset="0"/>
              </a:rPr>
              <a:t>GDP</a:t>
            </a:r>
            <a:r>
              <a:rPr lang="zh-CN" altLang="en-US" sz="1200" dirty="0">
                <a:latin typeface="Times New Roman" panose="02020603050405020304" pitchFamily="18" charset="0"/>
                <a:ea typeface="+mn-ea"/>
                <a:cs typeface="Times New Roman" panose="02020603050405020304" pitchFamily="18" charset="0"/>
              </a:rPr>
              <a:t>约</a:t>
            </a:r>
            <a:r>
              <a:rPr lang="en-US" altLang="zh-CN" sz="1200" dirty="0">
                <a:latin typeface="Times New Roman" panose="02020603050405020304" pitchFamily="18" charset="0"/>
                <a:ea typeface="+mn-ea"/>
                <a:cs typeface="Times New Roman" panose="02020603050405020304" pitchFamily="18" charset="0"/>
              </a:rPr>
              <a:t>5400–5500</a:t>
            </a:r>
            <a:r>
              <a:rPr lang="zh-CN" altLang="en-US" sz="1200" dirty="0">
                <a:latin typeface="Times New Roman" panose="02020603050405020304" pitchFamily="18" charset="0"/>
                <a:ea typeface="+mn-ea"/>
                <a:cs typeface="Times New Roman" panose="02020603050405020304" pitchFamily="18" charset="0"/>
              </a:rPr>
              <a:t>美元，以及通胀率控制在</a:t>
            </a:r>
            <a:r>
              <a:rPr lang="en-US" altLang="zh-CN" sz="1200" dirty="0">
                <a:latin typeface="Times New Roman" panose="02020603050405020304" pitchFamily="18" charset="0"/>
                <a:ea typeface="+mn-ea"/>
                <a:cs typeface="Times New Roman" panose="02020603050405020304" pitchFamily="18" charset="0"/>
              </a:rPr>
              <a:t>4.5%</a:t>
            </a:r>
            <a:r>
              <a:rPr lang="zh-CN" altLang="en-US" sz="1200" dirty="0">
                <a:latin typeface="Times New Roman" panose="02020603050405020304" pitchFamily="18" charset="0"/>
                <a:ea typeface="+mn-ea"/>
                <a:cs typeface="Times New Roman" panose="02020603050405020304" pitchFamily="18" charset="0"/>
              </a:rPr>
              <a:t>左右。</a:t>
            </a:r>
            <a:endParaRPr lang="vi-VN" sz="1200" dirty="0">
              <a:solidFill>
                <a:prstClr val="black"/>
              </a:solidFill>
              <a:latin typeface="Times New Roman" panose="02020603050405020304" pitchFamily="18" charset="0"/>
              <a:ea typeface="+mn-ea"/>
              <a:cs typeface="Times New Roman" panose="02020603050405020304" pitchFamily="18" charset="0"/>
            </a:endParaRPr>
          </a:p>
        </p:txBody>
      </p:sp>
      <p:sp>
        <p:nvSpPr>
          <p:cNvPr id="5" name="Slide Number Placeholder 4">
            <a:extLst>
              <a:ext uri="{FF2B5EF4-FFF2-40B4-BE49-F238E27FC236}">
                <a16:creationId xmlns:a16="http://schemas.microsoft.com/office/drawing/2014/main" id="{E9EAD5FE-4356-3ADD-3AFF-F911A9F4CEFA}"/>
              </a:ext>
            </a:extLst>
          </p:cNvPr>
          <p:cNvSpPr>
            <a:spLocks noGrp="1"/>
          </p:cNvSpPr>
          <p:nvPr>
            <p:ph type="sldNum" sz="quarter" idx="12"/>
          </p:nvPr>
        </p:nvSpPr>
        <p:spPr>
          <a:xfrm>
            <a:off x="5716442" y="918459"/>
            <a:ext cx="1625275" cy="491155"/>
          </a:xfrm>
        </p:spPr>
        <p:txBody>
          <a:bodyPr/>
          <a:lstStyle/>
          <a:p>
            <a:fld id="{C03F056B-B77A-4939-90EC-06347C9C88E5}" type="slidenum">
              <a:rPr lang="en-US" smtClean="0">
                <a:solidFill>
                  <a:prstClr val="white"/>
                </a:solidFill>
                <a:latin typeface="Times New Roman" panose="02020603050405020304" pitchFamily="18" charset="0"/>
                <a:ea typeface="+mn-ea"/>
                <a:cs typeface="Times New Roman" panose="02020603050405020304" pitchFamily="18" charset="0"/>
              </a:rPr>
              <a:pPr/>
              <a:t>14</a:t>
            </a:fld>
            <a:endParaRPr lang="en-US">
              <a:solidFill>
                <a:prstClr val="white"/>
              </a:solidFill>
              <a:latin typeface="Times New Roman" panose="02020603050405020304" pitchFamily="18" charset="0"/>
              <a:ea typeface="+mn-ea"/>
              <a:cs typeface="Times New Roman" panose="02020603050405020304" pitchFamily="18" charset="0"/>
            </a:endParaRPr>
          </a:p>
        </p:txBody>
      </p:sp>
      <p:sp>
        <p:nvSpPr>
          <p:cNvPr id="19" name="TextBox 10">
            <a:extLst>
              <a:ext uri="{FF2B5EF4-FFF2-40B4-BE49-F238E27FC236}">
                <a16:creationId xmlns:a16="http://schemas.microsoft.com/office/drawing/2014/main" id="{E58503BC-C33A-6BB7-A7A0-7ED6090D42B8}"/>
              </a:ext>
            </a:extLst>
          </p:cNvPr>
          <p:cNvSpPr txBox="1"/>
          <p:nvPr/>
        </p:nvSpPr>
        <p:spPr>
          <a:xfrm>
            <a:off x="5566561" y="9676506"/>
            <a:ext cx="2104674" cy="24994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zh-CN" altLang="en-US" sz="1000" i="1" dirty="0">
                <a:solidFill>
                  <a:prstClr val="black"/>
                </a:solidFill>
                <a:latin typeface="Times New Roman" panose="02020603050405020304" pitchFamily="18" charset="0"/>
                <a:cs typeface="Times New Roman" panose="02020603050405020304" pitchFamily="18" charset="0"/>
              </a:rPr>
              <a:t>数据来源</a:t>
            </a:r>
            <a:r>
              <a:rPr lang="en-US" sz="1000" i="1" dirty="0">
                <a:solidFill>
                  <a:prstClr val="black"/>
                </a:solidFill>
                <a:latin typeface="Times New Roman" panose="02020603050405020304" pitchFamily="18" charset="0"/>
                <a:cs typeface="Times New Roman" panose="02020603050405020304" pitchFamily="18" charset="0"/>
              </a:rPr>
              <a:t>: SBV, CSI</a:t>
            </a:r>
            <a:r>
              <a:rPr lang="zh-CN" altLang="en-US" sz="1000" i="1" dirty="0">
                <a:solidFill>
                  <a:prstClr val="black"/>
                </a:solidFill>
                <a:latin typeface="Times New Roman" panose="02020603050405020304" pitchFamily="18" charset="0"/>
                <a:cs typeface="Times New Roman" panose="02020603050405020304" pitchFamily="18" charset="0"/>
              </a:rPr>
              <a:t>整理</a:t>
            </a:r>
            <a:endParaRPr lang="en-US" sz="1000" i="1" dirty="0">
              <a:solidFill>
                <a:prstClr val="black"/>
              </a:solidFill>
              <a:latin typeface="Times New Roman" panose="02020603050405020304" pitchFamily="18" charset="0"/>
              <a:cs typeface="Times New Roman" panose="02020603050405020304" pitchFamily="18" charset="0"/>
            </a:endParaRPr>
          </a:p>
        </p:txBody>
      </p:sp>
      <p:sp>
        <p:nvSpPr>
          <p:cNvPr id="30" name="文本框 85">
            <a:extLst>
              <a:ext uri="{FF2B5EF4-FFF2-40B4-BE49-F238E27FC236}">
                <a16:creationId xmlns:a16="http://schemas.microsoft.com/office/drawing/2014/main" id="{DBD28446-1CD9-3531-547E-AA297BFFECA2}"/>
              </a:ext>
            </a:extLst>
          </p:cNvPr>
          <p:cNvSpPr txBox="1">
            <a:spLocks noChangeArrowheads="1"/>
          </p:cNvSpPr>
          <p:nvPr/>
        </p:nvSpPr>
        <p:spPr bwMode="auto">
          <a:xfrm>
            <a:off x="312310" y="1719619"/>
            <a:ext cx="7142849" cy="248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en-US" altLang="vi-VN" sz="1400" b="1" dirty="0">
                <a:solidFill>
                  <a:srgbClr val="2323FF"/>
                </a:solidFill>
                <a:latin typeface="Times New Roman" panose="02020603050405020304" pitchFamily="18" charset="0"/>
                <a:ea typeface="+mn-ea"/>
                <a:cs typeface="Times New Roman" panose="02020603050405020304" pitchFamily="18" charset="0"/>
              </a:rPr>
              <a:t>a.</a:t>
            </a:r>
            <a:r>
              <a:rPr lang="zh-CN" altLang="en-US" sz="1400" b="1" dirty="0">
                <a:solidFill>
                  <a:srgbClr val="2323FF"/>
                </a:solidFill>
                <a:latin typeface="Times New Roman" panose="02020603050405020304" pitchFamily="18" charset="0"/>
                <a:ea typeface="+mn-ea"/>
                <a:cs typeface="Times New Roman" panose="02020603050405020304" pitchFamily="18" charset="0"/>
              </a:rPr>
              <a:t> </a:t>
            </a:r>
            <a:r>
              <a:rPr lang="en-US" altLang="zh-CN" sz="1400" b="1" dirty="0">
                <a:solidFill>
                  <a:srgbClr val="2323FF"/>
                </a:solidFill>
                <a:latin typeface="Times New Roman" panose="02020603050405020304" pitchFamily="18" charset="0"/>
                <a:ea typeface="+mn-ea"/>
                <a:cs typeface="Times New Roman" panose="02020603050405020304" pitchFamily="18" charset="0"/>
              </a:rPr>
              <a:t>2026</a:t>
            </a:r>
            <a:r>
              <a:rPr lang="zh-CN" altLang="en-US" sz="1400" b="1" dirty="0">
                <a:solidFill>
                  <a:srgbClr val="2323FF"/>
                </a:solidFill>
                <a:latin typeface="Times New Roman" panose="02020603050405020304" pitchFamily="18" charset="0"/>
                <a:ea typeface="+mn-ea"/>
                <a:cs typeface="Times New Roman" panose="02020603050405020304" pitchFamily="18" charset="0"/>
              </a:rPr>
              <a:t>年</a:t>
            </a:r>
            <a:r>
              <a:rPr lang="en-US" altLang="zh-CN" sz="1400" b="1" dirty="0">
                <a:solidFill>
                  <a:srgbClr val="2323FF"/>
                </a:solidFill>
                <a:latin typeface="Times New Roman" panose="02020603050405020304" pitchFamily="18" charset="0"/>
                <a:ea typeface="+mn-ea"/>
                <a:cs typeface="Times New Roman" panose="02020603050405020304" pitchFamily="18" charset="0"/>
              </a:rPr>
              <a:t>GDP</a:t>
            </a:r>
            <a:r>
              <a:rPr lang="zh-CN" altLang="en-US" sz="1400" b="1" dirty="0">
                <a:solidFill>
                  <a:srgbClr val="2323FF"/>
                </a:solidFill>
                <a:latin typeface="Times New Roman" panose="02020603050405020304" pitchFamily="18" charset="0"/>
                <a:ea typeface="+mn-ea"/>
                <a:cs typeface="Times New Roman" panose="02020603050405020304" pitchFamily="18" charset="0"/>
              </a:rPr>
              <a:t>增长有望延续积极态势，增速保持在</a:t>
            </a:r>
            <a:r>
              <a:rPr lang="en-US" altLang="zh-CN" sz="1400" b="1" dirty="0">
                <a:solidFill>
                  <a:srgbClr val="2323FF"/>
                </a:solidFill>
                <a:latin typeface="Times New Roman" panose="02020603050405020304" pitchFamily="18" charset="0"/>
                <a:ea typeface="+mn-ea"/>
                <a:cs typeface="Times New Roman" panose="02020603050405020304" pitchFamily="18" charset="0"/>
              </a:rPr>
              <a:t>8%</a:t>
            </a:r>
            <a:r>
              <a:rPr lang="zh-CN" altLang="en-US" sz="1400" b="1" dirty="0">
                <a:solidFill>
                  <a:srgbClr val="2323FF"/>
                </a:solidFill>
                <a:latin typeface="Times New Roman" panose="02020603050405020304" pitchFamily="18" charset="0"/>
                <a:ea typeface="+mn-ea"/>
                <a:cs typeface="Times New Roman" panose="02020603050405020304" pitchFamily="18" charset="0"/>
              </a:rPr>
              <a:t>以上</a:t>
            </a:r>
            <a:r>
              <a:rPr lang="en-US" altLang="vi-VN" sz="1400" b="1" dirty="0">
                <a:solidFill>
                  <a:srgbClr val="2323FF"/>
                </a:solidFill>
                <a:latin typeface="Times New Roman" panose="02020603050405020304" pitchFamily="18" charset="0"/>
                <a:ea typeface="+mn-ea"/>
                <a:cs typeface="Times New Roman" panose="02020603050405020304" pitchFamily="18" charset="0"/>
              </a:rPr>
              <a:t> </a:t>
            </a:r>
            <a:endParaRPr lang="vi-VN" altLang="vi-VN" sz="1400" b="1" dirty="0">
              <a:solidFill>
                <a:srgbClr val="2323FF"/>
              </a:solidFill>
              <a:latin typeface="Times New Roman" panose="02020603050405020304" pitchFamily="18" charset="0"/>
              <a:ea typeface="+mn-ea"/>
              <a:cs typeface="Times New Roman" panose="02020603050405020304" pitchFamily="18" charset="0"/>
            </a:endParaRPr>
          </a:p>
        </p:txBody>
      </p:sp>
      <p:sp>
        <p:nvSpPr>
          <p:cNvPr id="31" name="Slide Number Placeholder 3">
            <a:extLst>
              <a:ext uri="{FF2B5EF4-FFF2-40B4-BE49-F238E27FC236}">
                <a16:creationId xmlns:a16="http://schemas.microsoft.com/office/drawing/2014/main" id="{53759E47-E689-7AE0-6020-DB5C293A5206}"/>
              </a:ext>
            </a:extLst>
          </p:cNvPr>
          <p:cNvSpPr txBox="1">
            <a:spLocks/>
          </p:cNvSpPr>
          <p:nvPr/>
        </p:nvSpPr>
        <p:spPr>
          <a:xfrm>
            <a:off x="5844222" y="10007548"/>
            <a:ext cx="1827014" cy="576424"/>
          </a:xfrm>
          <a:prstGeom prst="rect">
            <a:avLst/>
          </a:prstGeom>
        </p:spPr>
        <p:txBody>
          <a:bodyPr vert="horz" lIns="91440" tIns="45720" rIns="91440" bIns="45720" rtlCol="0" anchor="ctr"/>
          <a:lstStyle>
            <a:defPPr>
              <a:defRPr lang="en-US"/>
            </a:defPPr>
            <a:lvl1pPr marL="0" algn="r" defTabSz="1046597" rtl="0" eaLnBrk="1" latinLnBrk="0" hangingPunct="1">
              <a:defRPr sz="1600" kern="1200">
                <a:solidFill>
                  <a:schemeClr val="bg1"/>
                </a:solidFill>
                <a:latin typeface="Roboto Black" panose="02000000000000000000" pitchFamily="2" charset="0"/>
                <a:ea typeface="Roboto Black" panose="02000000000000000000" pitchFamily="2" charset="0"/>
                <a:cs typeface="+mn-cs"/>
              </a:defRPr>
            </a:lvl1pPr>
            <a:lvl2pPr marL="523298" algn="l" defTabSz="1046597" rtl="0" eaLnBrk="1" latinLnBrk="0" hangingPunct="1">
              <a:defRPr sz="2059" kern="1200">
                <a:solidFill>
                  <a:schemeClr val="tx1"/>
                </a:solidFill>
                <a:latin typeface="+mn-lt"/>
                <a:ea typeface="+mn-ea"/>
                <a:cs typeface="+mn-cs"/>
              </a:defRPr>
            </a:lvl2pPr>
            <a:lvl3pPr marL="1046597" algn="l" defTabSz="1046597" rtl="0" eaLnBrk="1" latinLnBrk="0" hangingPunct="1">
              <a:defRPr sz="2059" kern="1200">
                <a:solidFill>
                  <a:schemeClr val="tx1"/>
                </a:solidFill>
                <a:latin typeface="+mn-lt"/>
                <a:ea typeface="+mn-ea"/>
                <a:cs typeface="+mn-cs"/>
              </a:defRPr>
            </a:lvl3pPr>
            <a:lvl4pPr marL="1569895" algn="l" defTabSz="1046597" rtl="0" eaLnBrk="1" latinLnBrk="0" hangingPunct="1">
              <a:defRPr sz="2059" kern="1200">
                <a:solidFill>
                  <a:schemeClr val="tx1"/>
                </a:solidFill>
                <a:latin typeface="+mn-lt"/>
                <a:ea typeface="+mn-ea"/>
                <a:cs typeface="+mn-cs"/>
              </a:defRPr>
            </a:lvl4pPr>
            <a:lvl5pPr marL="2093193" algn="l" defTabSz="1046597" rtl="0" eaLnBrk="1" latinLnBrk="0" hangingPunct="1">
              <a:defRPr sz="2059" kern="1200">
                <a:solidFill>
                  <a:schemeClr val="tx1"/>
                </a:solidFill>
                <a:latin typeface="+mn-lt"/>
                <a:ea typeface="+mn-ea"/>
                <a:cs typeface="+mn-cs"/>
              </a:defRPr>
            </a:lvl5pPr>
            <a:lvl6pPr marL="2616491" algn="l" defTabSz="1046597" rtl="0" eaLnBrk="1" latinLnBrk="0" hangingPunct="1">
              <a:defRPr sz="2059" kern="1200">
                <a:solidFill>
                  <a:schemeClr val="tx1"/>
                </a:solidFill>
                <a:latin typeface="+mn-lt"/>
                <a:ea typeface="+mn-ea"/>
                <a:cs typeface="+mn-cs"/>
              </a:defRPr>
            </a:lvl6pPr>
            <a:lvl7pPr marL="3139789" algn="l" defTabSz="1046597" rtl="0" eaLnBrk="1" latinLnBrk="0" hangingPunct="1">
              <a:defRPr sz="2059" kern="1200">
                <a:solidFill>
                  <a:schemeClr val="tx1"/>
                </a:solidFill>
                <a:latin typeface="+mn-lt"/>
                <a:ea typeface="+mn-ea"/>
                <a:cs typeface="+mn-cs"/>
              </a:defRPr>
            </a:lvl7pPr>
            <a:lvl8pPr marL="3663088" algn="l" defTabSz="1046597" rtl="0" eaLnBrk="1" latinLnBrk="0" hangingPunct="1">
              <a:defRPr sz="2059" kern="1200">
                <a:solidFill>
                  <a:schemeClr val="tx1"/>
                </a:solidFill>
                <a:latin typeface="+mn-lt"/>
                <a:ea typeface="+mn-ea"/>
                <a:cs typeface="+mn-cs"/>
              </a:defRPr>
            </a:lvl8pPr>
            <a:lvl9pPr marL="4186386" algn="l" defTabSz="1046597" rtl="0" eaLnBrk="1" latinLnBrk="0" hangingPunct="1">
              <a:defRPr sz="2059" kern="1200">
                <a:solidFill>
                  <a:schemeClr val="tx1"/>
                </a:solidFill>
                <a:latin typeface="+mn-lt"/>
                <a:ea typeface="+mn-ea"/>
                <a:cs typeface="+mn-cs"/>
              </a:defRPr>
            </a:lvl9pPr>
          </a:lstStyle>
          <a:p>
            <a:r>
              <a:rPr lang="en-US" b="1">
                <a:latin typeface="Times New Roman" panose="02020603050405020304" pitchFamily="18" charset="0"/>
                <a:ea typeface="+mn-ea"/>
                <a:cs typeface="Times New Roman" panose="02020603050405020304" pitchFamily="18" charset="0"/>
              </a:rPr>
              <a:t>13</a:t>
            </a:r>
          </a:p>
        </p:txBody>
      </p:sp>
      <p:sp>
        <p:nvSpPr>
          <p:cNvPr id="16" name="TextBox 15">
            <a:extLst>
              <a:ext uri="{FF2B5EF4-FFF2-40B4-BE49-F238E27FC236}">
                <a16:creationId xmlns:a16="http://schemas.microsoft.com/office/drawing/2014/main" id="{D0619B93-AB5E-B336-A98D-D6E51ECACA6A}"/>
              </a:ext>
            </a:extLst>
          </p:cNvPr>
          <p:cNvSpPr txBox="1"/>
          <p:nvPr/>
        </p:nvSpPr>
        <p:spPr>
          <a:xfrm>
            <a:off x="312310" y="1086788"/>
            <a:ext cx="6985058" cy="307777"/>
          </a:xfrm>
          <a:prstGeom prst="rect">
            <a:avLst/>
          </a:prstGeom>
          <a:solidFill>
            <a:srgbClr val="2323FF"/>
          </a:solidFill>
        </p:spPr>
        <p:txBody>
          <a:bodyPr wrap="square" rtlCol="0">
            <a:spAutoFit/>
          </a:bodyPr>
          <a:lstStyle/>
          <a:p>
            <a:r>
              <a:rPr lang="en-US" sz="1400" b="1" dirty="0">
                <a:solidFill>
                  <a:prstClr val="white"/>
                </a:solidFill>
                <a:latin typeface="Times New Roman" panose="02020603050405020304" pitchFamily="18" charset="0"/>
                <a:cs typeface="Times New Roman" panose="02020603050405020304" pitchFamily="18" charset="0"/>
              </a:rPr>
              <a:t>3. 2026</a:t>
            </a:r>
            <a:r>
              <a:rPr lang="zh-CN" altLang="en-US" sz="1400" b="1" dirty="0">
                <a:solidFill>
                  <a:prstClr val="white"/>
                </a:solidFill>
                <a:latin typeface="Times New Roman" panose="02020603050405020304" pitchFamily="18" charset="0"/>
                <a:cs typeface="Times New Roman" panose="02020603050405020304" pitchFamily="18" charset="0"/>
              </a:rPr>
              <a:t>年越南宏观经济预测</a:t>
            </a:r>
            <a:endParaRPr lang="en-US" sz="1400" b="1" dirty="0">
              <a:solidFill>
                <a:prstClr val="white"/>
              </a:solidFill>
              <a:latin typeface="Times New Roman" panose="02020603050405020304" pitchFamily="18" charset="0"/>
              <a:cs typeface="Times New Roman" panose="02020603050405020304" pitchFamily="18" charset="0"/>
            </a:endParaRPr>
          </a:p>
        </p:txBody>
      </p:sp>
      <p:sp>
        <p:nvSpPr>
          <p:cNvPr id="2" name="文本框 85">
            <a:extLst>
              <a:ext uri="{FF2B5EF4-FFF2-40B4-BE49-F238E27FC236}">
                <a16:creationId xmlns:a16="http://schemas.microsoft.com/office/drawing/2014/main" id="{68829B75-72D1-3DC4-05C3-264D855D131C}"/>
              </a:ext>
            </a:extLst>
          </p:cNvPr>
          <p:cNvSpPr txBox="1">
            <a:spLocks noChangeArrowheads="1"/>
          </p:cNvSpPr>
          <p:nvPr/>
        </p:nvSpPr>
        <p:spPr bwMode="auto">
          <a:xfrm>
            <a:off x="312310" y="1447914"/>
            <a:ext cx="7142849" cy="248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en-US" altLang="vi-VN" sz="1400" b="1" dirty="0">
                <a:solidFill>
                  <a:srgbClr val="2323FF"/>
                </a:solidFill>
                <a:latin typeface="Times New Roman" panose="02020603050405020304" pitchFamily="18" charset="0"/>
                <a:ea typeface="+mn-ea"/>
                <a:cs typeface="Times New Roman" panose="02020603050405020304" pitchFamily="18" charset="0"/>
              </a:rPr>
              <a:t>3.1 2026</a:t>
            </a:r>
            <a:r>
              <a:rPr lang="zh-CN" altLang="en-US" sz="1400" b="1" dirty="0">
                <a:solidFill>
                  <a:srgbClr val="2323FF"/>
                </a:solidFill>
                <a:latin typeface="Times New Roman" panose="02020603050405020304" pitchFamily="18" charset="0"/>
                <a:ea typeface="+mn-ea"/>
                <a:cs typeface="Times New Roman" panose="02020603050405020304" pitchFamily="18" charset="0"/>
              </a:rPr>
              <a:t>年宏观经济指标</a:t>
            </a:r>
            <a:endParaRPr lang="vi-VN" altLang="vi-VN" sz="1400" b="1" dirty="0">
              <a:solidFill>
                <a:srgbClr val="2323FF"/>
              </a:solidFill>
              <a:latin typeface="Times New Roman" panose="02020603050405020304" pitchFamily="18" charset="0"/>
              <a:ea typeface="+mn-ea"/>
              <a:cs typeface="Times New Roman" panose="02020603050405020304" pitchFamily="18" charset="0"/>
            </a:endParaRPr>
          </a:p>
        </p:txBody>
      </p:sp>
      <p:graphicFrame>
        <p:nvGraphicFramePr>
          <p:cNvPr id="8" name="Table 7">
            <a:extLst>
              <a:ext uri="{FF2B5EF4-FFF2-40B4-BE49-F238E27FC236}">
                <a16:creationId xmlns:a16="http://schemas.microsoft.com/office/drawing/2014/main" id="{A885CC8B-84BF-0C3E-5232-868082BEF518}"/>
              </a:ext>
            </a:extLst>
          </p:cNvPr>
          <p:cNvGraphicFramePr>
            <a:graphicFrameLocks noGrp="1"/>
          </p:cNvGraphicFramePr>
          <p:nvPr>
            <p:extLst>
              <p:ext uri="{D42A27DB-BD31-4B8C-83A1-F6EECF244321}">
                <p14:modId xmlns:p14="http://schemas.microsoft.com/office/powerpoint/2010/main" val="1868059914"/>
              </p:ext>
            </p:extLst>
          </p:nvPr>
        </p:nvGraphicFramePr>
        <p:xfrm>
          <a:off x="380569" y="3995549"/>
          <a:ext cx="7286426" cy="1178505"/>
        </p:xfrm>
        <a:graphic>
          <a:graphicData uri="http://schemas.openxmlformats.org/drawingml/2006/table">
            <a:tbl>
              <a:tblPr firstRow="1" bandRow="1">
                <a:tableStyleId>{2D5ABB26-0587-4C30-8999-92F81FD0307C}</a:tableStyleId>
              </a:tblPr>
              <a:tblGrid>
                <a:gridCol w="1040918">
                  <a:extLst>
                    <a:ext uri="{9D8B030D-6E8A-4147-A177-3AD203B41FA5}">
                      <a16:colId xmlns:a16="http://schemas.microsoft.com/office/drawing/2014/main" val="3755223012"/>
                    </a:ext>
                  </a:extLst>
                </a:gridCol>
                <a:gridCol w="1040918">
                  <a:extLst>
                    <a:ext uri="{9D8B030D-6E8A-4147-A177-3AD203B41FA5}">
                      <a16:colId xmlns:a16="http://schemas.microsoft.com/office/drawing/2014/main" val="142686186"/>
                    </a:ext>
                  </a:extLst>
                </a:gridCol>
                <a:gridCol w="1040918">
                  <a:extLst>
                    <a:ext uri="{9D8B030D-6E8A-4147-A177-3AD203B41FA5}">
                      <a16:colId xmlns:a16="http://schemas.microsoft.com/office/drawing/2014/main" val="1730484133"/>
                    </a:ext>
                  </a:extLst>
                </a:gridCol>
                <a:gridCol w="1040918">
                  <a:extLst>
                    <a:ext uri="{9D8B030D-6E8A-4147-A177-3AD203B41FA5}">
                      <a16:colId xmlns:a16="http://schemas.microsoft.com/office/drawing/2014/main" val="308691513"/>
                    </a:ext>
                  </a:extLst>
                </a:gridCol>
                <a:gridCol w="1040918">
                  <a:extLst>
                    <a:ext uri="{9D8B030D-6E8A-4147-A177-3AD203B41FA5}">
                      <a16:colId xmlns:a16="http://schemas.microsoft.com/office/drawing/2014/main" val="2110624725"/>
                    </a:ext>
                  </a:extLst>
                </a:gridCol>
                <a:gridCol w="1040918">
                  <a:extLst>
                    <a:ext uri="{9D8B030D-6E8A-4147-A177-3AD203B41FA5}">
                      <a16:colId xmlns:a16="http://schemas.microsoft.com/office/drawing/2014/main" val="1217337369"/>
                    </a:ext>
                  </a:extLst>
                </a:gridCol>
                <a:gridCol w="1040918">
                  <a:extLst>
                    <a:ext uri="{9D8B030D-6E8A-4147-A177-3AD203B41FA5}">
                      <a16:colId xmlns:a16="http://schemas.microsoft.com/office/drawing/2014/main" val="3731326225"/>
                    </a:ext>
                  </a:extLst>
                </a:gridCol>
              </a:tblGrid>
              <a:tr h="392835">
                <a:tc gridSpan="7">
                  <a:txBody>
                    <a:bodyPr/>
                    <a:lstStyle/>
                    <a:p>
                      <a:pPr algn="ctr"/>
                      <a:r>
                        <a:rPr lang="zh-CN" altLang="en-US" sz="1400" b="1" dirty="0">
                          <a:latin typeface="Times New Roman" panose="02020603050405020304" pitchFamily="18" charset="0"/>
                          <a:cs typeface="Times New Roman" panose="02020603050405020304" pitchFamily="18" charset="0"/>
                        </a:rPr>
                        <a:t>部分机构对越南</a:t>
                      </a:r>
                      <a:r>
                        <a:rPr lang="en-US" altLang="zh-CN" sz="1400" b="1" dirty="0">
                          <a:latin typeface="Times New Roman" panose="02020603050405020304" pitchFamily="18" charset="0"/>
                          <a:cs typeface="Times New Roman" panose="02020603050405020304" pitchFamily="18" charset="0"/>
                        </a:rPr>
                        <a:t>GDP</a:t>
                      </a:r>
                      <a:r>
                        <a:rPr lang="zh-CN" altLang="en-US" sz="1400" b="1" dirty="0">
                          <a:latin typeface="Times New Roman" panose="02020603050405020304" pitchFamily="18" charset="0"/>
                          <a:cs typeface="Times New Roman" panose="02020603050405020304" pitchFamily="18" charset="0"/>
                        </a:rPr>
                        <a:t>增长率的预测</a:t>
                      </a:r>
                      <a:endParaRPr lang="en-US" sz="1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2040081"/>
                  </a:ext>
                </a:extLst>
              </a:tr>
              <a:tr h="392835">
                <a:tc>
                  <a:txBody>
                    <a:bodyPr/>
                    <a:lstStyle/>
                    <a:p>
                      <a:pPr algn="ctr"/>
                      <a:r>
                        <a:rPr lang="en-US" sz="1300" dirty="0">
                          <a:latin typeface="Times New Roman" panose="02020603050405020304" pitchFamily="18" charset="0"/>
                          <a:cs typeface="Times New Roman" panose="02020603050405020304" pitchFamily="18" charset="0"/>
                        </a:rPr>
                        <a:t>UOB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dirty="0">
                          <a:latin typeface="Times New Roman" panose="02020603050405020304" pitchFamily="18" charset="0"/>
                          <a:cs typeface="Times New Roman" panose="02020603050405020304" pitchFamily="18" charset="0"/>
                        </a:rPr>
                        <a:t>HSBC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dirty="0">
                          <a:latin typeface="Times New Roman" panose="02020603050405020304" pitchFamily="18" charset="0"/>
                          <a:cs typeface="Times New Roman" panose="02020603050405020304" pitchFamily="18" charset="0"/>
                        </a:rPr>
                        <a:t>OECD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dirty="0">
                          <a:latin typeface="Times New Roman" panose="02020603050405020304" pitchFamily="18" charset="0"/>
                          <a:cs typeface="Times New Roman" panose="02020603050405020304" pitchFamily="18" charset="0"/>
                        </a:rPr>
                        <a:t>WB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dirty="0">
                          <a:latin typeface="Times New Roman" panose="02020603050405020304" pitchFamily="18" charset="0"/>
                          <a:cs typeface="Times New Roman" panose="02020603050405020304" pitchFamily="18" charset="0"/>
                        </a:rPr>
                        <a:t>ADB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dirty="0">
                          <a:latin typeface="Times New Roman" panose="02020603050405020304" pitchFamily="18" charset="0"/>
                          <a:cs typeface="Times New Roman" panose="02020603050405020304" pitchFamily="18" charset="0"/>
                        </a:rPr>
                        <a:t>IMF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1300" dirty="0">
                          <a:latin typeface="Times New Roman" panose="02020603050405020304" pitchFamily="18" charset="0"/>
                          <a:cs typeface="Times New Roman" panose="02020603050405020304" pitchFamily="18" charset="0"/>
                        </a:rPr>
                        <a:t>平均</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404199"/>
                  </a:ext>
                </a:extLst>
              </a:tr>
              <a:tr h="392835">
                <a:tc>
                  <a:txBody>
                    <a:bodyPr/>
                    <a:lstStyle/>
                    <a:p>
                      <a:pPr algn="ctr"/>
                      <a:r>
                        <a:rPr lang="en-US" sz="1300" dirty="0">
                          <a:latin typeface="Times New Roman" panose="02020603050405020304" pitchFamily="18" charset="0"/>
                          <a:cs typeface="Times New Roman" panose="02020603050405020304" pitchFamily="18"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dirty="0">
                          <a:latin typeface="Times New Roman" panose="02020603050405020304" pitchFamily="18" charset="0"/>
                          <a:cs typeface="Times New Roman" panose="02020603050405020304" pitchFamily="18"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dirty="0">
                          <a:latin typeface="Times New Roman" panose="02020603050405020304" pitchFamily="18" charset="0"/>
                          <a:cs typeface="Times New Roman" panose="02020603050405020304" pitchFamily="18" charset="0"/>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dirty="0">
                          <a:latin typeface="Times New Roman" panose="02020603050405020304" pitchFamily="18" charset="0"/>
                          <a:cs typeface="Times New Roman" panose="02020603050405020304" pitchFamily="18"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dirty="0">
                          <a:latin typeface="Times New Roman" panose="02020603050405020304" pitchFamily="18" charset="0"/>
                          <a:cs typeface="Times New Roman" panose="02020603050405020304" pitchFamily="18" charset="0"/>
                        </a:rPr>
                        <a:t>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dirty="0">
                          <a:latin typeface="Times New Roman" panose="02020603050405020304" pitchFamily="18" charset="0"/>
                          <a:cs typeface="Times New Roman" panose="02020603050405020304" pitchFamily="18" charset="0"/>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dirty="0">
                          <a:latin typeface="Times New Roman" panose="02020603050405020304" pitchFamily="18" charset="0"/>
                          <a:cs typeface="Times New Roman" panose="02020603050405020304" pitchFamily="18"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6340470"/>
                  </a:ext>
                </a:extLst>
              </a:tr>
            </a:tbl>
          </a:graphicData>
        </a:graphic>
      </p:graphicFrame>
      <p:sp>
        <p:nvSpPr>
          <p:cNvPr id="9" name="文本框 85">
            <a:extLst>
              <a:ext uri="{FF2B5EF4-FFF2-40B4-BE49-F238E27FC236}">
                <a16:creationId xmlns:a16="http://schemas.microsoft.com/office/drawing/2014/main" id="{4D8EDEDA-9A09-14BB-9DD9-C3D8594B4D29}"/>
              </a:ext>
            </a:extLst>
          </p:cNvPr>
          <p:cNvSpPr txBox="1">
            <a:spLocks noChangeArrowheads="1"/>
          </p:cNvSpPr>
          <p:nvPr/>
        </p:nvSpPr>
        <p:spPr bwMode="auto">
          <a:xfrm>
            <a:off x="312310" y="5396301"/>
            <a:ext cx="7422944" cy="20791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lnSpc>
                <a:spcPct val="150000"/>
              </a:lnSpc>
            </a:pPr>
            <a:r>
              <a:rPr lang="zh-CN" altLang="en-US" sz="1200" dirty="0">
                <a:latin typeface="Times New Roman" panose="02020603050405020304" pitchFamily="18" charset="0"/>
                <a:ea typeface="+mn-ea"/>
                <a:cs typeface="Times New Roman" panose="02020603050405020304" pitchFamily="18" charset="0"/>
              </a:rPr>
              <a:t>综合各类增长预测报告，多数国际大型金融机构对越南</a:t>
            </a:r>
            <a:r>
              <a:rPr lang="en-US" altLang="zh-CN" sz="1200" dirty="0">
                <a:latin typeface="Times New Roman" panose="02020603050405020304" pitchFamily="18" charset="0"/>
                <a:ea typeface="+mn-ea"/>
                <a:cs typeface="Times New Roman" panose="02020603050405020304" pitchFamily="18" charset="0"/>
              </a:rPr>
              <a:t>2026</a:t>
            </a:r>
            <a:r>
              <a:rPr lang="zh-CN" altLang="en-US" sz="1200" dirty="0">
                <a:latin typeface="Times New Roman" panose="02020603050405020304" pitchFamily="18" charset="0"/>
                <a:ea typeface="+mn-ea"/>
                <a:cs typeface="Times New Roman" panose="02020603050405020304" pitchFamily="18" charset="0"/>
              </a:rPr>
              <a:t>年</a:t>
            </a:r>
            <a:r>
              <a:rPr lang="en-US" altLang="zh-CN" sz="1200" dirty="0">
                <a:latin typeface="Times New Roman" panose="02020603050405020304" pitchFamily="18" charset="0"/>
                <a:ea typeface="+mn-ea"/>
                <a:cs typeface="Times New Roman" panose="02020603050405020304" pitchFamily="18" charset="0"/>
              </a:rPr>
              <a:t>GDP</a:t>
            </a:r>
            <a:r>
              <a:rPr lang="zh-CN" altLang="en-US" sz="1200" dirty="0">
                <a:latin typeface="Times New Roman" panose="02020603050405020304" pitchFamily="18" charset="0"/>
                <a:ea typeface="+mn-ea"/>
                <a:cs typeface="Times New Roman" panose="02020603050405020304" pitchFamily="18" charset="0"/>
              </a:rPr>
              <a:t>前景持相对审慎态度，平均预测值约为</a:t>
            </a:r>
            <a:r>
              <a:rPr lang="en-US" altLang="zh-CN" sz="1200" dirty="0">
                <a:latin typeface="Times New Roman" panose="02020603050405020304" pitchFamily="18" charset="0"/>
                <a:ea typeface="+mn-ea"/>
                <a:cs typeface="Times New Roman" panose="02020603050405020304" pitchFamily="18" charset="0"/>
              </a:rPr>
              <a:t>6.4%</a:t>
            </a:r>
            <a:r>
              <a:rPr lang="zh-CN" altLang="en-US" sz="1200" dirty="0">
                <a:latin typeface="Times New Roman" panose="02020603050405020304" pitchFamily="18" charset="0"/>
                <a:ea typeface="+mn-ea"/>
                <a:cs typeface="Times New Roman" panose="02020603050405020304" pitchFamily="18" charset="0"/>
              </a:rPr>
              <a:t>，其中最为乐观的预测来自</a:t>
            </a:r>
            <a:r>
              <a:rPr lang="en-US" altLang="zh-CN" sz="1200" dirty="0">
                <a:latin typeface="Times New Roman" panose="02020603050405020304" pitchFamily="18" charset="0"/>
                <a:ea typeface="+mn-ea"/>
                <a:cs typeface="Times New Roman" panose="02020603050405020304" pitchFamily="18" charset="0"/>
              </a:rPr>
              <a:t>UOB</a:t>
            </a:r>
            <a:r>
              <a:rPr lang="zh-CN" altLang="en-US" sz="1200" dirty="0">
                <a:latin typeface="Times New Roman" panose="02020603050405020304" pitchFamily="18" charset="0"/>
                <a:ea typeface="+mn-ea"/>
                <a:cs typeface="Times New Roman" panose="02020603050405020304" pitchFamily="18" charset="0"/>
              </a:rPr>
              <a:t>，但增速也仅为</a:t>
            </a:r>
            <a:r>
              <a:rPr lang="en-US" altLang="zh-CN" sz="1200" dirty="0">
                <a:latin typeface="Times New Roman" panose="02020603050405020304" pitchFamily="18" charset="0"/>
                <a:ea typeface="+mn-ea"/>
                <a:cs typeface="Times New Roman" panose="02020603050405020304" pitchFamily="18" charset="0"/>
              </a:rPr>
              <a:t>7.5%</a:t>
            </a:r>
            <a:r>
              <a:rPr lang="zh-CN" altLang="en-US" sz="1200" dirty="0">
                <a:latin typeface="Times New Roman" panose="02020603050405020304" pitchFamily="18" charset="0"/>
                <a:ea typeface="+mn-ea"/>
                <a:cs typeface="Times New Roman" panose="02020603050405020304" pitchFamily="18" charset="0"/>
              </a:rPr>
              <a:t>。然而回顾过往，这些机构在对越南经济增长的预测中往往存在系统性低估的情况。例如，其对</a:t>
            </a:r>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a:t>
            </a:r>
            <a:r>
              <a:rPr lang="en-US" altLang="zh-CN" sz="1200" dirty="0">
                <a:latin typeface="Times New Roman" panose="02020603050405020304" pitchFamily="18" charset="0"/>
                <a:ea typeface="+mn-ea"/>
                <a:cs typeface="Times New Roman" panose="02020603050405020304" pitchFamily="18" charset="0"/>
              </a:rPr>
              <a:t>GDP</a:t>
            </a:r>
            <a:r>
              <a:rPr lang="zh-CN" altLang="en-US" sz="1200" dirty="0">
                <a:latin typeface="Times New Roman" panose="02020603050405020304" pitchFamily="18" charset="0"/>
                <a:ea typeface="+mn-ea"/>
                <a:cs typeface="Times New Roman" panose="02020603050405020304" pitchFamily="18" charset="0"/>
              </a:rPr>
              <a:t>增长的平均预测仅约</a:t>
            </a:r>
            <a:r>
              <a:rPr lang="en-US" altLang="zh-CN" sz="1200" dirty="0">
                <a:latin typeface="Times New Roman" panose="02020603050405020304" pitchFamily="18" charset="0"/>
                <a:ea typeface="+mn-ea"/>
                <a:cs typeface="Times New Roman" panose="02020603050405020304" pitchFamily="18" charset="0"/>
              </a:rPr>
              <a:t>6.7%</a:t>
            </a:r>
            <a:r>
              <a:rPr lang="zh-CN" altLang="en-US" sz="1200" dirty="0">
                <a:latin typeface="Times New Roman" panose="02020603050405020304" pitchFamily="18" charset="0"/>
                <a:ea typeface="+mn-ea"/>
                <a:cs typeface="Times New Roman" panose="02020603050405020304" pitchFamily="18" charset="0"/>
              </a:rPr>
              <a:t>，明显低于越南全年实际实现的增长水平。基于上述分析，并结合政府财政政策与货币政策有望实现更为协调、高效的配合，我们认为，越南</a:t>
            </a:r>
            <a:r>
              <a:rPr lang="en-US" altLang="zh-CN" sz="1200" dirty="0">
                <a:latin typeface="Times New Roman" panose="02020603050405020304" pitchFamily="18" charset="0"/>
                <a:ea typeface="+mn-ea"/>
                <a:cs typeface="Times New Roman" panose="02020603050405020304" pitchFamily="18" charset="0"/>
              </a:rPr>
              <a:t>2026</a:t>
            </a:r>
            <a:r>
              <a:rPr lang="zh-CN" altLang="en-US" sz="1200" dirty="0">
                <a:latin typeface="Times New Roman" panose="02020603050405020304" pitchFamily="18" charset="0"/>
                <a:ea typeface="+mn-ea"/>
                <a:cs typeface="Times New Roman" panose="02020603050405020304" pitchFamily="18" charset="0"/>
              </a:rPr>
              <a:t>年</a:t>
            </a:r>
            <a:r>
              <a:rPr lang="en-US" altLang="zh-CN" sz="1200" dirty="0">
                <a:latin typeface="Times New Roman" panose="02020603050405020304" pitchFamily="18" charset="0"/>
                <a:ea typeface="+mn-ea"/>
                <a:cs typeface="Times New Roman" panose="02020603050405020304" pitchFamily="18" charset="0"/>
              </a:rPr>
              <a:t>GDP</a:t>
            </a:r>
            <a:r>
              <a:rPr lang="zh-CN" altLang="en-US" sz="1200" dirty="0">
                <a:latin typeface="Times New Roman" panose="02020603050405020304" pitchFamily="18" charset="0"/>
                <a:ea typeface="+mn-ea"/>
                <a:cs typeface="Times New Roman" panose="02020603050405020304" pitchFamily="18" charset="0"/>
              </a:rPr>
              <a:t>增长完全具备实现</a:t>
            </a:r>
            <a:r>
              <a:rPr lang="en-US" altLang="zh-CN" sz="1200" dirty="0">
                <a:latin typeface="Times New Roman" panose="02020603050405020304" pitchFamily="18" charset="0"/>
                <a:ea typeface="+mn-ea"/>
                <a:cs typeface="Times New Roman" panose="02020603050405020304" pitchFamily="18" charset="0"/>
              </a:rPr>
              <a:t>8.0%</a:t>
            </a:r>
            <a:r>
              <a:rPr lang="zh-CN" altLang="en-US" sz="1200" dirty="0">
                <a:latin typeface="Times New Roman" panose="02020603050405020304" pitchFamily="18" charset="0"/>
                <a:ea typeface="+mn-ea"/>
                <a:cs typeface="Times New Roman" panose="02020603050405020304" pitchFamily="18" charset="0"/>
              </a:rPr>
              <a:t>以上的条件与空间。</a:t>
            </a:r>
            <a:endParaRPr lang="vi-VN" sz="1200" dirty="0">
              <a:solidFill>
                <a:prstClr val="black"/>
              </a:solidFill>
              <a:latin typeface="Times New Roman" panose="02020603050405020304" pitchFamily="18" charset="0"/>
              <a:ea typeface="+mn-ea"/>
              <a:cs typeface="Times New Roman" panose="02020603050405020304" pitchFamily="18" charset="0"/>
            </a:endParaRPr>
          </a:p>
        </p:txBody>
      </p:sp>
      <p:graphicFrame>
        <p:nvGraphicFramePr>
          <p:cNvPr id="4" name="Chart 3">
            <a:extLst>
              <a:ext uri="{FF2B5EF4-FFF2-40B4-BE49-F238E27FC236}">
                <a16:creationId xmlns:a16="http://schemas.microsoft.com/office/drawing/2014/main" id="{00000000-0008-0000-0600-00000A000000}"/>
              </a:ext>
            </a:extLst>
          </p:cNvPr>
          <p:cNvGraphicFramePr>
            <a:graphicFrameLocks/>
          </p:cNvGraphicFramePr>
          <p:nvPr>
            <p:extLst>
              <p:ext uri="{D42A27DB-BD31-4B8C-83A1-F6EECF244321}">
                <p14:modId xmlns:p14="http://schemas.microsoft.com/office/powerpoint/2010/main" val="1586869903"/>
              </p:ext>
            </p:extLst>
          </p:nvPr>
        </p:nvGraphicFramePr>
        <p:xfrm>
          <a:off x="380569" y="7475441"/>
          <a:ext cx="7354683" cy="226452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8EABC5A2-D10A-3236-FED9-E6661E95F97B}"/>
              </a:ext>
            </a:extLst>
          </p:cNvPr>
          <p:cNvSpPr txBox="1"/>
          <p:nvPr/>
        </p:nvSpPr>
        <p:spPr>
          <a:xfrm>
            <a:off x="312310" y="725339"/>
            <a:ext cx="2789546" cy="369332"/>
          </a:xfrm>
          <a:prstGeom prst="rect">
            <a:avLst/>
          </a:prstGeom>
          <a:noFill/>
        </p:spPr>
        <p:txBody>
          <a:bodyPr wrap="none" rtlCol="0">
            <a:spAutoFit/>
          </a:bodyPr>
          <a:lstStyle/>
          <a:p>
            <a:r>
              <a:rPr lang="zh-CN" altLang="en-US" sz="1800" b="1" dirty="0">
                <a:solidFill>
                  <a:srgbClr val="2323FF"/>
                </a:solidFill>
                <a:latin typeface="Times New Roman" panose="02020603050405020304" pitchFamily="18" charset="0"/>
                <a:cs typeface="Times New Roman" panose="02020603050405020304" pitchFamily="18" charset="0"/>
              </a:rPr>
              <a:t>越南宏观经济更新及预测</a:t>
            </a:r>
            <a:endParaRPr lang="en-US" sz="1800" b="1" dirty="0">
              <a:solidFill>
                <a:srgbClr val="232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55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500"/>
                                        <p:tgtEl>
                                          <p:spTgt spid="13"/>
                                        </p:tgtEl>
                                      </p:cBhvr>
                                    </p:animEffect>
                                  </p:childTnLst>
                                </p:cTn>
                              </p:par>
                              <p:par>
                                <p:cTn id="8" presetID="8" presetClass="entr" presetSubtype="16" fill="hold" grpId="1"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diamond(in)">
                                      <p:cBhvr>
                                        <p:cTn id="10" dur="500"/>
                                        <p:tgtEl>
                                          <p:spTgt spid="30"/>
                                        </p:tgtEl>
                                      </p:cBhvr>
                                    </p:animEffect>
                                  </p:childTnLst>
                                </p:cTn>
                              </p:par>
                              <p:par>
                                <p:cTn id="11" presetID="8" presetClass="entr" presetSubtype="16" fill="hold" grpId="1"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500"/>
                                        <p:tgtEl>
                                          <p:spTgt spid="2"/>
                                        </p:tgtEl>
                                      </p:cBhvr>
                                    </p:animEffect>
                                  </p:childTnLst>
                                </p:cTn>
                              </p:par>
                              <p:par>
                                <p:cTn id="14" presetID="8" presetClass="entr" presetSubtype="16" fill="hold" grpId="1"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amond(in)">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utoUpdateAnimBg="0"/>
      <p:bldP spid="13" grpId="1" bldLvl="0" autoUpdateAnimBg="0"/>
      <p:bldP spid="30" grpId="0" bldLvl="0" autoUpdateAnimBg="0"/>
      <p:bldP spid="30" grpId="1" bldLvl="0" autoUpdateAnimBg="0"/>
      <p:bldP spid="2" grpId="0" bldLvl="0" autoUpdateAnimBg="0"/>
      <p:bldP spid="2" grpId="1" bldLvl="0" autoUpdateAnimBg="0"/>
      <p:bldP spid="9" grpId="0" bldLvl="0" autoUpdateAnimBg="0"/>
      <p:bldP spid="9" grpId="1"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2EABE7E-1E8A-BD77-D45A-82563EBAEA83}"/>
            </a:ext>
          </a:extLst>
        </p:cNvPr>
        <p:cNvGrpSpPr/>
        <p:nvPr/>
      </p:nvGrpSpPr>
      <p:grpSpPr>
        <a:xfrm>
          <a:off x="0" y="0"/>
          <a:ext cx="0" cy="0"/>
          <a:chOff x="0" y="0"/>
          <a:chExt cx="0" cy="0"/>
        </a:xfrm>
      </p:grpSpPr>
      <p:sp>
        <p:nvSpPr>
          <p:cNvPr id="13" name="文本框 85">
            <a:extLst>
              <a:ext uri="{FF2B5EF4-FFF2-40B4-BE49-F238E27FC236}">
                <a16:creationId xmlns:a16="http://schemas.microsoft.com/office/drawing/2014/main" id="{C32025AD-A064-2CE3-9C36-D2E648F53675}"/>
              </a:ext>
            </a:extLst>
          </p:cNvPr>
          <p:cNvSpPr txBox="1">
            <a:spLocks noChangeArrowheads="1"/>
          </p:cNvSpPr>
          <p:nvPr/>
        </p:nvSpPr>
        <p:spPr bwMode="auto">
          <a:xfrm>
            <a:off x="248292" y="2106226"/>
            <a:ext cx="7422944" cy="1958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lnSpc>
                <a:spcPct val="150000"/>
              </a:lnSpc>
            </a:pPr>
            <a:r>
              <a:rPr lang="zh-CN" altLang="en-US" sz="1200" dirty="0">
                <a:latin typeface="Times New Roman" panose="02020603050405020304" pitchFamily="18" charset="0"/>
                <a:ea typeface="+mn-ea"/>
                <a:cs typeface="Times New Roman" panose="02020603050405020304" pitchFamily="18" charset="0"/>
              </a:rPr>
              <a:t>越南国会已通过第</a:t>
            </a:r>
            <a:r>
              <a:rPr lang="en-US" altLang="zh-CN" sz="1200" dirty="0">
                <a:latin typeface="Times New Roman" panose="02020603050405020304" pitchFamily="18" charset="0"/>
                <a:ea typeface="+mn-ea"/>
                <a:cs typeface="Times New Roman" panose="02020603050405020304" pitchFamily="18" charset="0"/>
              </a:rPr>
              <a:t>244/2025/QH15</a:t>
            </a:r>
            <a:r>
              <a:rPr lang="zh-CN" altLang="en-US" sz="1200" dirty="0">
                <a:latin typeface="Times New Roman" panose="02020603050405020304" pitchFamily="18" charset="0"/>
                <a:ea typeface="+mn-ea"/>
                <a:cs typeface="Times New Roman" panose="02020603050405020304" pitchFamily="18" charset="0"/>
              </a:rPr>
              <a:t>号决议，明确提出</a:t>
            </a:r>
            <a:r>
              <a:rPr lang="en-US" altLang="zh-CN" sz="1200" dirty="0">
                <a:latin typeface="Times New Roman" panose="02020603050405020304" pitchFamily="18" charset="0"/>
                <a:ea typeface="+mn-ea"/>
                <a:cs typeface="Times New Roman" panose="02020603050405020304" pitchFamily="18" charset="0"/>
              </a:rPr>
              <a:t>2026</a:t>
            </a:r>
            <a:r>
              <a:rPr lang="zh-CN" altLang="en-US" sz="1200" dirty="0">
                <a:latin typeface="Times New Roman" panose="02020603050405020304" pitchFamily="18" charset="0"/>
                <a:ea typeface="+mn-ea"/>
                <a:cs typeface="Times New Roman" panose="02020603050405020304" pitchFamily="18" charset="0"/>
              </a:rPr>
              <a:t>年居民消费价格指数（</a:t>
            </a:r>
            <a:r>
              <a:rPr lang="en-US" altLang="zh-CN" sz="1200" dirty="0">
                <a:latin typeface="Times New Roman" panose="02020603050405020304" pitchFamily="18" charset="0"/>
                <a:ea typeface="+mn-ea"/>
                <a:cs typeface="Times New Roman" panose="02020603050405020304" pitchFamily="18" charset="0"/>
              </a:rPr>
              <a:t>CPI</a:t>
            </a:r>
            <a:r>
              <a:rPr lang="zh-CN" altLang="en-US" sz="1200" dirty="0">
                <a:latin typeface="Times New Roman" panose="02020603050405020304" pitchFamily="18" charset="0"/>
                <a:ea typeface="+mn-ea"/>
                <a:cs typeface="Times New Roman" panose="02020603050405020304" pitchFamily="18" charset="0"/>
              </a:rPr>
              <a:t>）平均增幅控制在</a:t>
            </a:r>
            <a:r>
              <a:rPr lang="en-US" altLang="zh-CN" sz="1200" dirty="0">
                <a:latin typeface="Times New Roman" panose="02020603050405020304" pitchFamily="18" charset="0"/>
                <a:ea typeface="+mn-ea"/>
                <a:cs typeface="Times New Roman" panose="02020603050405020304" pitchFamily="18" charset="0"/>
              </a:rPr>
              <a:t>4.5% </a:t>
            </a:r>
            <a:r>
              <a:rPr lang="zh-CN" altLang="en-US" sz="1200" dirty="0">
                <a:latin typeface="Times New Roman" panose="02020603050405020304" pitchFamily="18" charset="0"/>
                <a:ea typeface="+mn-ea"/>
                <a:cs typeface="Times New Roman" panose="02020603050405020304" pitchFamily="18" charset="0"/>
              </a:rPr>
              <a:t>的目标。我们认为，</a:t>
            </a:r>
            <a:r>
              <a:rPr lang="en-US" altLang="zh-CN" sz="1200" dirty="0">
                <a:latin typeface="Times New Roman" panose="02020603050405020304" pitchFamily="18" charset="0"/>
                <a:ea typeface="+mn-ea"/>
                <a:cs typeface="Times New Roman" panose="02020603050405020304" pitchFamily="18" charset="0"/>
              </a:rPr>
              <a:t>2026</a:t>
            </a:r>
            <a:r>
              <a:rPr lang="zh-CN" altLang="en-US" sz="1200" dirty="0">
                <a:latin typeface="Times New Roman" panose="02020603050405020304" pitchFamily="18" charset="0"/>
                <a:ea typeface="+mn-ea"/>
                <a:cs typeface="Times New Roman" panose="02020603050405020304" pitchFamily="18" charset="0"/>
              </a:rPr>
              <a:t>年价格走势将同时面临来自国内与国际的多重压力。从外部环境来看，全球经济前景仍不明朗，各国之间关税政策的不确定性加剧了竞争壁垒，推高生产成本；与此同时，在 </a:t>
            </a:r>
            <a:r>
              <a:rPr lang="en-US" altLang="zh-CN" sz="1200" dirty="0">
                <a:latin typeface="Times New Roman" panose="02020603050405020304" pitchFamily="18" charset="0"/>
                <a:ea typeface="+mn-ea"/>
                <a:cs typeface="Times New Roman" panose="02020603050405020304" pitchFamily="18" charset="0"/>
              </a:rPr>
              <a:t>OPEC+</a:t>
            </a:r>
            <a:r>
              <a:rPr lang="zh-CN" altLang="en-US" sz="1200" dirty="0">
                <a:latin typeface="Times New Roman" panose="02020603050405020304" pitchFamily="18" charset="0"/>
                <a:ea typeface="+mn-ea"/>
                <a:cs typeface="Times New Roman" panose="02020603050405020304" pitchFamily="18" charset="0"/>
              </a:rPr>
              <a:t>减产背景下，油价等大宗商品价格的下行空间有限。此外，全球金融、货币及贵金属市场波动性仍然较高，不确定因素显著。从国内层面看，</a:t>
            </a:r>
            <a:r>
              <a:rPr lang="en-US" altLang="zh-CN" sz="1200" dirty="0">
                <a:latin typeface="Times New Roman" panose="02020603050405020304" pitchFamily="18" charset="0"/>
                <a:ea typeface="+mn-ea"/>
                <a:cs typeface="Times New Roman" panose="02020603050405020304" pitchFamily="18" charset="0"/>
              </a:rPr>
              <a:t>2026</a:t>
            </a:r>
            <a:r>
              <a:rPr lang="zh-CN" altLang="en-US" sz="1200" dirty="0">
                <a:latin typeface="Times New Roman" panose="02020603050405020304" pitchFamily="18" charset="0"/>
                <a:ea typeface="+mn-ea"/>
                <a:cs typeface="Times New Roman" panose="02020603050405020304" pitchFamily="18" charset="0"/>
              </a:rPr>
              <a:t>年</a:t>
            </a:r>
            <a:r>
              <a:rPr lang="en-US" altLang="zh-CN" sz="1200" dirty="0">
                <a:latin typeface="Times New Roman" panose="02020603050405020304" pitchFamily="18" charset="0"/>
                <a:ea typeface="+mn-ea"/>
                <a:cs typeface="Times New Roman" panose="02020603050405020304" pitchFamily="18" charset="0"/>
              </a:rPr>
              <a:t>GDP</a:t>
            </a:r>
            <a:r>
              <a:rPr lang="zh-CN" altLang="en-US" sz="1200" dirty="0">
                <a:latin typeface="Times New Roman" panose="02020603050405020304" pitchFamily="18" charset="0"/>
                <a:ea typeface="+mn-ea"/>
                <a:cs typeface="Times New Roman" panose="02020603050405020304" pitchFamily="18" charset="0"/>
              </a:rPr>
              <a:t>增长目标设定在</a:t>
            </a:r>
            <a:r>
              <a:rPr lang="en-US" altLang="zh-CN" sz="1200" dirty="0">
                <a:latin typeface="Times New Roman" panose="02020603050405020304" pitchFamily="18" charset="0"/>
                <a:ea typeface="+mn-ea"/>
                <a:cs typeface="Times New Roman" panose="02020603050405020304" pitchFamily="18" charset="0"/>
              </a:rPr>
              <a:t>10%</a:t>
            </a:r>
            <a:r>
              <a:rPr lang="zh-CN" altLang="en-US" sz="1200" dirty="0">
                <a:latin typeface="Times New Roman" panose="02020603050405020304" pitchFamily="18" charset="0"/>
                <a:ea typeface="+mn-ea"/>
                <a:cs typeface="Times New Roman" panose="02020603050405020304" pitchFamily="18" charset="0"/>
              </a:rPr>
              <a:t>，也被认为将对整体价格水平形成一定上行压力。高增长意味着公共投资、私人投资以及居民消费均需同步加速扩张，从而对通胀形成推动。</a:t>
            </a:r>
            <a:endParaRPr lang="vi-VN" sz="1200" dirty="0">
              <a:solidFill>
                <a:prstClr val="black"/>
              </a:solidFill>
              <a:latin typeface="Times New Roman" panose="02020603050405020304" pitchFamily="18" charset="0"/>
              <a:ea typeface="+mn-ea"/>
              <a:cs typeface="Times New Roman" panose="02020603050405020304" pitchFamily="18" charset="0"/>
            </a:endParaRPr>
          </a:p>
        </p:txBody>
      </p:sp>
      <p:sp>
        <p:nvSpPr>
          <p:cNvPr id="5" name="Slide Number Placeholder 4">
            <a:extLst>
              <a:ext uri="{FF2B5EF4-FFF2-40B4-BE49-F238E27FC236}">
                <a16:creationId xmlns:a16="http://schemas.microsoft.com/office/drawing/2014/main" id="{CDF2A859-B33D-F553-16C5-BFA66FE82E31}"/>
              </a:ext>
            </a:extLst>
          </p:cNvPr>
          <p:cNvSpPr>
            <a:spLocks noGrp="1"/>
          </p:cNvSpPr>
          <p:nvPr>
            <p:ph type="sldNum" sz="quarter" idx="12"/>
          </p:nvPr>
        </p:nvSpPr>
        <p:spPr>
          <a:xfrm>
            <a:off x="5716442" y="918459"/>
            <a:ext cx="1625275" cy="491155"/>
          </a:xfrm>
        </p:spPr>
        <p:txBody>
          <a:bodyPr/>
          <a:lstStyle/>
          <a:p>
            <a:fld id="{C03F056B-B77A-4939-90EC-06347C9C88E5}" type="slidenum">
              <a:rPr lang="en-US" smtClean="0">
                <a:solidFill>
                  <a:prstClr val="white"/>
                </a:solidFill>
                <a:latin typeface="Times New Roman" panose="02020603050405020304" pitchFamily="18" charset="0"/>
                <a:ea typeface="+mn-ea"/>
                <a:cs typeface="Times New Roman" panose="02020603050405020304" pitchFamily="18" charset="0"/>
              </a:rPr>
              <a:pPr/>
              <a:t>15</a:t>
            </a:fld>
            <a:endParaRPr lang="en-US">
              <a:solidFill>
                <a:prstClr val="white"/>
              </a:solidFill>
              <a:latin typeface="Times New Roman" panose="02020603050405020304" pitchFamily="18" charset="0"/>
              <a:ea typeface="+mn-ea"/>
              <a:cs typeface="Times New Roman" panose="02020603050405020304" pitchFamily="18" charset="0"/>
            </a:endParaRPr>
          </a:p>
        </p:txBody>
      </p:sp>
      <p:sp>
        <p:nvSpPr>
          <p:cNvPr id="31" name="Slide Number Placeholder 3">
            <a:extLst>
              <a:ext uri="{FF2B5EF4-FFF2-40B4-BE49-F238E27FC236}">
                <a16:creationId xmlns:a16="http://schemas.microsoft.com/office/drawing/2014/main" id="{76F71F9A-4132-78E6-06C8-853F7652F383}"/>
              </a:ext>
            </a:extLst>
          </p:cNvPr>
          <p:cNvSpPr txBox="1">
            <a:spLocks/>
          </p:cNvSpPr>
          <p:nvPr/>
        </p:nvSpPr>
        <p:spPr>
          <a:xfrm>
            <a:off x="5844222" y="10007548"/>
            <a:ext cx="1827014" cy="576424"/>
          </a:xfrm>
          <a:prstGeom prst="rect">
            <a:avLst/>
          </a:prstGeom>
        </p:spPr>
        <p:txBody>
          <a:bodyPr vert="horz" lIns="91440" tIns="45720" rIns="91440" bIns="45720" rtlCol="0" anchor="ctr"/>
          <a:lstStyle>
            <a:defPPr>
              <a:defRPr lang="en-US"/>
            </a:defPPr>
            <a:lvl1pPr marL="0" algn="r" defTabSz="1046597" rtl="0" eaLnBrk="1" latinLnBrk="0" hangingPunct="1">
              <a:defRPr sz="1600" kern="1200">
                <a:solidFill>
                  <a:schemeClr val="bg1"/>
                </a:solidFill>
                <a:latin typeface="Roboto Black" panose="02000000000000000000" pitchFamily="2" charset="0"/>
                <a:ea typeface="Roboto Black" panose="02000000000000000000" pitchFamily="2" charset="0"/>
                <a:cs typeface="+mn-cs"/>
              </a:defRPr>
            </a:lvl1pPr>
            <a:lvl2pPr marL="523298" algn="l" defTabSz="1046597" rtl="0" eaLnBrk="1" latinLnBrk="0" hangingPunct="1">
              <a:defRPr sz="2059" kern="1200">
                <a:solidFill>
                  <a:schemeClr val="tx1"/>
                </a:solidFill>
                <a:latin typeface="+mn-lt"/>
                <a:ea typeface="+mn-ea"/>
                <a:cs typeface="+mn-cs"/>
              </a:defRPr>
            </a:lvl2pPr>
            <a:lvl3pPr marL="1046597" algn="l" defTabSz="1046597" rtl="0" eaLnBrk="1" latinLnBrk="0" hangingPunct="1">
              <a:defRPr sz="2059" kern="1200">
                <a:solidFill>
                  <a:schemeClr val="tx1"/>
                </a:solidFill>
                <a:latin typeface="+mn-lt"/>
                <a:ea typeface="+mn-ea"/>
                <a:cs typeface="+mn-cs"/>
              </a:defRPr>
            </a:lvl3pPr>
            <a:lvl4pPr marL="1569895" algn="l" defTabSz="1046597" rtl="0" eaLnBrk="1" latinLnBrk="0" hangingPunct="1">
              <a:defRPr sz="2059" kern="1200">
                <a:solidFill>
                  <a:schemeClr val="tx1"/>
                </a:solidFill>
                <a:latin typeface="+mn-lt"/>
                <a:ea typeface="+mn-ea"/>
                <a:cs typeface="+mn-cs"/>
              </a:defRPr>
            </a:lvl4pPr>
            <a:lvl5pPr marL="2093193" algn="l" defTabSz="1046597" rtl="0" eaLnBrk="1" latinLnBrk="0" hangingPunct="1">
              <a:defRPr sz="2059" kern="1200">
                <a:solidFill>
                  <a:schemeClr val="tx1"/>
                </a:solidFill>
                <a:latin typeface="+mn-lt"/>
                <a:ea typeface="+mn-ea"/>
                <a:cs typeface="+mn-cs"/>
              </a:defRPr>
            </a:lvl5pPr>
            <a:lvl6pPr marL="2616491" algn="l" defTabSz="1046597" rtl="0" eaLnBrk="1" latinLnBrk="0" hangingPunct="1">
              <a:defRPr sz="2059" kern="1200">
                <a:solidFill>
                  <a:schemeClr val="tx1"/>
                </a:solidFill>
                <a:latin typeface="+mn-lt"/>
                <a:ea typeface="+mn-ea"/>
                <a:cs typeface="+mn-cs"/>
              </a:defRPr>
            </a:lvl6pPr>
            <a:lvl7pPr marL="3139789" algn="l" defTabSz="1046597" rtl="0" eaLnBrk="1" latinLnBrk="0" hangingPunct="1">
              <a:defRPr sz="2059" kern="1200">
                <a:solidFill>
                  <a:schemeClr val="tx1"/>
                </a:solidFill>
                <a:latin typeface="+mn-lt"/>
                <a:ea typeface="+mn-ea"/>
                <a:cs typeface="+mn-cs"/>
              </a:defRPr>
            </a:lvl7pPr>
            <a:lvl8pPr marL="3663088" algn="l" defTabSz="1046597" rtl="0" eaLnBrk="1" latinLnBrk="0" hangingPunct="1">
              <a:defRPr sz="2059" kern="1200">
                <a:solidFill>
                  <a:schemeClr val="tx1"/>
                </a:solidFill>
                <a:latin typeface="+mn-lt"/>
                <a:ea typeface="+mn-ea"/>
                <a:cs typeface="+mn-cs"/>
              </a:defRPr>
            </a:lvl8pPr>
            <a:lvl9pPr marL="4186386" algn="l" defTabSz="1046597" rtl="0" eaLnBrk="1" latinLnBrk="0" hangingPunct="1">
              <a:defRPr sz="2059" kern="1200">
                <a:solidFill>
                  <a:schemeClr val="tx1"/>
                </a:solidFill>
                <a:latin typeface="+mn-lt"/>
                <a:ea typeface="+mn-ea"/>
                <a:cs typeface="+mn-cs"/>
              </a:defRPr>
            </a:lvl9pPr>
          </a:lstStyle>
          <a:p>
            <a:r>
              <a:rPr lang="en-US" b="1">
                <a:latin typeface="Times New Roman" panose="02020603050405020304" pitchFamily="18" charset="0"/>
                <a:ea typeface="+mn-ea"/>
                <a:cs typeface="Times New Roman" panose="02020603050405020304" pitchFamily="18" charset="0"/>
              </a:rPr>
              <a:t>13</a:t>
            </a:r>
          </a:p>
        </p:txBody>
      </p:sp>
      <p:sp>
        <p:nvSpPr>
          <p:cNvPr id="9" name="文本框 85">
            <a:extLst>
              <a:ext uri="{FF2B5EF4-FFF2-40B4-BE49-F238E27FC236}">
                <a16:creationId xmlns:a16="http://schemas.microsoft.com/office/drawing/2014/main" id="{F2AA7BF1-1F25-573F-CA1B-0433243243AE}"/>
              </a:ext>
            </a:extLst>
          </p:cNvPr>
          <p:cNvSpPr txBox="1">
            <a:spLocks noChangeArrowheads="1"/>
          </p:cNvSpPr>
          <p:nvPr/>
        </p:nvSpPr>
        <p:spPr bwMode="auto">
          <a:xfrm>
            <a:off x="312309" y="5474832"/>
            <a:ext cx="7422944" cy="12872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lnSpc>
                <a:spcPct val="150000"/>
              </a:lnSpc>
            </a:pPr>
            <a:r>
              <a:rPr lang="zh-CN" altLang="en-US" sz="1200" dirty="0">
                <a:latin typeface="Times New Roman" panose="02020603050405020304" pitchFamily="18" charset="0"/>
                <a:ea typeface="+mn-ea"/>
                <a:cs typeface="Times New Roman" panose="02020603050405020304" pitchFamily="18" charset="0"/>
              </a:rPr>
              <a:t>根据部分国际大型金融机构的预测，越南</a:t>
            </a:r>
            <a:r>
              <a:rPr lang="en-US" altLang="zh-CN" sz="1200" dirty="0">
                <a:latin typeface="Times New Roman" panose="02020603050405020304" pitchFamily="18" charset="0"/>
                <a:ea typeface="+mn-ea"/>
                <a:cs typeface="Times New Roman" panose="02020603050405020304" pitchFamily="18" charset="0"/>
              </a:rPr>
              <a:t>2026</a:t>
            </a:r>
            <a:r>
              <a:rPr lang="zh-CN" altLang="en-US" sz="1200" dirty="0">
                <a:latin typeface="Times New Roman" panose="02020603050405020304" pitchFamily="18" charset="0"/>
                <a:ea typeface="+mn-ea"/>
                <a:cs typeface="Times New Roman" panose="02020603050405020304" pitchFamily="18" charset="0"/>
              </a:rPr>
              <a:t>年</a:t>
            </a:r>
            <a:r>
              <a:rPr lang="en-US" altLang="zh-CN" sz="1200" dirty="0">
                <a:latin typeface="Times New Roman" panose="02020603050405020304" pitchFamily="18" charset="0"/>
                <a:ea typeface="+mn-ea"/>
                <a:cs typeface="Times New Roman" panose="02020603050405020304" pitchFamily="18" charset="0"/>
              </a:rPr>
              <a:t>CPI</a:t>
            </a:r>
            <a:r>
              <a:rPr lang="zh-CN" altLang="en-US" sz="1200" dirty="0">
                <a:latin typeface="Times New Roman" panose="02020603050405020304" pitchFamily="18" charset="0"/>
                <a:ea typeface="+mn-ea"/>
                <a:cs typeface="Times New Roman" panose="02020603050405020304" pitchFamily="18" charset="0"/>
              </a:rPr>
              <a:t>平均水平约为</a:t>
            </a:r>
            <a:r>
              <a:rPr lang="en-US" altLang="zh-CN" sz="1200" dirty="0">
                <a:latin typeface="Times New Roman" panose="02020603050405020304" pitchFamily="18" charset="0"/>
                <a:ea typeface="+mn-ea"/>
                <a:cs typeface="Times New Roman" panose="02020603050405020304" pitchFamily="18" charset="0"/>
              </a:rPr>
              <a:t>3.5%</a:t>
            </a:r>
            <a:r>
              <a:rPr lang="zh-CN" altLang="en-US" sz="1200" dirty="0">
                <a:latin typeface="Times New Roman" panose="02020603050405020304" pitchFamily="18" charset="0"/>
                <a:ea typeface="+mn-ea"/>
                <a:cs typeface="Times New Roman" panose="02020603050405020304" pitchFamily="18" charset="0"/>
              </a:rPr>
              <a:t>，低于国会设定的目标，同时略高于 </a:t>
            </a:r>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年的</a:t>
            </a:r>
            <a:r>
              <a:rPr lang="en-US" altLang="zh-CN" sz="1200" dirty="0">
                <a:latin typeface="Times New Roman" panose="02020603050405020304" pitchFamily="18" charset="0"/>
                <a:ea typeface="+mn-ea"/>
                <a:cs typeface="Times New Roman" panose="02020603050405020304" pitchFamily="18" charset="0"/>
              </a:rPr>
              <a:t>3.31%</a:t>
            </a:r>
            <a:r>
              <a:rPr lang="zh-CN" altLang="en-US" sz="1200" dirty="0">
                <a:latin typeface="Times New Roman" panose="02020603050405020304" pitchFamily="18" charset="0"/>
                <a:ea typeface="+mn-ea"/>
                <a:cs typeface="Times New Roman" panose="02020603050405020304" pitchFamily="18" charset="0"/>
              </a:rPr>
              <a:t>。综合判断，我们认为，尽管通胀压力客观存在，越南</a:t>
            </a:r>
            <a:r>
              <a:rPr lang="en-US" altLang="zh-CN" sz="1200" dirty="0">
                <a:latin typeface="Times New Roman" panose="02020603050405020304" pitchFamily="18" charset="0"/>
                <a:ea typeface="+mn-ea"/>
                <a:cs typeface="Times New Roman" panose="02020603050405020304" pitchFamily="18" charset="0"/>
              </a:rPr>
              <a:t>2026</a:t>
            </a:r>
            <a:r>
              <a:rPr lang="zh-CN" altLang="en-US" sz="1200" dirty="0">
                <a:latin typeface="Times New Roman" panose="02020603050405020304" pitchFamily="18" charset="0"/>
                <a:ea typeface="+mn-ea"/>
                <a:cs typeface="Times New Roman" panose="02020603050405020304" pitchFamily="18" charset="0"/>
              </a:rPr>
              <a:t>年平均</a:t>
            </a:r>
            <a:r>
              <a:rPr lang="en-US" altLang="zh-CN" sz="1200" dirty="0">
                <a:latin typeface="Times New Roman" panose="02020603050405020304" pitchFamily="18" charset="0"/>
                <a:ea typeface="+mn-ea"/>
                <a:cs typeface="Times New Roman" panose="02020603050405020304" pitchFamily="18" charset="0"/>
              </a:rPr>
              <a:t>CPI</a:t>
            </a:r>
            <a:r>
              <a:rPr lang="zh-CN" altLang="en-US" sz="1200" dirty="0">
                <a:latin typeface="Times New Roman" panose="02020603050405020304" pitchFamily="18" charset="0"/>
                <a:ea typeface="+mn-ea"/>
                <a:cs typeface="Times New Roman" panose="02020603050405020304" pitchFamily="18" charset="0"/>
              </a:rPr>
              <a:t>仍将低于国会目标水平，并有望维持在约</a:t>
            </a:r>
            <a:r>
              <a:rPr lang="en-US" altLang="zh-CN" sz="1200" dirty="0">
                <a:latin typeface="Times New Roman" panose="02020603050405020304" pitchFamily="18" charset="0"/>
                <a:ea typeface="+mn-ea"/>
                <a:cs typeface="Times New Roman" panose="02020603050405020304" pitchFamily="18" charset="0"/>
              </a:rPr>
              <a:t>3.6%</a:t>
            </a:r>
            <a:r>
              <a:rPr lang="zh-CN" altLang="en-US" sz="1200" dirty="0">
                <a:latin typeface="Times New Roman" panose="02020603050405020304" pitchFamily="18" charset="0"/>
                <a:ea typeface="+mn-ea"/>
                <a:cs typeface="Times New Roman" panose="02020603050405020304" pitchFamily="18" charset="0"/>
              </a:rPr>
              <a:t>。</a:t>
            </a:r>
            <a:endParaRPr lang="vi-VN" sz="1200" dirty="0">
              <a:solidFill>
                <a:prstClr val="black"/>
              </a:solidFill>
              <a:latin typeface="Times New Roman" panose="02020603050405020304" pitchFamily="18" charset="0"/>
              <a:ea typeface="+mn-ea"/>
              <a:cs typeface="Times New Roman" panose="02020603050405020304" pitchFamily="18" charset="0"/>
            </a:endParaRPr>
          </a:p>
        </p:txBody>
      </p:sp>
      <p:sp>
        <p:nvSpPr>
          <p:cNvPr id="3" name="文本框 85">
            <a:extLst>
              <a:ext uri="{FF2B5EF4-FFF2-40B4-BE49-F238E27FC236}">
                <a16:creationId xmlns:a16="http://schemas.microsoft.com/office/drawing/2014/main" id="{9C9057FA-53CB-2B94-EAA7-06280DFBD693}"/>
              </a:ext>
            </a:extLst>
          </p:cNvPr>
          <p:cNvSpPr txBox="1">
            <a:spLocks noChangeArrowheads="1"/>
          </p:cNvSpPr>
          <p:nvPr/>
        </p:nvSpPr>
        <p:spPr bwMode="auto">
          <a:xfrm>
            <a:off x="312309" y="1806332"/>
            <a:ext cx="7142849" cy="248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en-US" altLang="vi-VN" sz="1400" b="1" dirty="0">
                <a:solidFill>
                  <a:srgbClr val="2323FF"/>
                </a:solidFill>
                <a:latin typeface="Times New Roman" panose="02020603050405020304" pitchFamily="18" charset="0"/>
                <a:ea typeface="+mn-ea"/>
                <a:cs typeface="Times New Roman" panose="02020603050405020304" pitchFamily="18" charset="0"/>
              </a:rPr>
              <a:t>b. </a:t>
            </a:r>
            <a:r>
              <a:rPr lang="en-US" altLang="zh-CN" sz="1400" b="1" dirty="0">
                <a:solidFill>
                  <a:srgbClr val="2323FF"/>
                </a:solidFill>
                <a:latin typeface="Times New Roman" panose="02020603050405020304" pitchFamily="18" charset="0"/>
                <a:ea typeface="+mn-ea"/>
                <a:cs typeface="Times New Roman" panose="02020603050405020304" pitchFamily="18" charset="0"/>
              </a:rPr>
              <a:t>2026</a:t>
            </a:r>
            <a:r>
              <a:rPr lang="zh-CN" altLang="en-US" sz="1400" b="1" dirty="0">
                <a:solidFill>
                  <a:srgbClr val="2323FF"/>
                </a:solidFill>
                <a:latin typeface="Times New Roman" panose="02020603050405020304" pitchFamily="18" charset="0"/>
                <a:ea typeface="+mn-ea"/>
                <a:cs typeface="Times New Roman" panose="02020603050405020304" pitchFamily="18" charset="0"/>
              </a:rPr>
              <a:t>年</a:t>
            </a:r>
            <a:r>
              <a:rPr lang="en-US" altLang="zh-CN" sz="1400" b="1" dirty="0">
                <a:solidFill>
                  <a:srgbClr val="2323FF"/>
                </a:solidFill>
                <a:latin typeface="Times New Roman" panose="02020603050405020304" pitchFamily="18" charset="0"/>
                <a:ea typeface="+mn-ea"/>
                <a:cs typeface="Times New Roman" panose="02020603050405020304" pitchFamily="18" charset="0"/>
              </a:rPr>
              <a:t>CPI</a:t>
            </a:r>
            <a:r>
              <a:rPr lang="zh-CN" altLang="en-US" sz="1400" b="1" dirty="0">
                <a:solidFill>
                  <a:srgbClr val="2323FF"/>
                </a:solidFill>
                <a:latin typeface="Times New Roman" panose="02020603050405020304" pitchFamily="18" charset="0"/>
                <a:ea typeface="+mn-ea"/>
                <a:cs typeface="Times New Roman" panose="02020603050405020304" pitchFamily="18" charset="0"/>
              </a:rPr>
              <a:t>将在多重压力下仍保持在可控区间</a:t>
            </a:r>
            <a:endParaRPr lang="vi-VN" altLang="vi-VN" sz="1400" b="1" dirty="0">
              <a:solidFill>
                <a:srgbClr val="2323FF"/>
              </a:solidFill>
              <a:latin typeface="Times New Roman" panose="02020603050405020304" pitchFamily="18" charset="0"/>
              <a:ea typeface="+mn-ea"/>
              <a:cs typeface="Times New Roman" panose="02020603050405020304" pitchFamily="18" charset="0"/>
            </a:endParaRPr>
          </a:p>
        </p:txBody>
      </p:sp>
      <p:graphicFrame>
        <p:nvGraphicFramePr>
          <p:cNvPr id="4" name="Table 3">
            <a:extLst>
              <a:ext uri="{FF2B5EF4-FFF2-40B4-BE49-F238E27FC236}">
                <a16:creationId xmlns:a16="http://schemas.microsoft.com/office/drawing/2014/main" id="{522F4700-3C41-C3B2-3859-31B212B1D9FE}"/>
              </a:ext>
            </a:extLst>
          </p:cNvPr>
          <p:cNvGraphicFramePr>
            <a:graphicFrameLocks noGrp="1"/>
          </p:cNvGraphicFramePr>
          <p:nvPr>
            <p:extLst>
              <p:ext uri="{D42A27DB-BD31-4B8C-83A1-F6EECF244321}">
                <p14:modId xmlns:p14="http://schemas.microsoft.com/office/powerpoint/2010/main" val="2810618101"/>
              </p:ext>
            </p:extLst>
          </p:nvPr>
        </p:nvGraphicFramePr>
        <p:xfrm>
          <a:off x="617036" y="4230457"/>
          <a:ext cx="6885990" cy="1112520"/>
        </p:xfrm>
        <a:graphic>
          <a:graphicData uri="http://schemas.openxmlformats.org/drawingml/2006/table">
            <a:tbl>
              <a:tblPr firstRow="1" bandRow="1">
                <a:tableStyleId>{2D5ABB26-0587-4C30-8999-92F81FD0307C}</a:tableStyleId>
              </a:tblPr>
              <a:tblGrid>
                <a:gridCol w="1147665">
                  <a:extLst>
                    <a:ext uri="{9D8B030D-6E8A-4147-A177-3AD203B41FA5}">
                      <a16:colId xmlns:a16="http://schemas.microsoft.com/office/drawing/2014/main" val="4190251771"/>
                    </a:ext>
                  </a:extLst>
                </a:gridCol>
                <a:gridCol w="1147665">
                  <a:extLst>
                    <a:ext uri="{9D8B030D-6E8A-4147-A177-3AD203B41FA5}">
                      <a16:colId xmlns:a16="http://schemas.microsoft.com/office/drawing/2014/main" val="3883105726"/>
                    </a:ext>
                  </a:extLst>
                </a:gridCol>
                <a:gridCol w="1147665">
                  <a:extLst>
                    <a:ext uri="{9D8B030D-6E8A-4147-A177-3AD203B41FA5}">
                      <a16:colId xmlns:a16="http://schemas.microsoft.com/office/drawing/2014/main" val="3964580120"/>
                    </a:ext>
                  </a:extLst>
                </a:gridCol>
                <a:gridCol w="1147665">
                  <a:extLst>
                    <a:ext uri="{9D8B030D-6E8A-4147-A177-3AD203B41FA5}">
                      <a16:colId xmlns:a16="http://schemas.microsoft.com/office/drawing/2014/main" val="356998609"/>
                    </a:ext>
                  </a:extLst>
                </a:gridCol>
                <a:gridCol w="1147665">
                  <a:extLst>
                    <a:ext uri="{9D8B030D-6E8A-4147-A177-3AD203B41FA5}">
                      <a16:colId xmlns:a16="http://schemas.microsoft.com/office/drawing/2014/main" val="3720619386"/>
                    </a:ext>
                  </a:extLst>
                </a:gridCol>
                <a:gridCol w="1147665">
                  <a:extLst>
                    <a:ext uri="{9D8B030D-6E8A-4147-A177-3AD203B41FA5}">
                      <a16:colId xmlns:a16="http://schemas.microsoft.com/office/drawing/2014/main" val="1071555846"/>
                    </a:ext>
                  </a:extLst>
                </a:gridCol>
              </a:tblGrid>
              <a:tr h="370840">
                <a:tc gridSpan="6">
                  <a:txBody>
                    <a:bodyPr/>
                    <a:lstStyle/>
                    <a:p>
                      <a:pPr marL="0" marR="0" lvl="0" indent="0" algn="ctr" defTabSz="811987" rtl="0" eaLnBrk="1" fontAlgn="auto" latinLnBrk="0" hangingPunct="1">
                        <a:lnSpc>
                          <a:spcPct val="100000"/>
                        </a:lnSpc>
                        <a:spcBef>
                          <a:spcPts val="0"/>
                        </a:spcBef>
                        <a:spcAft>
                          <a:spcPts val="0"/>
                        </a:spcAft>
                        <a:buClrTx/>
                        <a:buSzTx/>
                        <a:buFontTx/>
                        <a:buNone/>
                        <a:tabLst/>
                        <a:defRPr/>
                      </a:pPr>
                      <a:r>
                        <a:rPr lang="zh-CN" altLang="en-US" sz="1400" b="1" dirty="0">
                          <a:latin typeface="Times New Roman" panose="02020603050405020304" pitchFamily="18" charset="0"/>
                          <a:cs typeface="Times New Roman" panose="02020603050405020304" pitchFamily="18" charset="0"/>
                        </a:rPr>
                        <a:t>部分机构对越南</a:t>
                      </a:r>
                      <a:r>
                        <a:rPr lang="en-US" altLang="zh-CN" sz="1400" b="1" dirty="0">
                          <a:latin typeface="Times New Roman" panose="02020603050405020304" pitchFamily="18" charset="0"/>
                          <a:cs typeface="Times New Roman" panose="02020603050405020304" pitchFamily="18" charset="0"/>
                        </a:rPr>
                        <a:t>CPI</a:t>
                      </a:r>
                      <a:r>
                        <a:rPr lang="zh-CN" altLang="en-US" sz="1400" b="1" dirty="0">
                          <a:latin typeface="Times New Roman" panose="02020603050405020304" pitchFamily="18" charset="0"/>
                          <a:cs typeface="Times New Roman" panose="02020603050405020304" pitchFamily="18" charset="0"/>
                        </a:rPr>
                        <a:t>的预测</a:t>
                      </a:r>
                      <a:endParaRPr lang="en-US" sz="14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4794935"/>
                  </a:ext>
                </a:extLst>
              </a:tr>
              <a:tr h="370840">
                <a:tc>
                  <a:txBody>
                    <a:bodyPr/>
                    <a:lstStyle/>
                    <a:p>
                      <a:pPr algn="ctr"/>
                      <a:r>
                        <a:rPr lang="en-US" sz="1300" dirty="0">
                          <a:latin typeface="Times New Roman" panose="02020603050405020304" pitchFamily="18" charset="0"/>
                          <a:cs typeface="Times New Roman" panose="02020603050405020304" pitchFamily="18" charset="0"/>
                        </a:rPr>
                        <a:t>HSBC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dirty="0">
                          <a:latin typeface="Times New Roman" panose="02020603050405020304" pitchFamily="18" charset="0"/>
                          <a:cs typeface="Times New Roman" panose="02020603050405020304" pitchFamily="18" charset="0"/>
                        </a:rPr>
                        <a:t>OECD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dirty="0">
                          <a:latin typeface="Times New Roman" panose="02020603050405020304" pitchFamily="18" charset="0"/>
                          <a:cs typeface="Times New Roman" panose="02020603050405020304" pitchFamily="18" charset="0"/>
                        </a:rPr>
                        <a:t>WB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dirty="0">
                          <a:latin typeface="Times New Roman" panose="02020603050405020304" pitchFamily="18" charset="0"/>
                          <a:cs typeface="Times New Roman" panose="02020603050405020304" pitchFamily="18" charset="0"/>
                        </a:rPr>
                        <a:t>ADB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dirty="0">
                          <a:latin typeface="Times New Roman" panose="02020603050405020304" pitchFamily="18" charset="0"/>
                          <a:cs typeface="Times New Roman" panose="02020603050405020304" pitchFamily="18" charset="0"/>
                        </a:rPr>
                        <a:t>IMF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1300" dirty="0">
                          <a:latin typeface="Times New Roman" panose="02020603050405020304" pitchFamily="18" charset="0"/>
                          <a:cs typeface="Times New Roman" panose="02020603050405020304" pitchFamily="18" charset="0"/>
                        </a:rPr>
                        <a:t>平均</a:t>
                      </a:r>
                      <a:endParaRPr lang="en-US"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13044"/>
                  </a:ext>
                </a:extLst>
              </a:tr>
              <a:tr h="370840">
                <a:tc>
                  <a:txBody>
                    <a:bodyPr/>
                    <a:lstStyle/>
                    <a:p>
                      <a:pPr algn="ctr"/>
                      <a:r>
                        <a:rPr lang="en-US" sz="1300" dirty="0">
                          <a:latin typeface="Times New Roman" panose="02020603050405020304" pitchFamily="18" charset="0"/>
                          <a:cs typeface="Times New Roman" panose="02020603050405020304" pitchFamily="18"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dirty="0">
                          <a:latin typeface="Times New Roman" panose="02020603050405020304" pitchFamily="18" charset="0"/>
                          <a:cs typeface="Times New Roman" panose="02020603050405020304" pitchFamily="18"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dirty="0">
                          <a:latin typeface="Times New Roman" panose="02020603050405020304" pitchFamily="18" charset="0"/>
                          <a:cs typeface="Times New Roman" panose="02020603050405020304" pitchFamily="18"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dirty="0">
                          <a:latin typeface="Times New Roman" panose="02020603050405020304" pitchFamily="18" charset="0"/>
                          <a:cs typeface="Times New Roman" panose="02020603050405020304" pitchFamily="18"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dirty="0">
                          <a:latin typeface="Times New Roman" panose="02020603050405020304" pitchFamily="18" charset="0"/>
                          <a:cs typeface="Times New Roman" panose="020206030504050203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dirty="0">
                          <a:latin typeface="Times New Roman" panose="02020603050405020304" pitchFamily="18" charset="0"/>
                          <a:cs typeface="Times New Roman" panose="02020603050405020304" pitchFamily="18"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4111374"/>
                  </a:ext>
                </a:extLst>
              </a:tr>
            </a:tbl>
          </a:graphicData>
        </a:graphic>
      </p:graphicFrame>
      <p:graphicFrame>
        <p:nvGraphicFramePr>
          <p:cNvPr id="7" name="Chart 6">
            <a:extLst>
              <a:ext uri="{FF2B5EF4-FFF2-40B4-BE49-F238E27FC236}">
                <a16:creationId xmlns:a16="http://schemas.microsoft.com/office/drawing/2014/main" id="{00000000-0008-0000-1100-000002000000}"/>
              </a:ext>
            </a:extLst>
          </p:cNvPr>
          <p:cNvGraphicFramePr>
            <a:graphicFrameLocks/>
          </p:cNvGraphicFramePr>
          <p:nvPr>
            <p:extLst>
              <p:ext uri="{D42A27DB-BD31-4B8C-83A1-F6EECF244321}">
                <p14:modId xmlns:p14="http://schemas.microsoft.com/office/powerpoint/2010/main" val="4213080675"/>
              </p:ext>
            </p:extLst>
          </p:nvPr>
        </p:nvGraphicFramePr>
        <p:xfrm>
          <a:off x="312310" y="6753112"/>
          <a:ext cx="7358926" cy="296899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89A4A49A-7502-56B3-7CE3-51A557234533}"/>
              </a:ext>
            </a:extLst>
          </p:cNvPr>
          <p:cNvSpPr txBox="1"/>
          <p:nvPr/>
        </p:nvSpPr>
        <p:spPr>
          <a:xfrm>
            <a:off x="312310" y="725339"/>
            <a:ext cx="2789546" cy="369332"/>
          </a:xfrm>
          <a:prstGeom prst="rect">
            <a:avLst/>
          </a:prstGeom>
          <a:noFill/>
        </p:spPr>
        <p:txBody>
          <a:bodyPr wrap="none" rtlCol="0">
            <a:spAutoFit/>
          </a:bodyPr>
          <a:lstStyle/>
          <a:p>
            <a:r>
              <a:rPr lang="zh-CN" altLang="en-US" sz="1800" b="1" dirty="0">
                <a:solidFill>
                  <a:srgbClr val="2323FF"/>
                </a:solidFill>
                <a:latin typeface="Times New Roman" panose="02020603050405020304" pitchFamily="18" charset="0"/>
                <a:cs typeface="Times New Roman" panose="02020603050405020304" pitchFamily="18" charset="0"/>
              </a:rPr>
              <a:t>越南宏观经济更新及预测</a:t>
            </a:r>
            <a:endParaRPr lang="en-US" sz="1800" b="1" dirty="0">
              <a:solidFill>
                <a:srgbClr val="2323FF"/>
              </a:solidFill>
              <a:latin typeface="Times New Roman" panose="02020603050405020304" pitchFamily="18" charset="0"/>
              <a:cs typeface="Times New Roman" panose="02020603050405020304" pitchFamily="18" charset="0"/>
            </a:endParaRPr>
          </a:p>
        </p:txBody>
      </p:sp>
      <p:sp>
        <p:nvSpPr>
          <p:cNvPr id="8" name="文本框 85">
            <a:extLst>
              <a:ext uri="{FF2B5EF4-FFF2-40B4-BE49-F238E27FC236}">
                <a16:creationId xmlns:a16="http://schemas.microsoft.com/office/drawing/2014/main" id="{FD4C6509-EE4F-90BB-17AE-23F9EA442D93}"/>
              </a:ext>
            </a:extLst>
          </p:cNvPr>
          <p:cNvSpPr txBox="1">
            <a:spLocks noChangeArrowheads="1"/>
          </p:cNvSpPr>
          <p:nvPr/>
        </p:nvSpPr>
        <p:spPr bwMode="auto">
          <a:xfrm>
            <a:off x="312310" y="1447914"/>
            <a:ext cx="7142849" cy="248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en-US" altLang="vi-VN" sz="1400" b="1" dirty="0">
                <a:solidFill>
                  <a:srgbClr val="2323FF"/>
                </a:solidFill>
                <a:latin typeface="Times New Roman" panose="02020603050405020304" pitchFamily="18" charset="0"/>
                <a:ea typeface="+mn-ea"/>
                <a:cs typeface="Times New Roman" panose="02020603050405020304" pitchFamily="18" charset="0"/>
              </a:rPr>
              <a:t>3.1 2026</a:t>
            </a:r>
            <a:r>
              <a:rPr lang="zh-CN" altLang="en-US" sz="1400" b="1" dirty="0">
                <a:solidFill>
                  <a:srgbClr val="2323FF"/>
                </a:solidFill>
                <a:latin typeface="Times New Roman" panose="02020603050405020304" pitchFamily="18" charset="0"/>
                <a:ea typeface="+mn-ea"/>
                <a:cs typeface="Times New Roman" panose="02020603050405020304" pitchFamily="18" charset="0"/>
              </a:rPr>
              <a:t>年宏观经济指标</a:t>
            </a:r>
            <a:endParaRPr lang="vi-VN" altLang="vi-VN" sz="1400" b="1" dirty="0">
              <a:solidFill>
                <a:srgbClr val="2323FF"/>
              </a:solidFill>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700698DF-8CDA-9806-4ED7-596BF3879B72}"/>
              </a:ext>
            </a:extLst>
          </p:cNvPr>
          <p:cNvSpPr txBox="1"/>
          <p:nvPr/>
        </p:nvSpPr>
        <p:spPr>
          <a:xfrm>
            <a:off x="312310" y="1086788"/>
            <a:ext cx="6985058" cy="307777"/>
          </a:xfrm>
          <a:prstGeom prst="rect">
            <a:avLst/>
          </a:prstGeom>
          <a:solidFill>
            <a:srgbClr val="2323FF"/>
          </a:solidFill>
        </p:spPr>
        <p:txBody>
          <a:bodyPr wrap="square" rtlCol="0">
            <a:spAutoFit/>
          </a:bodyPr>
          <a:lstStyle/>
          <a:p>
            <a:r>
              <a:rPr lang="en-US" sz="1400" b="1" dirty="0">
                <a:solidFill>
                  <a:prstClr val="white"/>
                </a:solidFill>
                <a:latin typeface="Times New Roman" panose="02020603050405020304" pitchFamily="18" charset="0"/>
                <a:cs typeface="Times New Roman" panose="02020603050405020304" pitchFamily="18" charset="0"/>
              </a:rPr>
              <a:t>3. 2026</a:t>
            </a:r>
            <a:r>
              <a:rPr lang="zh-CN" altLang="en-US" sz="1400" b="1" dirty="0">
                <a:solidFill>
                  <a:prstClr val="white"/>
                </a:solidFill>
                <a:latin typeface="Times New Roman" panose="02020603050405020304" pitchFamily="18" charset="0"/>
                <a:cs typeface="Times New Roman" panose="02020603050405020304" pitchFamily="18" charset="0"/>
              </a:rPr>
              <a:t>年越南宏观经济预测</a:t>
            </a:r>
            <a:endParaRPr lang="en-US" sz="14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621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500"/>
                                        <p:tgtEl>
                                          <p:spTgt spid="13"/>
                                        </p:tgtEl>
                                      </p:cBhvr>
                                    </p:animEffect>
                                  </p:childTnLst>
                                </p:cTn>
                              </p:par>
                              <p:par>
                                <p:cTn id="8" presetID="8" presetClass="entr" presetSubtype="16"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amond(in)">
                                      <p:cBhvr>
                                        <p:cTn id="10" dur="500"/>
                                        <p:tgtEl>
                                          <p:spTgt spid="9"/>
                                        </p:tgtEl>
                                      </p:cBhvr>
                                    </p:animEffect>
                                  </p:childTnLst>
                                </p:cTn>
                              </p:par>
                              <p:par>
                                <p:cTn id="11" presetID="8" presetClass="entr" presetSubtype="16" fill="hold" grpId="1"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500"/>
                                        <p:tgtEl>
                                          <p:spTgt spid="3"/>
                                        </p:tgtEl>
                                      </p:cBhvr>
                                    </p:animEffect>
                                  </p:childTnLst>
                                </p:cTn>
                              </p:par>
                              <p:par>
                                <p:cTn id="14" presetID="8" presetClass="entr" presetSubtype="16" fill="hold" grpId="1"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amond(i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utoUpdateAnimBg="0"/>
      <p:bldP spid="13" grpId="1" bldLvl="0" autoUpdateAnimBg="0"/>
      <p:bldP spid="9" grpId="0" bldLvl="0" autoUpdateAnimBg="0"/>
      <p:bldP spid="9" grpId="1" bldLvl="0" autoUpdateAnimBg="0"/>
      <p:bldP spid="3" grpId="0" bldLvl="0" autoUpdateAnimBg="0"/>
      <p:bldP spid="3" grpId="1" bldLvl="0" autoUpdateAnimBg="0"/>
      <p:bldP spid="8" grpId="0" bldLvl="0" autoUpdateAnimBg="0"/>
      <p:bldP spid="8" grpId="1"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DBA3E18-2778-0FCF-583E-F59319605912}"/>
            </a:ext>
          </a:extLst>
        </p:cNvPr>
        <p:cNvGrpSpPr/>
        <p:nvPr/>
      </p:nvGrpSpPr>
      <p:grpSpPr>
        <a:xfrm>
          <a:off x="0" y="0"/>
          <a:ext cx="0" cy="0"/>
          <a:chOff x="0" y="0"/>
          <a:chExt cx="0" cy="0"/>
        </a:xfrm>
      </p:grpSpPr>
      <p:sp>
        <p:nvSpPr>
          <p:cNvPr id="13" name="文本框 85">
            <a:extLst>
              <a:ext uri="{FF2B5EF4-FFF2-40B4-BE49-F238E27FC236}">
                <a16:creationId xmlns:a16="http://schemas.microsoft.com/office/drawing/2014/main" id="{B73B729B-465C-1B6F-532A-22D2308E00C8}"/>
              </a:ext>
            </a:extLst>
          </p:cNvPr>
          <p:cNvSpPr txBox="1">
            <a:spLocks noChangeArrowheads="1"/>
          </p:cNvSpPr>
          <p:nvPr/>
        </p:nvSpPr>
        <p:spPr bwMode="auto">
          <a:xfrm>
            <a:off x="312310" y="1887070"/>
            <a:ext cx="7422944" cy="1462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lnSpc>
                <a:spcPct val="150000"/>
              </a:lnSpc>
            </a:pPr>
            <a:r>
              <a:rPr lang="zh-CN" altLang="en-US" sz="1200" dirty="0">
                <a:latin typeface="Times New Roman" panose="02020603050405020304" pitchFamily="18" charset="0"/>
                <a:ea typeface="+mn-ea"/>
                <a:cs typeface="Times New Roman" panose="02020603050405020304" pitchFamily="18" charset="0"/>
              </a:rPr>
              <a:t>在全球经济复苏节奏偏慢、以及美国、欧盟等主要市场关税壁垒趋严的背景下，积极推进市场多元化布局并充分利用自由贸易协定（</a:t>
            </a:r>
            <a:r>
              <a:rPr lang="en-US" altLang="zh-CN" sz="1200" dirty="0">
                <a:latin typeface="Times New Roman" panose="02020603050405020304" pitchFamily="18" charset="0"/>
                <a:ea typeface="+mn-ea"/>
                <a:cs typeface="Times New Roman" panose="02020603050405020304" pitchFamily="18" charset="0"/>
              </a:rPr>
              <a:t>FTA</a:t>
            </a:r>
            <a:r>
              <a:rPr lang="zh-CN" altLang="en-US" sz="1200" dirty="0">
                <a:latin typeface="Times New Roman" panose="02020603050405020304" pitchFamily="18" charset="0"/>
                <a:ea typeface="+mn-ea"/>
                <a:cs typeface="Times New Roman" panose="02020603050405020304" pitchFamily="18" charset="0"/>
              </a:rPr>
              <a:t>）所带来的优惠政策，已成为提升越南企业竞争力的关键动力，并推动</a:t>
            </a:r>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年出口额实现显著提速增长。进入</a:t>
            </a:r>
            <a:r>
              <a:rPr lang="en-US" altLang="zh-CN" sz="1200" dirty="0">
                <a:latin typeface="Times New Roman" panose="02020603050405020304" pitchFamily="18" charset="0"/>
                <a:ea typeface="+mn-ea"/>
                <a:cs typeface="Times New Roman" panose="02020603050405020304" pitchFamily="18" charset="0"/>
              </a:rPr>
              <a:t>2026</a:t>
            </a:r>
            <a:r>
              <a:rPr lang="zh-CN" altLang="en-US" sz="1200" dirty="0">
                <a:latin typeface="Times New Roman" panose="02020603050405020304" pitchFamily="18" charset="0"/>
                <a:ea typeface="+mn-ea"/>
                <a:cs typeface="Times New Roman" panose="02020603050405020304" pitchFamily="18" charset="0"/>
              </a:rPr>
              <a:t>年，工贸部提出目标，进出口总额同比增长超过</a:t>
            </a:r>
            <a:r>
              <a:rPr lang="en-US" altLang="zh-CN" sz="1200" dirty="0">
                <a:latin typeface="Times New Roman" panose="02020603050405020304" pitchFamily="18" charset="0"/>
                <a:ea typeface="+mn-ea"/>
                <a:cs typeface="Times New Roman" panose="02020603050405020304" pitchFamily="18" charset="0"/>
              </a:rPr>
              <a:t>8%</a:t>
            </a:r>
            <a:r>
              <a:rPr lang="zh-CN" altLang="en-US" sz="1200" dirty="0">
                <a:latin typeface="Times New Roman" panose="02020603050405020304" pitchFamily="18" charset="0"/>
                <a:ea typeface="+mn-ea"/>
                <a:cs typeface="Times New Roman" panose="02020603050405020304" pitchFamily="18" charset="0"/>
              </a:rPr>
              <a:t>，同时贸易顺差有望达到</a:t>
            </a:r>
            <a:r>
              <a:rPr lang="en-US" altLang="zh-CN" sz="1200" dirty="0">
                <a:latin typeface="Times New Roman" panose="02020603050405020304" pitchFamily="18" charset="0"/>
                <a:ea typeface="+mn-ea"/>
                <a:cs typeface="Times New Roman" panose="02020603050405020304" pitchFamily="18" charset="0"/>
              </a:rPr>
              <a:t>230</a:t>
            </a:r>
            <a:r>
              <a:rPr lang="zh-CN" altLang="en-US" sz="1200" dirty="0">
                <a:latin typeface="Times New Roman" panose="02020603050405020304" pitchFamily="18" charset="0"/>
                <a:ea typeface="+mn-ea"/>
                <a:cs typeface="Times New Roman" panose="02020603050405020304" pitchFamily="18" charset="0"/>
              </a:rPr>
              <a:t>亿美元，较上年增长约</a:t>
            </a:r>
            <a:r>
              <a:rPr lang="en-US" altLang="zh-CN" sz="1200" dirty="0">
                <a:latin typeface="Times New Roman" panose="02020603050405020304" pitchFamily="18" charset="0"/>
                <a:ea typeface="+mn-ea"/>
                <a:cs typeface="Times New Roman" panose="02020603050405020304" pitchFamily="18" charset="0"/>
              </a:rPr>
              <a:t>15%</a:t>
            </a:r>
            <a:r>
              <a:rPr lang="zh-CN" altLang="en-US" sz="1200" dirty="0">
                <a:latin typeface="Times New Roman" panose="02020603050405020304" pitchFamily="18" charset="0"/>
                <a:ea typeface="+mn-ea"/>
                <a:cs typeface="Times New Roman" panose="02020603050405020304" pitchFamily="18" charset="0"/>
              </a:rPr>
              <a:t>。</a:t>
            </a:r>
            <a:endParaRPr lang="vi-VN" sz="1200" dirty="0">
              <a:solidFill>
                <a:prstClr val="black"/>
              </a:solidFill>
              <a:latin typeface="Times New Roman" panose="02020603050405020304" pitchFamily="18" charset="0"/>
              <a:ea typeface="+mn-ea"/>
              <a:cs typeface="Times New Roman" panose="02020603050405020304" pitchFamily="18" charset="0"/>
            </a:endParaRPr>
          </a:p>
        </p:txBody>
      </p:sp>
      <p:sp>
        <p:nvSpPr>
          <p:cNvPr id="5" name="Slide Number Placeholder 4">
            <a:extLst>
              <a:ext uri="{FF2B5EF4-FFF2-40B4-BE49-F238E27FC236}">
                <a16:creationId xmlns:a16="http://schemas.microsoft.com/office/drawing/2014/main" id="{8305D339-752B-7D02-F376-6F8C67A4C45A}"/>
              </a:ext>
            </a:extLst>
          </p:cNvPr>
          <p:cNvSpPr>
            <a:spLocks noGrp="1"/>
          </p:cNvSpPr>
          <p:nvPr>
            <p:ph type="sldNum" sz="quarter" idx="12"/>
          </p:nvPr>
        </p:nvSpPr>
        <p:spPr>
          <a:xfrm>
            <a:off x="5716442" y="918459"/>
            <a:ext cx="1625275" cy="491155"/>
          </a:xfrm>
        </p:spPr>
        <p:txBody>
          <a:bodyPr/>
          <a:lstStyle/>
          <a:p>
            <a:fld id="{C03F056B-B77A-4939-90EC-06347C9C88E5}" type="slidenum">
              <a:rPr lang="en-US" smtClean="0">
                <a:solidFill>
                  <a:prstClr val="white"/>
                </a:solidFill>
                <a:latin typeface="Times New Roman" panose="02020603050405020304" pitchFamily="18" charset="0"/>
                <a:ea typeface="+mn-ea"/>
                <a:cs typeface="Times New Roman" panose="02020603050405020304" pitchFamily="18" charset="0"/>
              </a:rPr>
              <a:pPr/>
              <a:t>16</a:t>
            </a:fld>
            <a:endParaRPr lang="en-US">
              <a:solidFill>
                <a:prstClr val="white"/>
              </a:solidFill>
              <a:latin typeface="Times New Roman" panose="02020603050405020304" pitchFamily="18" charset="0"/>
              <a:ea typeface="+mn-ea"/>
              <a:cs typeface="Times New Roman" panose="02020603050405020304" pitchFamily="18" charset="0"/>
            </a:endParaRPr>
          </a:p>
        </p:txBody>
      </p:sp>
      <p:sp>
        <p:nvSpPr>
          <p:cNvPr id="31" name="Slide Number Placeholder 3">
            <a:extLst>
              <a:ext uri="{FF2B5EF4-FFF2-40B4-BE49-F238E27FC236}">
                <a16:creationId xmlns:a16="http://schemas.microsoft.com/office/drawing/2014/main" id="{796185D2-5DFB-EF9A-FB23-72BEC861868C}"/>
              </a:ext>
            </a:extLst>
          </p:cNvPr>
          <p:cNvSpPr txBox="1">
            <a:spLocks/>
          </p:cNvSpPr>
          <p:nvPr/>
        </p:nvSpPr>
        <p:spPr>
          <a:xfrm>
            <a:off x="5844222" y="10007548"/>
            <a:ext cx="1827014" cy="576424"/>
          </a:xfrm>
          <a:prstGeom prst="rect">
            <a:avLst/>
          </a:prstGeom>
        </p:spPr>
        <p:txBody>
          <a:bodyPr vert="horz" lIns="91440" tIns="45720" rIns="91440" bIns="45720" rtlCol="0" anchor="ctr"/>
          <a:lstStyle>
            <a:defPPr>
              <a:defRPr lang="en-US"/>
            </a:defPPr>
            <a:lvl1pPr marL="0" algn="r" defTabSz="1046597" rtl="0" eaLnBrk="1" latinLnBrk="0" hangingPunct="1">
              <a:defRPr sz="1600" kern="1200">
                <a:solidFill>
                  <a:schemeClr val="bg1"/>
                </a:solidFill>
                <a:latin typeface="Roboto Black" panose="02000000000000000000" pitchFamily="2" charset="0"/>
                <a:ea typeface="Roboto Black" panose="02000000000000000000" pitchFamily="2" charset="0"/>
                <a:cs typeface="+mn-cs"/>
              </a:defRPr>
            </a:lvl1pPr>
            <a:lvl2pPr marL="523298" algn="l" defTabSz="1046597" rtl="0" eaLnBrk="1" latinLnBrk="0" hangingPunct="1">
              <a:defRPr sz="2059" kern="1200">
                <a:solidFill>
                  <a:schemeClr val="tx1"/>
                </a:solidFill>
                <a:latin typeface="+mn-lt"/>
                <a:ea typeface="+mn-ea"/>
                <a:cs typeface="+mn-cs"/>
              </a:defRPr>
            </a:lvl2pPr>
            <a:lvl3pPr marL="1046597" algn="l" defTabSz="1046597" rtl="0" eaLnBrk="1" latinLnBrk="0" hangingPunct="1">
              <a:defRPr sz="2059" kern="1200">
                <a:solidFill>
                  <a:schemeClr val="tx1"/>
                </a:solidFill>
                <a:latin typeface="+mn-lt"/>
                <a:ea typeface="+mn-ea"/>
                <a:cs typeface="+mn-cs"/>
              </a:defRPr>
            </a:lvl3pPr>
            <a:lvl4pPr marL="1569895" algn="l" defTabSz="1046597" rtl="0" eaLnBrk="1" latinLnBrk="0" hangingPunct="1">
              <a:defRPr sz="2059" kern="1200">
                <a:solidFill>
                  <a:schemeClr val="tx1"/>
                </a:solidFill>
                <a:latin typeface="+mn-lt"/>
                <a:ea typeface="+mn-ea"/>
                <a:cs typeface="+mn-cs"/>
              </a:defRPr>
            </a:lvl4pPr>
            <a:lvl5pPr marL="2093193" algn="l" defTabSz="1046597" rtl="0" eaLnBrk="1" latinLnBrk="0" hangingPunct="1">
              <a:defRPr sz="2059" kern="1200">
                <a:solidFill>
                  <a:schemeClr val="tx1"/>
                </a:solidFill>
                <a:latin typeface="+mn-lt"/>
                <a:ea typeface="+mn-ea"/>
                <a:cs typeface="+mn-cs"/>
              </a:defRPr>
            </a:lvl5pPr>
            <a:lvl6pPr marL="2616491" algn="l" defTabSz="1046597" rtl="0" eaLnBrk="1" latinLnBrk="0" hangingPunct="1">
              <a:defRPr sz="2059" kern="1200">
                <a:solidFill>
                  <a:schemeClr val="tx1"/>
                </a:solidFill>
                <a:latin typeface="+mn-lt"/>
                <a:ea typeface="+mn-ea"/>
                <a:cs typeface="+mn-cs"/>
              </a:defRPr>
            </a:lvl6pPr>
            <a:lvl7pPr marL="3139789" algn="l" defTabSz="1046597" rtl="0" eaLnBrk="1" latinLnBrk="0" hangingPunct="1">
              <a:defRPr sz="2059" kern="1200">
                <a:solidFill>
                  <a:schemeClr val="tx1"/>
                </a:solidFill>
                <a:latin typeface="+mn-lt"/>
                <a:ea typeface="+mn-ea"/>
                <a:cs typeface="+mn-cs"/>
              </a:defRPr>
            </a:lvl7pPr>
            <a:lvl8pPr marL="3663088" algn="l" defTabSz="1046597" rtl="0" eaLnBrk="1" latinLnBrk="0" hangingPunct="1">
              <a:defRPr sz="2059" kern="1200">
                <a:solidFill>
                  <a:schemeClr val="tx1"/>
                </a:solidFill>
                <a:latin typeface="+mn-lt"/>
                <a:ea typeface="+mn-ea"/>
                <a:cs typeface="+mn-cs"/>
              </a:defRPr>
            </a:lvl8pPr>
            <a:lvl9pPr marL="4186386" algn="l" defTabSz="1046597" rtl="0" eaLnBrk="1" latinLnBrk="0" hangingPunct="1">
              <a:defRPr sz="2059" kern="1200">
                <a:solidFill>
                  <a:schemeClr val="tx1"/>
                </a:solidFill>
                <a:latin typeface="+mn-lt"/>
                <a:ea typeface="+mn-ea"/>
                <a:cs typeface="+mn-cs"/>
              </a:defRPr>
            </a:lvl9pPr>
          </a:lstStyle>
          <a:p>
            <a:r>
              <a:rPr lang="en-US" b="1">
                <a:latin typeface="Times New Roman" panose="02020603050405020304" pitchFamily="18" charset="0"/>
                <a:ea typeface="+mn-ea"/>
                <a:cs typeface="Times New Roman" panose="02020603050405020304" pitchFamily="18" charset="0"/>
              </a:rPr>
              <a:t>13</a:t>
            </a:r>
          </a:p>
        </p:txBody>
      </p:sp>
      <p:sp>
        <p:nvSpPr>
          <p:cNvPr id="9" name="文本框 85">
            <a:extLst>
              <a:ext uri="{FF2B5EF4-FFF2-40B4-BE49-F238E27FC236}">
                <a16:creationId xmlns:a16="http://schemas.microsoft.com/office/drawing/2014/main" id="{30EBABF5-1080-5CFB-3AE1-C395ADCA4353}"/>
              </a:ext>
            </a:extLst>
          </p:cNvPr>
          <p:cNvSpPr txBox="1">
            <a:spLocks noChangeArrowheads="1"/>
          </p:cNvSpPr>
          <p:nvPr/>
        </p:nvSpPr>
        <p:spPr bwMode="auto">
          <a:xfrm>
            <a:off x="312310" y="3189009"/>
            <a:ext cx="7422944" cy="15957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lnSpc>
                <a:spcPct val="150000"/>
              </a:lnSpc>
            </a:pPr>
            <a:r>
              <a:rPr lang="zh-CN" altLang="en-US" sz="1200" dirty="0">
                <a:solidFill>
                  <a:prstClr val="black"/>
                </a:solidFill>
                <a:latin typeface="Times New Roman" panose="02020603050405020304" pitchFamily="18" charset="0"/>
                <a:ea typeface="+mn-ea"/>
                <a:cs typeface="Times New Roman" panose="02020603050405020304" pitchFamily="18" charset="0"/>
              </a:rPr>
              <a:t>值得关注的是，外商直接投资（</a:t>
            </a:r>
            <a:r>
              <a:rPr lang="en-US" altLang="zh-CN" sz="1200" dirty="0">
                <a:solidFill>
                  <a:prstClr val="black"/>
                </a:solidFill>
                <a:latin typeface="Times New Roman" panose="02020603050405020304" pitchFamily="18" charset="0"/>
                <a:ea typeface="+mn-ea"/>
                <a:cs typeface="Times New Roman" panose="02020603050405020304" pitchFamily="18" charset="0"/>
              </a:rPr>
              <a:t>FDI</a:t>
            </a:r>
            <a:r>
              <a:rPr lang="zh-CN" altLang="en-US" sz="1200" dirty="0">
                <a:solidFill>
                  <a:prstClr val="black"/>
                </a:solidFill>
                <a:latin typeface="Times New Roman" panose="02020603050405020304" pitchFamily="18" charset="0"/>
                <a:ea typeface="+mn-ea"/>
                <a:cs typeface="Times New Roman" panose="02020603050405020304" pitchFamily="18" charset="0"/>
              </a:rPr>
              <a:t>）将继续成为推动</a:t>
            </a:r>
            <a:r>
              <a:rPr lang="en-US" altLang="zh-CN" sz="1200" dirty="0">
                <a:solidFill>
                  <a:prstClr val="black"/>
                </a:solidFill>
                <a:latin typeface="Times New Roman" panose="02020603050405020304" pitchFamily="18" charset="0"/>
                <a:ea typeface="+mn-ea"/>
                <a:cs typeface="Times New Roman" panose="02020603050405020304" pitchFamily="18" charset="0"/>
              </a:rPr>
              <a:t>2026</a:t>
            </a:r>
            <a:r>
              <a:rPr lang="zh-CN" altLang="en-US" sz="1200" dirty="0">
                <a:solidFill>
                  <a:prstClr val="black"/>
                </a:solidFill>
                <a:latin typeface="Times New Roman" panose="02020603050405020304" pitchFamily="18" charset="0"/>
                <a:ea typeface="+mn-ea"/>
                <a:cs typeface="Times New Roman" panose="02020603050405020304" pitchFamily="18" charset="0"/>
              </a:rPr>
              <a:t>年及未来几年进出口增长的重要动力之一。</a:t>
            </a:r>
            <a:r>
              <a:rPr lang="en-US" altLang="zh-CN" sz="1200" dirty="0">
                <a:solidFill>
                  <a:prstClr val="black"/>
                </a:solidFill>
                <a:latin typeface="Times New Roman" panose="02020603050405020304" pitchFamily="18" charset="0"/>
                <a:ea typeface="+mn-ea"/>
                <a:cs typeface="Times New Roman" panose="02020603050405020304" pitchFamily="18" charset="0"/>
              </a:rPr>
              <a:t>2025</a:t>
            </a:r>
            <a:r>
              <a:rPr lang="zh-CN" altLang="en-US" sz="1200" dirty="0">
                <a:solidFill>
                  <a:prstClr val="black"/>
                </a:solidFill>
                <a:latin typeface="Times New Roman" panose="02020603050405020304" pitchFamily="18" charset="0"/>
                <a:ea typeface="+mn-ea"/>
                <a:cs typeface="Times New Roman" panose="02020603050405020304" pitchFamily="18" charset="0"/>
              </a:rPr>
              <a:t>年，</a:t>
            </a:r>
            <a:r>
              <a:rPr lang="en-US" altLang="zh-CN" sz="1200" dirty="0">
                <a:solidFill>
                  <a:prstClr val="black"/>
                </a:solidFill>
                <a:latin typeface="Times New Roman" panose="02020603050405020304" pitchFamily="18" charset="0"/>
                <a:ea typeface="+mn-ea"/>
                <a:cs typeface="Times New Roman" panose="02020603050405020304" pitchFamily="18" charset="0"/>
              </a:rPr>
              <a:t>FDI</a:t>
            </a:r>
            <a:r>
              <a:rPr lang="zh-CN" altLang="en-US" sz="1200" dirty="0">
                <a:solidFill>
                  <a:prstClr val="black"/>
                </a:solidFill>
                <a:latin typeface="Times New Roman" panose="02020603050405020304" pitchFamily="18" charset="0"/>
                <a:ea typeface="+mn-ea"/>
                <a:cs typeface="Times New Roman" panose="02020603050405020304" pitchFamily="18" charset="0"/>
              </a:rPr>
              <a:t>实际到位资金创历史新高，其中对在运作项目的追加投资规模显著扩大，充分体现了国际投资者对越南投资与营商环境的信心。在多项有利条件叠加之下，越南始终被视为全球供应链重构进程中的重要承接地之一，持续吸引国际产业链转移。展望</a:t>
            </a:r>
            <a:r>
              <a:rPr lang="en-US" altLang="zh-CN" sz="1200" dirty="0">
                <a:solidFill>
                  <a:prstClr val="black"/>
                </a:solidFill>
                <a:latin typeface="Times New Roman" panose="02020603050405020304" pitchFamily="18" charset="0"/>
                <a:ea typeface="+mn-ea"/>
                <a:cs typeface="Times New Roman" panose="02020603050405020304" pitchFamily="18" charset="0"/>
              </a:rPr>
              <a:t>2026</a:t>
            </a:r>
            <a:r>
              <a:rPr lang="zh-CN" altLang="en-US" sz="1200" dirty="0">
                <a:solidFill>
                  <a:prstClr val="black"/>
                </a:solidFill>
                <a:latin typeface="Times New Roman" panose="02020603050405020304" pitchFamily="18" charset="0"/>
                <a:ea typeface="+mn-ea"/>
                <a:cs typeface="Times New Roman" panose="02020603050405020304" pitchFamily="18" charset="0"/>
              </a:rPr>
              <a:t>年，我们预计越南进出口活动将延续向好态势，进出口总额与贸易顺差预计分别同比增长</a:t>
            </a:r>
            <a:r>
              <a:rPr lang="en-US" altLang="zh-CN" sz="1200" dirty="0">
                <a:solidFill>
                  <a:prstClr val="black"/>
                </a:solidFill>
                <a:latin typeface="Times New Roman" panose="02020603050405020304" pitchFamily="18" charset="0"/>
                <a:ea typeface="+mn-ea"/>
                <a:cs typeface="Times New Roman" panose="02020603050405020304" pitchFamily="18" charset="0"/>
              </a:rPr>
              <a:t>8%</a:t>
            </a:r>
            <a:r>
              <a:rPr lang="zh-CN" altLang="en-US" sz="1200" dirty="0">
                <a:solidFill>
                  <a:prstClr val="black"/>
                </a:solidFill>
                <a:latin typeface="Times New Roman" panose="02020603050405020304" pitchFamily="18" charset="0"/>
                <a:ea typeface="+mn-ea"/>
                <a:cs typeface="Times New Roman" panose="02020603050405020304" pitchFamily="18" charset="0"/>
              </a:rPr>
              <a:t>和</a:t>
            </a:r>
            <a:r>
              <a:rPr lang="en-US" altLang="zh-CN" sz="1200" dirty="0">
                <a:solidFill>
                  <a:prstClr val="black"/>
                </a:solidFill>
                <a:latin typeface="Times New Roman" panose="02020603050405020304" pitchFamily="18" charset="0"/>
                <a:ea typeface="+mn-ea"/>
                <a:cs typeface="Times New Roman" panose="02020603050405020304" pitchFamily="18" charset="0"/>
              </a:rPr>
              <a:t>15%</a:t>
            </a:r>
            <a:r>
              <a:rPr lang="zh-CN" altLang="en-US" sz="1200" dirty="0">
                <a:solidFill>
                  <a:prstClr val="black"/>
                </a:solidFill>
                <a:latin typeface="Times New Roman" panose="02020603050405020304" pitchFamily="18" charset="0"/>
                <a:ea typeface="+mn-ea"/>
                <a:cs typeface="Times New Roman" panose="02020603050405020304" pitchFamily="18" charset="0"/>
              </a:rPr>
              <a:t>，其中</a:t>
            </a:r>
            <a:r>
              <a:rPr lang="en-US" altLang="zh-CN" sz="1200" dirty="0">
                <a:solidFill>
                  <a:prstClr val="black"/>
                </a:solidFill>
                <a:latin typeface="Times New Roman" panose="02020603050405020304" pitchFamily="18" charset="0"/>
                <a:ea typeface="+mn-ea"/>
                <a:cs typeface="Times New Roman" panose="02020603050405020304" pitchFamily="18" charset="0"/>
              </a:rPr>
              <a:t>FDI</a:t>
            </a:r>
            <a:r>
              <a:rPr lang="zh-CN" altLang="en-US" sz="1200" dirty="0">
                <a:solidFill>
                  <a:prstClr val="black"/>
                </a:solidFill>
                <a:latin typeface="Times New Roman" panose="02020603050405020304" pitchFamily="18" charset="0"/>
                <a:ea typeface="+mn-ea"/>
                <a:cs typeface="Times New Roman" panose="02020603050405020304" pitchFamily="18" charset="0"/>
              </a:rPr>
              <a:t>部门将继续发挥引领性、支柱性作用，成为拉动整体增长的核心力量。</a:t>
            </a:r>
            <a:endParaRPr lang="vi-VN" sz="1200" dirty="0">
              <a:solidFill>
                <a:prstClr val="black"/>
              </a:solidFill>
              <a:latin typeface="Times New Roman" panose="02020603050405020304" pitchFamily="18" charset="0"/>
              <a:ea typeface="+mn-ea"/>
              <a:cs typeface="Times New Roman" panose="02020603050405020304" pitchFamily="18" charset="0"/>
            </a:endParaRPr>
          </a:p>
        </p:txBody>
      </p:sp>
      <p:sp>
        <p:nvSpPr>
          <p:cNvPr id="3" name="文本框 85">
            <a:extLst>
              <a:ext uri="{FF2B5EF4-FFF2-40B4-BE49-F238E27FC236}">
                <a16:creationId xmlns:a16="http://schemas.microsoft.com/office/drawing/2014/main" id="{3C236818-24CC-E39A-8311-B3C26C9C3DAE}"/>
              </a:ext>
            </a:extLst>
          </p:cNvPr>
          <p:cNvSpPr txBox="1">
            <a:spLocks noChangeArrowheads="1"/>
          </p:cNvSpPr>
          <p:nvPr/>
        </p:nvSpPr>
        <p:spPr bwMode="auto">
          <a:xfrm>
            <a:off x="312310" y="1801991"/>
            <a:ext cx="7142849" cy="248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en-US" altLang="zh-CN" sz="1400" b="1" dirty="0">
                <a:solidFill>
                  <a:srgbClr val="2323FF"/>
                </a:solidFill>
                <a:latin typeface="Times New Roman" panose="02020603050405020304" pitchFamily="18" charset="0"/>
                <a:ea typeface="+mn-ea"/>
                <a:cs typeface="Times New Roman" panose="02020603050405020304" pitchFamily="18" charset="0"/>
              </a:rPr>
              <a:t>c. 2026</a:t>
            </a:r>
            <a:r>
              <a:rPr lang="zh-CN" altLang="en-US" sz="1400" b="1" dirty="0">
                <a:solidFill>
                  <a:srgbClr val="2323FF"/>
                </a:solidFill>
                <a:latin typeface="Times New Roman" panose="02020603050405020304" pitchFamily="18" charset="0"/>
                <a:ea typeface="+mn-ea"/>
                <a:cs typeface="Times New Roman" panose="02020603050405020304" pitchFamily="18" charset="0"/>
              </a:rPr>
              <a:t>年进出口总额有望延续突破性增长态势</a:t>
            </a:r>
            <a:endParaRPr lang="vi-VN" altLang="vi-VN" sz="1400" b="1" dirty="0">
              <a:solidFill>
                <a:srgbClr val="2323FF"/>
              </a:solidFill>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464610E2-CE4C-5859-F85B-2BB4C088694C}"/>
              </a:ext>
            </a:extLst>
          </p:cNvPr>
          <p:cNvSpPr txBox="1"/>
          <p:nvPr/>
        </p:nvSpPr>
        <p:spPr>
          <a:xfrm>
            <a:off x="312310" y="725339"/>
            <a:ext cx="2789546" cy="369332"/>
          </a:xfrm>
          <a:prstGeom prst="rect">
            <a:avLst/>
          </a:prstGeom>
          <a:noFill/>
        </p:spPr>
        <p:txBody>
          <a:bodyPr wrap="none" rtlCol="0">
            <a:spAutoFit/>
          </a:bodyPr>
          <a:lstStyle/>
          <a:p>
            <a:r>
              <a:rPr lang="zh-CN" altLang="en-US" sz="1800" b="1" dirty="0">
                <a:solidFill>
                  <a:srgbClr val="2323FF"/>
                </a:solidFill>
                <a:latin typeface="Times New Roman" panose="02020603050405020304" pitchFamily="18" charset="0"/>
                <a:cs typeface="Times New Roman" panose="02020603050405020304" pitchFamily="18" charset="0"/>
              </a:rPr>
              <a:t>越南宏观经济更新及预测</a:t>
            </a:r>
            <a:endParaRPr lang="en-US" sz="1800" b="1" dirty="0">
              <a:solidFill>
                <a:srgbClr val="2323FF"/>
              </a:solidFill>
              <a:latin typeface="Times New Roman" panose="02020603050405020304" pitchFamily="18" charset="0"/>
              <a:cs typeface="Times New Roman" panose="02020603050405020304" pitchFamily="18" charset="0"/>
            </a:endParaRPr>
          </a:p>
        </p:txBody>
      </p:sp>
      <p:sp>
        <p:nvSpPr>
          <p:cNvPr id="6" name="文本框 85">
            <a:extLst>
              <a:ext uri="{FF2B5EF4-FFF2-40B4-BE49-F238E27FC236}">
                <a16:creationId xmlns:a16="http://schemas.microsoft.com/office/drawing/2014/main" id="{F4943F05-D2EA-FB64-BE6F-333FBB5283E9}"/>
              </a:ext>
            </a:extLst>
          </p:cNvPr>
          <p:cNvSpPr txBox="1">
            <a:spLocks noChangeArrowheads="1"/>
          </p:cNvSpPr>
          <p:nvPr/>
        </p:nvSpPr>
        <p:spPr bwMode="auto">
          <a:xfrm>
            <a:off x="312310" y="1447914"/>
            <a:ext cx="7142849" cy="248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en-US" altLang="vi-VN" sz="1400" b="1" dirty="0">
                <a:solidFill>
                  <a:srgbClr val="2323FF"/>
                </a:solidFill>
                <a:latin typeface="Times New Roman" panose="02020603050405020304" pitchFamily="18" charset="0"/>
                <a:ea typeface="+mn-ea"/>
                <a:cs typeface="Times New Roman" panose="02020603050405020304" pitchFamily="18" charset="0"/>
              </a:rPr>
              <a:t>3.1 2026</a:t>
            </a:r>
            <a:r>
              <a:rPr lang="zh-CN" altLang="en-US" sz="1400" b="1" dirty="0">
                <a:solidFill>
                  <a:srgbClr val="2323FF"/>
                </a:solidFill>
                <a:latin typeface="Times New Roman" panose="02020603050405020304" pitchFamily="18" charset="0"/>
                <a:ea typeface="+mn-ea"/>
                <a:cs typeface="Times New Roman" panose="02020603050405020304" pitchFamily="18" charset="0"/>
              </a:rPr>
              <a:t>年宏观经济指标</a:t>
            </a:r>
            <a:endParaRPr lang="vi-VN" altLang="vi-VN" sz="1400" b="1" dirty="0">
              <a:solidFill>
                <a:srgbClr val="2323FF"/>
              </a:solidFill>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FF68E855-06BF-665B-6088-526896EE93E2}"/>
              </a:ext>
            </a:extLst>
          </p:cNvPr>
          <p:cNvSpPr txBox="1"/>
          <p:nvPr/>
        </p:nvSpPr>
        <p:spPr>
          <a:xfrm>
            <a:off x="312310" y="1086788"/>
            <a:ext cx="6985058" cy="307777"/>
          </a:xfrm>
          <a:prstGeom prst="rect">
            <a:avLst/>
          </a:prstGeom>
          <a:solidFill>
            <a:srgbClr val="2323FF"/>
          </a:solidFill>
        </p:spPr>
        <p:txBody>
          <a:bodyPr wrap="square" rtlCol="0">
            <a:spAutoFit/>
          </a:bodyPr>
          <a:lstStyle/>
          <a:p>
            <a:r>
              <a:rPr lang="en-US" sz="1400" b="1" dirty="0">
                <a:solidFill>
                  <a:prstClr val="white"/>
                </a:solidFill>
                <a:latin typeface="Times New Roman" panose="02020603050405020304" pitchFamily="18" charset="0"/>
                <a:cs typeface="Times New Roman" panose="02020603050405020304" pitchFamily="18" charset="0"/>
              </a:rPr>
              <a:t>3. 2026</a:t>
            </a:r>
            <a:r>
              <a:rPr lang="zh-CN" altLang="en-US" sz="1400" b="1" dirty="0">
                <a:solidFill>
                  <a:prstClr val="white"/>
                </a:solidFill>
                <a:latin typeface="Times New Roman" panose="02020603050405020304" pitchFamily="18" charset="0"/>
                <a:cs typeface="Times New Roman" panose="02020603050405020304" pitchFamily="18" charset="0"/>
              </a:rPr>
              <a:t>年越南宏观经济预测</a:t>
            </a:r>
            <a:endParaRPr lang="en-US" sz="1400" b="1" dirty="0">
              <a:solidFill>
                <a:prstClr val="white"/>
              </a:solidFill>
              <a:latin typeface="Times New Roman" panose="02020603050405020304" pitchFamily="18" charset="0"/>
              <a:cs typeface="Times New Roman" panose="02020603050405020304" pitchFamily="18" charset="0"/>
            </a:endParaRPr>
          </a:p>
        </p:txBody>
      </p:sp>
      <p:graphicFrame>
        <p:nvGraphicFramePr>
          <p:cNvPr id="8" name="Chart 7">
            <a:extLst>
              <a:ext uri="{FF2B5EF4-FFF2-40B4-BE49-F238E27FC236}">
                <a16:creationId xmlns:a16="http://schemas.microsoft.com/office/drawing/2014/main" id="{00000000-0008-0000-0C00-000007000000}"/>
              </a:ext>
            </a:extLst>
          </p:cNvPr>
          <p:cNvGraphicFramePr>
            <a:graphicFrameLocks/>
          </p:cNvGraphicFramePr>
          <p:nvPr>
            <p:extLst>
              <p:ext uri="{D42A27DB-BD31-4B8C-83A1-F6EECF244321}">
                <p14:modId xmlns:p14="http://schemas.microsoft.com/office/powerpoint/2010/main" val="2513624351"/>
              </p:ext>
            </p:extLst>
          </p:nvPr>
        </p:nvGraphicFramePr>
        <p:xfrm>
          <a:off x="312310" y="5067300"/>
          <a:ext cx="7358926" cy="4762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80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500"/>
                                        <p:tgtEl>
                                          <p:spTgt spid="13"/>
                                        </p:tgtEl>
                                      </p:cBhvr>
                                    </p:animEffect>
                                  </p:childTnLst>
                                </p:cTn>
                              </p:par>
                              <p:par>
                                <p:cTn id="8" presetID="8" presetClass="entr" presetSubtype="16"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amond(in)">
                                      <p:cBhvr>
                                        <p:cTn id="10" dur="500"/>
                                        <p:tgtEl>
                                          <p:spTgt spid="9"/>
                                        </p:tgtEl>
                                      </p:cBhvr>
                                    </p:animEffect>
                                  </p:childTnLst>
                                </p:cTn>
                              </p:par>
                              <p:par>
                                <p:cTn id="11" presetID="8" presetClass="entr" presetSubtype="16" fill="hold" grpId="1"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500"/>
                                        <p:tgtEl>
                                          <p:spTgt spid="3"/>
                                        </p:tgtEl>
                                      </p:cBhvr>
                                    </p:animEffect>
                                  </p:childTnLst>
                                </p:cTn>
                              </p:par>
                              <p:par>
                                <p:cTn id="14" presetID="8" presetClass="entr" presetSubtype="16" fill="hold" grpId="1"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amond(i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utoUpdateAnimBg="0"/>
      <p:bldP spid="13" grpId="1" bldLvl="0" autoUpdateAnimBg="0"/>
      <p:bldP spid="9" grpId="0" bldLvl="0" autoUpdateAnimBg="0"/>
      <p:bldP spid="9" grpId="1" bldLvl="0" autoUpdateAnimBg="0"/>
      <p:bldP spid="3" grpId="0" bldLvl="0" autoUpdateAnimBg="0"/>
      <p:bldP spid="3" grpId="1" bldLvl="0" autoUpdateAnimBg="0"/>
      <p:bldP spid="6" grpId="0" bldLvl="0" autoUpdateAnimBg="0"/>
      <p:bldP spid="6" grpId="1"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D1DE3C9-8765-2177-A74E-7D3C62DAA354}"/>
            </a:ext>
          </a:extLst>
        </p:cNvPr>
        <p:cNvGrpSpPr/>
        <p:nvPr/>
      </p:nvGrpSpPr>
      <p:grpSpPr>
        <a:xfrm>
          <a:off x="0" y="0"/>
          <a:ext cx="0" cy="0"/>
          <a:chOff x="0" y="0"/>
          <a:chExt cx="0" cy="0"/>
        </a:xfrm>
      </p:grpSpPr>
      <p:sp>
        <p:nvSpPr>
          <p:cNvPr id="13" name="文本框 85">
            <a:extLst>
              <a:ext uri="{FF2B5EF4-FFF2-40B4-BE49-F238E27FC236}">
                <a16:creationId xmlns:a16="http://schemas.microsoft.com/office/drawing/2014/main" id="{23DF0D20-460B-1320-583E-CF873E8D96EB}"/>
              </a:ext>
            </a:extLst>
          </p:cNvPr>
          <p:cNvSpPr txBox="1">
            <a:spLocks noChangeArrowheads="1"/>
          </p:cNvSpPr>
          <p:nvPr/>
        </p:nvSpPr>
        <p:spPr bwMode="auto">
          <a:xfrm>
            <a:off x="306237" y="1955736"/>
            <a:ext cx="7422944" cy="9528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lnSpc>
                <a:spcPct val="150000"/>
              </a:lnSpc>
            </a:pPr>
            <a:r>
              <a:rPr lang="en-US" altLang="zh-CN" sz="1200">
                <a:solidFill>
                  <a:prstClr val="black"/>
                </a:solidFill>
                <a:latin typeface="Times New Roman" panose="02020603050405020304" pitchFamily="18" charset="0"/>
                <a:ea typeface="+mn-ea"/>
                <a:cs typeface="Times New Roman" panose="02020603050405020304" pitchFamily="18" charset="0"/>
              </a:rPr>
              <a:t>2025</a:t>
            </a:r>
            <a:r>
              <a:rPr lang="zh-CN" altLang="en-US" sz="1200">
                <a:solidFill>
                  <a:prstClr val="black"/>
                </a:solidFill>
                <a:latin typeface="Times New Roman" panose="02020603050405020304" pitchFamily="18" charset="0"/>
                <a:ea typeface="+mn-ea"/>
                <a:cs typeface="Times New Roman" panose="02020603050405020304" pitchFamily="18" charset="0"/>
              </a:rPr>
              <a:t>年，在全球经济面临关税政策频繁调整、地缘政治紧张局势加剧以及各国央行货币政策路径高度不确定的背景下，越南国家银行在货币政策调控方面呈现出多项突出亮点。其中，利率水平得以维持在相对低位，为实现</a:t>
            </a:r>
            <a:r>
              <a:rPr lang="en-US" altLang="zh-CN" sz="1200">
                <a:solidFill>
                  <a:prstClr val="black"/>
                </a:solidFill>
                <a:latin typeface="Times New Roman" panose="02020603050405020304" pitchFamily="18" charset="0"/>
                <a:ea typeface="+mn-ea"/>
                <a:cs typeface="Times New Roman" panose="02020603050405020304" pitchFamily="18" charset="0"/>
              </a:rPr>
              <a:t>2025</a:t>
            </a:r>
            <a:r>
              <a:rPr lang="zh-CN" altLang="en-US" sz="1200">
                <a:solidFill>
                  <a:prstClr val="black"/>
                </a:solidFill>
                <a:latin typeface="Times New Roman" panose="02020603050405020304" pitchFamily="18" charset="0"/>
                <a:ea typeface="+mn-ea"/>
                <a:cs typeface="Times New Roman" panose="02020603050405020304" pitchFamily="18" charset="0"/>
              </a:rPr>
              <a:t>年各项宏观经济目标奠定了重要基础。</a:t>
            </a:r>
            <a:endParaRPr lang="vi-VN" sz="1200" dirty="0">
              <a:solidFill>
                <a:prstClr val="black"/>
              </a:solidFill>
              <a:latin typeface="Times New Roman" panose="02020603050405020304" pitchFamily="18" charset="0"/>
              <a:ea typeface="+mn-ea"/>
              <a:cs typeface="Times New Roman" panose="02020603050405020304" pitchFamily="18" charset="0"/>
            </a:endParaRPr>
          </a:p>
        </p:txBody>
      </p:sp>
      <p:sp>
        <p:nvSpPr>
          <p:cNvPr id="5" name="Slide Number Placeholder 4">
            <a:extLst>
              <a:ext uri="{FF2B5EF4-FFF2-40B4-BE49-F238E27FC236}">
                <a16:creationId xmlns:a16="http://schemas.microsoft.com/office/drawing/2014/main" id="{ACE1A278-4255-28C7-CF62-F5B77DA7E3D0}"/>
              </a:ext>
            </a:extLst>
          </p:cNvPr>
          <p:cNvSpPr>
            <a:spLocks noGrp="1"/>
          </p:cNvSpPr>
          <p:nvPr>
            <p:ph type="sldNum" sz="quarter" idx="12"/>
          </p:nvPr>
        </p:nvSpPr>
        <p:spPr>
          <a:xfrm>
            <a:off x="5716442" y="918459"/>
            <a:ext cx="1625275" cy="491155"/>
          </a:xfrm>
        </p:spPr>
        <p:txBody>
          <a:bodyPr/>
          <a:lstStyle/>
          <a:p>
            <a:fld id="{C03F056B-B77A-4939-90EC-06347C9C88E5}" type="slidenum">
              <a:rPr lang="en-US" smtClean="0">
                <a:solidFill>
                  <a:prstClr val="white"/>
                </a:solidFill>
                <a:latin typeface="Times New Roman" panose="02020603050405020304" pitchFamily="18" charset="0"/>
                <a:ea typeface="+mn-ea"/>
                <a:cs typeface="Times New Roman" panose="02020603050405020304" pitchFamily="18" charset="0"/>
              </a:rPr>
              <a:pPr/>
              <a:t>17</a:t>
            </a:fld>
            <a:endParaRPr lang="en-US">
              <a:solidFill>
                <a:prstClr val="white"/>
              </a:solidFill>
              <a:latin typeface="Times New Roman" panose="02020603050405020304" pitchFamily="18" charset="0"/>
              <a:ea typeface="+mn-ea"/>
              <a:cs typeface="Times New Roman" panose="02020603050405020304" pitchFamily="18" charset="0"/>
            </a:endParaRPr>
          </a:p>
        </p:txBody>
      </p:sp>
      <p:sp>
        <p:nvSpPr>
          <p:cNvPr id="31" name="Slide Number Placeholder 3">
            <a:extLst>
              <a:ext uri="{FF2B5EF4-FFF2-40B4-BE49-F238E27FC236}">
                <a16:creationId xmlns:a16="http://schemas.microsoft.com/office/drawing/2014/main" id="{CA3E072B-89E8-A84C-F4BC-FCC1CE2BB235}"/>
              </a:ext>
            </a:extLst>
          </p:cNvPr>
          <p:cNvSpPr txBox="1">
            <a:spLocks/>
          </p:cNvSpPr>
          <p:nvPr/>
        </p:nvSpPr>
        <p:spPr>
          <a:xfrm>
            <a:off x="5844222" y="10007548"/>
            <a:ext cx="1827014" cy="576424"/>
          </a:xfrm>
          <a:prstGeom prst="rect">
            <a:avLst/>
          </a:prstGeom>
        </p:spPr>
        <p:txBody>
          <a:bodyPr vert="horz" lIns="91440" tIns="45720" rIns="91440" bIns="45720" rtlCol="0" anchor="ctr"/>
          <a:lstStyle>
            <a:defPPr>
              <a:defRPr lang="en-US"/>
            </a:defPPr>
            <a:lvl1pPr marL="0" algn="r" defTabSz="1046597" rtl="0" eaLnBrk="1" latinLnBrk="0" hangingPunct="1">
              <a:defRPr sz="1600" kern="1200">
                <a:solidFill>
                  <a:schemeClr val="bg1"/>
                </a:solidFill>
                <a:latin typeface="Roboto Black" panose="02000000000000000000" pitchFamily="2" charset="0"/>
                <a:ea typeface="Roboto Black" panose="02000000000000000000" pitchFamily="2" charset="0"/>
                <a:cs typeface="+mn-cs"/>
              </a:defRPr>
            </a:lvl1pPr>
            <a:lvl2pPr marL="523298" algn="l" defTabSz="1046597" rtl="0" eaLnBrk="1" latinLnBrk="0" hangingPunct="1">
              <a:defRPr sz="2059" kern="1200">
                <a:solidFill>
                  <a:schemeClr val="tx1"/>
                </a:solidFill>
                <a:latin typeface="+mn-lt"/>
                <a:ea typeface="+mn-ea"/>
                <a:cs typeface="+mn-cs"/>
              </a:defRPr>
            </a:lvl2pPr>
            <a:lvl3pPr marL="1046597" algn="l" defTabSz="1046597" rtl="0" eaLnBrk="1" latinLnBrk="0" hangingPunct="1">
              <a:defRPr sz="2059" kern="1200">
                <a:solidFill>
                  <a:schemeClr val="tx1"/>
                </a:solidFill>
                <a:latin typeface="+mn-lt"/>
                <a:ea typeface="+mn-ea"/>
                <a:cs typeface="+mn-cs"/>
              </a:defRPr>
            </a:lvl3pPr>
            <a:lvl4pPr marL="1569895" algn="l" defTabSz="1046597" rtl="0" eaLnBrk="1" latinLnBrk="0" hangingPunct="1">
              <a:defRPr sz="2059" kern="1200">
                <a:solidFill>
                  <a:schemeClr val="tx1"/>
                </a:solidFill>
                <a:latin typeface="+mn-lt"/>
                <a:ea typeface="+mn-ea"/>
                <a:cs typeface="+mn-cs"/>
              </a:defRPr>
            </a:lvl4pPr>
            <a:lvl5pPr marL="2093193" algn="l" defTabSz="1046597" rtl="0" eaLnBrk="1" latinLnBrk="0" hangingPunct="1">
              <a:defRPr sz="2059" kern="1200">
                <a:solidFill>
                  <a:schemeClr val="tx1"/>
                </a:solidFill>
                <a:latin typeface="+mn-lt"/>
                <a:ea typeface="+mn-ea"/>
                <a:cs typeface="+mn-cs"/>
              </a:defRPr>
            </a:lvl5pPr>
            <a:lvl6pPr marL="2616491" algn="l" defTabSz="1046597" rtl="0" eaLnBrk="1" latinLnBrk="0" hangingPunct="1">
              <a:defRPr sz="2059" kern="1200">
                <a:solidFill>
                  <a:schemeClr val="tx1"/>
                </a:solidFill>
                <a:latin typeface="+mn-lt"/>
                <a:ea typeface="+mn-ea"/>
                <a:cs typeface="+mn-cs"/>
              </a:defRPr>
            </a:lvl6pPr>
            <a:lvl7pPr marL="3139789" algn="l" defTabSz="1046597" rtl="0" eaLnBrk="1" latinLnBrk="0" hangingPunct="1">
              <a:defRPr sz="2059" kern="1200">
                <a:solidFill>
                  <a:schemeClr val="tx1"/>
                </a:solidFill>
                <a:latin typeface="+mn-lt"/>
                <a:ea typeface="+mn-ea"/>
                <a:cs typeface="+mn-cs"/>
              </a:defRPr>
            </a:lvl7pPr>
            <a:lvl8pPr marL="3663088" algn="l" defTabSz="1046597" rtl="0" eaLnBrk="1" latinLnBrk="0" hangingPunct="1">
              <a:defRPr sz="2059" kern="1200">
                <a:solidFill>
                  <a:schemeClr val="tx1"/>
                </a:solidFill>
                <a:latin typeface="+mn-lt"/>
                <a:ea typeface="+mn-ea"/>
                <a:cs typeface="+mn-cs"/>
              </a:defRPr>
            </a:lvl8pPr>
            <a:lvl9pPr marL="4186386" algn="l" defTabSz="1046597" rtl="0" eaLnBrk="1" latinLnBrk="0" hangingPunct="1">
              <a:defRPr sz="2059" kern="1200">
                <a:solidFill>
                  <a:schemeClr val="tx1"/>
                </a:solidFill>
                <a:latin typeface="+mn-lt"/>
                <a:ea typeface="+mn-ea"/>
                <a:cs typeface="+mn-cs"/>
              </a:defRPr>
            </a:lvl9pPr>
          </a:lstStyle>
          <a:p>
            <a:r>
              <a:rPr lang="en-US" b="1">
                <a:latin typeface="Times New Roman" panose="02020603050405020304" pitchFamily="18" charset="0"/>
                <a:ea typeface="+mn-ea"/>
                <a:cs typeface="Times New Roman" panose="02020603050405020304" pitchFamily="18" charset="0"/>
              </a:rPr>
              <a:t>13</a:t>
            </a:r>
          </a:p>
        </p:txBody>
      </p:sp>
      <p:sp>
        <p:nvSpPr>
          <p:cNvPr id="2" name="文本框 85">
            <a:extLst>
              <a:ext uri="{FF2B5EF4-FFF2-40B4-BE49-F238E27FC236}">
                <a16:creationId xmlns:a16="http://schemas.microsoft.com/office/drawing/2014/main" id="{2B44D44C-DC24-01BF-696C-FA67E304A026}"/>
              </a:ext>
            </a:extLst>
          </p:cNvPr>
          <p:cNvSpPr txBox="1">
            <a:spLocks noChangeArrowheads="1"/>
          </p:cNvSpPr>
          <p:nvPr/>
        </p:nvSpPr>
        <p:spPr bwMode="auto">
          <a:xfrm>
            <a:off x="312310" y="1464229"/>
            <a:ext cx="7358926" cy="248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en-US" altLang="vi-VN" sz="1400" b="1" dirty="0">
                <a:solidFill>
                  <a:srgbClr val="2323FF"/>
                </a:solidFill>
                <a:latin typeface="Times New Roman" panose="02020603050405020304" pitchFamily="18" charset="0"/>
                <a:ea typeface="+mn-ea"/>
                <a:cs typeface="Times New Roman" panose="02020603050405020304" pitchFamily="18" charset="0"/>
              </a:rPr>
              <a:t>3.2. </a:t>
            </a:r>
            <a:r>
              <a:rPr lang="zh-CN" altLang="en-US" sz="1400" b="1" dirty="0">
                <a:solidFill>
                  <a:srgbClr val="2323FF"/>
                </a:solidFill>
                <a:latin typeface="Times New Roman" panose="02020603050405020304" pitchFamily="18" charset="0"/>
                <a:ea typeface="+mn-ea"/>
                <a:cs typeface="Times New Roman" panose="02020603050405020304" pitchFamily="18" charset="0"/>
              </a:rPr>
              <a:t>货币政策</a:t>
            </a:r>
            <a:r>
              <a:rPr lang="en-US" altLang="zh-CN" sz="1400" b="1" dirty="0">
                <a:solidFill>
                  <a:srgbClr val="2323FF"/>
                </a:solidFill>
                <a:latin typeface="Times New Roman" panose="02020603050405020304" pitchFamily="18" charset="0"/>
                <a:ea typeface="+mn-ea"/>
                <a:cs typeface="Times New Roman" panose="02020603050405020304" pitchFamily="18" charset="0"/>
              </a:rPr>
              <a:t>——</a:t>
            </a:r>
            <a:r>
              <a:rPr lang="zh-CN" altLang="en-US" sz="1400" b="1" dirty="0">
                <a:solidFill>
                  <a:srgbClr val="2323FF"/>
                </a:solidFill>
                <a:latin typeface="Times New Roman" panose="02020603050405020304" pitchFamily="18" charset="0"/>
                <a:ea typeface="+mn-ea"/>
                <a:cs typeface="Times New Roman" panose="02020603050405020304" pitchFamily="18" charset="0"/>
              </a:rPr>
              <a:t>引导资金流向生产经营领域，维持执行利率不变</a:t>
            </a:r>
            <a:endParaRPr lang="vi-VN" altLang="vi-VN" sz="1400" b="1" dirty="0">
              <a:solidFill>
                <a:srgbClr val="2323FF"/>
              </a:solidFill>
              <a:latin typeface="Times New Roman" panose="02020603050405020304" pitchFamily="18" charset="0"/>
              <a:ea typeface="+mn-ea"/>
              <a:cs typeface="Times New Roman" panose="02020603050405020304" pitchFamily="18" charset="0"/>
            </a:endParaRPr>
          </a:p>
        </p:txBody>
      </p:sp>
      <p:sp>
        <p:nvSpPr>
          <p:cNvPr id="9" name="文本框 85">
            <a:extLst>
              <a:ext uri="{FF2B5EF4-FFF2-40B4-BE49-F238E27FC236}">
                <a16:creationId xmlns:a16="http://schemas.microsoft.com/office/drawing/2014/main" id="{F3D42530-E343-059B-93FB-D4B4E2C3E0BB}"/>
              </a:ext>
            </a:extLst>
          </p:cNvPr>
          <p:cNvSpPr txBox="1">
            <a:spLocks noChangeArrowheads="1"/>
          </p:cNvSpPr>
          <p:nvPr/>
        </p:nvSpPr>
        <p:spPr bwMode="auto">
          <a:xfrm>
            <a:off x="280301" y="2809150"/>
            <a:ext cx="7422944" cy="1225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lnSpc>
                <a:spcPct val="150000"/>
              </a:lnSpc>
            </a:pPr>
            <a:r>
              <a:rPr lang="zh-CN" altLang="en-US" sz="1200" dirty="0">
                <a:solidFill>
                  <a:prstClr val="black"/>
                </a:solidFill>
                <a:latin typeface="Times New Roman" panose="02020603050405020304" pitchFamily="18" charset="0"/>
                <a:ea typeface="+mn-ea"/>
                <a:cs typeface="Times New Roman" panose="02020603050405020304" pitchFamily="18" charset="0"/>
              </a:rPr>
              <a:t>在国家银行明确将宏观稳定与通胀控制作为政策核心目标的前提下，叠加外汇供需波动加大、利率中枢存在上行压力以及金融机构间流动性分化等因素，我们认为，再贴现利率与再融资利率将分别维持在</a:t>
            </a:r>
            <a:r>
              <a:rPr lang="en-US" altLang="zh-CN" sz="1200" dirty="0">
                <a:solidFill>
                  <a:prstClr val="black"/>
                </a:solidFill>
                <a:latin typeface="Times New Roman" panose="02020603050405020304" pitchFamily="18" charset="0"/>
                <a:ea typeface="+mn-ea"/>
                <a:cs typeface="Times New Roman" panose="02020603050405020304" pitchFamily="18" charset="0"/>
              </a:rPr>
              <a:t>3.00%</a:t>
            </a:r>
            <a:r>
              <a:rPr lang="zh-CN" altLang="en-US" sz="1200" dirty="0">
                <a:solidFill>
                  <a:prstClr val="black"/>
                </a:solidFill>
                <a:latin typeface="Times New Roman" panose="02020603050405020304" pitchFamily="18" charset="0"/>
                <a:ea typeface="+mn-ea"/>
                <a:cs typeface="Times New Roman" panose="02020603050405020304" pitchFamily="18" charset="0"/>
              </a:rPr>
              <a:t>和</a:t>
            </a:r>
            <a:r>
              <a:rPr lang="en-US" altLang="zh-CN" sz="1200" dirty="0">
                <a:solidFill>
                  <a:prstClr val="black"/>
                </a:solidFill>
                <a:latin typeface="Times New Roman" panose="02020603050405020304" pitchFamily="18" charset="0"/>
                <a:ea typeface="+mn-ea"/>
                <a:cs typeface="Times New Roman" panose="02020603050405020304" pitchFamily="18" charset="0"/>
              </a:rPr>
              <a:t>4.50%</a:t>
            </a:r>
            <a:r>
              <a:rPr lang="zh-CN" altLang="en-US" sz="1200" dirty="0">
                <a:solidFill>
                  <a:prstClr val="black"/>
                </a:solidFill>
                <a:latin typeface="Times New Roman" panose="02020603050405020304" pitchFamily="18" charset="0"/>
                <a:ea typeface="+mn-ea"/>
                <a:cs typeface="Times New Roman" panose="02020603050405020304" pitchFamily="18" charset="0"/>
              </a:rPr>
              <a:t>，并持续至</a:t>
            </a:r>
            <a:r>
              <a:rPr lang="en-US" altLang="zh-CN" sz="1200" dirty="0">
                <a:solidFill>
                  <a:prstClr val="black"/>
                </a:solidFill>
                <a:latin typeface="Times New Roman" panose="02020603050405020304" pitchFamily="18" charset="0"/>
                <a:ea typeface="+mn-ea"/>
                <a:cs typeface="Times New Roman" panose="02020603050405020304" pitchFamily="18" charset="0"/>
              </a:rPr>
              <a:t>2026</a:t>
            </a:r>
            <a:r>
              <a:rPr lang="zh-CN" altLang="en-US" sz="1200" dirty="0">
                <a:solidFill>
                  <a:prstClr val="black"/>
                </a:solidFill>
                <a:latin typeface="Times New Roman" panose="02020603050405020304" pitchFamily="18" charset="0"/>
                <a:ea typeface="+mn-ea"/>
                <a:cs typeface="Times New Roman" panose="02020603050405020304" pitchFamily="18" charset="0"/>
              </a:rPr>
              <a:t>年底。在利率下行空间有限的背景下，财政政策将在</a:t>
            </a:r>
            <a:r>
              <a:rPr lang="en-US" altLang="zh-CN" sz="1200" dirty="0">
                <a:solidFill>
                  <a:prstClr val="black"/>
                </a:solidFill>
                <a:latin typeface="Times New Roman" panose="02020603050405020304" pitchFamily="18" charset="0"/>
                <a:ea typeface="+mn-ea"/>
                <a:cs typeface="Times New Roman" panose="02020603050405020304" pitchFamily="18" charset="0"/>
              </a:rPr>
              <a:t>2026–2030</a:t>
            </a:r>
            <a:r>
              <a:rPr lang="zh-CN" altLang="en-US" sz="1200" dirty="0">
                <a:solidFill>
                  <a:prstClr val="black"/>
                </a:solidFill>
                <a:latin typeface="Times New Roman" panose="02020603050405020304" pitchFamily="18" charset="0"/>
                <a:ea typeface="+mn-ea"/>
                <a:cs typeface="Times New Roman" panose="02020603050405020304" pitchFamily="18" charset="0"/>
              </a:rPr>
              <a:t>年阶段性实现两位数经济增长目标过程中发挥更为主导的引领作用。</a:t>
            </a:r>
            <a:endParaRPr lang="vi-VN" sz="1200" dirty="0">
              <a:solidFill>
                <a:prstClr val="black"/>
              </a:solidFill>
              <a:latin typeface="Times New Roman" panose="02020603050405020304" pitchFamily="18" charset="0"/>
              <a:ea typeface="+mn-ea"/>
              <a:cs typeface="Times New Roman" panose="02020603050405020304" pitchFamily="18" charset="0"/>
            </a:endParaRPr>
          </a:p>
        </p:txBody>
      </p:sp>
      <p:sp>
        <p:nvSpPr>
          <p:cNvPr id="3" name="文本框 85">
            <a:extLst>
              <a:ext uri="{FF2B5EF4-FFF2-40B4-BE49-F238E27FC236}">
                <a16:creationId xmlns:a16="http://schemas.microsoft.com/office/drawing/2014/main" id="{52459069-9F26-A1A1-6153-E7BD5A092E89}"/>
              </a:ext>
            </a:extLst>
          </p:cNvPr>
          <p:cNvSpPr txBox="1">
            <a:spLocks noChangeArrowheads="1"/>
          </p:cNvSpPr>
          <p:nvPr/>
        </p:nvSpPr>
        <p:spPr bwMode="auto">
          <a:xfrm>
            <a:off x="312310" y="1752250"/>
            <a:ext cx="7142849" cy="248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en-US" altLang="zh-CN" sz="1400" b="1" dirty="0">
                <a:solidFill>
                  <a:srgbClr val="2323FF"/>
                </a:solidFill>
                <a:latin typeface="Times New Roman" panose="02020603050405020304" pitchFamily="18" charset="0"/>
                <a:ea typeface="+mn-ea"/>
                <a:cs typeface="Times New Roman" panose="02020603050405020304" pitchFamily="18" charset="0"/>
              </a:rPr>
              <a:t>a. </a:t>
            </a:r>
            <a:r>
              <a:rPr lang="zh-CN" altLang="en-US" sz="1400" b="1" dirty="0">
                <a:solidFill>
                  <a:srgbClr val="2323FF"/>
                </a:solidFill>
                <a:latin typeface="Times New Roman" panose="02020603050405020304" pitchFamily="18" charset="0"/>
                <a:ea typeface="+mn-ea"/>
                <a:cs typeface="Times New Roman" panose="02020603050405020304" pitchFamily="18" charset="0"/>
              </a:rPr>
              <a:t>执行利率预计将维持至</a:t>
            </a:r>
            <a:r>
              <a:rPr lang="en-US" altLang="zh-CN" sz="1400" b="1" dirty="0">
                <a:solidFill>
                  <a:srgbClr val="2323FF"/>
                </a:solidFill>
                <a:latin typeface="Times New Roman" panose="02020603050405020304" pitchFamily="18" charset="0"/>
                <a:ea typeface="+mn-ea"/>
                <a:cs typeface="Times New Roman" panose="02020603050405020304" pitchFamily="18" charset="0"/>
              </a:rPr>
              <a:t>2026</a:t>
            </a:r>
            <a:r>
              <a:rPr lang="zh-CN" altLang="en-US" sz="1400" b="1" dirty="0">
                <a:solidFill>
                  <a:srgbClr val="2323FF"/>
                </a:solidFill>
                <a:latin typeface="Times New Roman" panose="02020603050405020304" pitchFamily="18" charset="0"/>
                <a:ea typeface="+mn-ea"/>
                <a:cs typeface="Times New Roman" panose="02020603050405020304" pitchFamily="18" charset="0"/>
              </a:rPr>
              <a:t>年底</a:t>
            </a:r>
            <a:endParaRPr lang="vi-VN" altLang="vi-VN" sz="1400" b="1" dirty="0">
              <a:solidFill>
                <a:srgbClr val="2323FF"/>
              </a:solidFill>
              <a:latin typeface="Times New Roman" panose="02020603050405020304" pitchFamily="18" charset="0"/>
              <a:ea typeface="+mn-ea"/>
              <a:cs typeface="Times New Roman" panose="02020603050405020304" pitchFamily="18" charset="0"/>
            </a:endParaRPr>
          </a:p>
        </p:txBody>
      </p:sp>
      <p:sp>
        <p:nvSpPr>
          <p:cNvPr id="4" name="文本框 85">
            <a:extLst>
              <a:ext uri="{FF2B5EF4-FFF2-40B4-BE49-F238E27FC236}">
                <a16:creationId xmlns:a16="http://schemas.microsoft.com/office/drawing/2014/main" id="{D872A81B-3895-5A01-BBF0-A7728669FE12}"/>
              </a:ext>
            </a:extLst>
          </p:cNvPr>
          <p:cNvSpPr txBox="1">
            <a:spLocks noChangeArrowheads="1"/>
          </p:cNvSpPr>
          <p:nvPr/>
        </p:nvSpPr>
        <p:spPr bwMode="auto">
          <a:xfrm>
            <a:off x="306237" y="4126970"/>
            <a:ext cx="7142849" cy="248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en-US" altLang="zh-CN" sz="1400" b="1" dirty="0">
                <a:solidFill>
                  <a:srgbClr val="2323FF"/>
                </a:solidFill>
                <a:latin typeface="Times New Roman" panose="02020603050405020304" pitchFamily="18" charset="0"/>
                <a:ea typeface="+mn-ea"/>
                <a:cs typeface="Times New Roman" panose="02020603050405020304" pitchFamily="18" charset="0"/>
              </a:rPr>
              <a:t>b. </a:t>
            </a:r>
            <a:r>
              <a:rPr lang="zh-CN" altLang="en-US" sz="1400" b="1" dirty="0">
                <a:solidFill>
                  <a:srgbClr val="2323FF"/>
                </a:solidFill>
                <a:latin typeface="Times New Roman" panose="02020603050405020304" pitchFamily="18" charset="0"/>
                <a:ea typeface="+mn-ea"/>
                <a:cs typeface="Times New Roman" panose="02020603050405020304" pitchFamily="18" charset="0"/>
              </a:rPr>
              <a:t>美元需求仍处高位，但</a:t>
            </a:r>
            <a:r>
              <a:rPr lang="en-US" altLang="zh-CN" sz="1400" b="1" dirty="0">
                <a:solidFill>
                  <a:srgbClr val="2323FF"/>
                </a:solidFill>
                <a:latin typeface="Times New Roman" panose="02020603050405020304" pitchFamily="18" charset="0"/>
                <a:ea typeface="+mn-ea"/>
                <a:cs typeface="Times New Roman" panose="02020603050405020304" pitchFamily="18" charset="0"/>
              </a:rPr>
              <a:t>2026</a:t>
            </a:r>
            <a:r>
              <a:rPr lang="zh-CN" altLang="en-US" sz="1400" b="1" dirty="0">
                <a:solidFill>
                  <a:srgbClr val="2323FF"/>
                </a:solidFill>
                <a:latin typeface="Times New Roman" panose="02020603050405020304" pitchFamily="18" charset="0"/>
                <a:ea typeface="+mn-ea"/>
                <a:cs typeface="Times New Roman" panose="02020603050405020304" pitchFamily="18" charset="0"/>
              </a:rPr>
              <a:t>年汇率压力有望逐步缓解</a:t>
            </a:r>
            <a:endParaRPr lang="vi-VN" altLang="vi-VN" sz="1400" b="1" dirty="0">
              <a:solidFill>
                <a:srgbClr val="2323FF"/>
              </a:solidFill>
              <a:latin typeface="Times New Roman" panose="02020603050405020304" pitchFamily="18" charset="0"/>
              <a:ea typeface="+mn-ea"/>
              <a:cs typeface="Times New Roman" panose="02020603050405020304" pitchFamily="18" charset="0"/>
            </a:endParaRPr>
          </a:p>
        </p:txBody>
      </p:sp>
      <p:sp>
        <p:nvSpPr>
          <p:cNvPr id="7" name="文本框 85">
            <a:extLst>
              <a:ext uri="{FF2B5EF4-FFF2-40B4-BE49-F238E27FC236}">
                <a16:creationId xmlns:a16="http://schemas.microsoft.com/office/drawing/2014/main" id="{81FB27FB-9B0E-BE1F-13BE-990BE04F3748}"/>
              </a:ext>
            </a:extLst>
          </p:cNvPr>
          <p:cNvSpPr txBox="1">
            <a:spLocks noChangeArrowheads="1"/>
          </p:cNvSpPr>
          <p:nvPr/>
        </p:nvSpPr>
        <p:spPr bwMode="auto">
          <a:xfrm>
            <a:off x="280301" y="4425683"/>
            <a:ext cx="7422944" cy="82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lnSpc>
                <a:spcPct val="150000"/>
              </a:lnSpc>
            </a:pPr>
            <a:r>
              <a:rPr lang="zh-CN" altLang="en-US" sz="1200" dirty="0">
                <a:latin typeface="Times New Roman" panose="02020603050405020304" pitchFamily="18" charset="0"/>
                <a:ea typeface="+mn-ea"/>
                <a:cs typeface="Times New Roman" panose="02020603050405020304" pitchFamily="18" charset="0"/>
              </a:rPr>
              <a:t>我们认为，受国际结算中美元需求维持高位影响，</a:t>
            </a:r>
            <a:r>
              <a:rPr lang="en-US" altLang="zh-CN" sz="1200" dirty="0">
                <a:latin typeface="Times New Roman" panose="02020603050405020304" pitchFamily="18" charset="0"/>
                <a:ea typeface="+mn-ea"/>
                <a:cs typeface="Times New Roman" panose="02020603050405020304" pitchFamily="18" charset="0"/>
              </a:rPr>
              <a:t>USD/VND</a:t>
            </a:r>
            <a:r>
              <a:rPr lang="zh-CN" altLang="en-US" sz="1200" dirty="0">
                <a:latin typeface="Times New Roman" panose="02020603050405020304" pitchFamily="18" charset="0"/>
                <a:ea typeface="+mn-ea"/>
                <a:cs typeface="Times New Roman" panose="02020603050405020304" pitchFamily="18" charset="0"/>
              </a:rPr>
              <a:t>汇率在</a:t>
            </a:r>
            <a:r>
              <a:rPr lang="en-US" altLang="zh-CN" sz="1200" dirty="0">
                <a:latin typeface="Times New Roman" panose="02020603050405020304" pitchFamily="18" charset="0"/>
                <a:ea typeface="+mn-ea"/>
                <a:cs typeface="Times New Roman" panose="02020603050405020304" pitchFamily="18" charset="0"/>
              </a:rPr>
              <a:t>2026</a:t>
            </a:r>
            <a:r>
              <a:rPr lang="zh-CN" altLang="en-US" sz="1200" dirty="0">
                <a:latin typeface="Times New Roman" panose="02020603050405020304" pitchFamily="18" charset="0"/>
                <a:ea typeface="+mn-ea"/>
                <a:cs typeface="Times New Roman" panose="02020603050405020304" pitchFamily="18" charset="0"/>
              </a:rPr>
              <a:t>年仍将面临一定的上行压力。不过，随着美越政府债券收益率利差显著收窄，以及美联储进入降息周期后美元整体走弱，汇率上行压力有望逐步缓解。基于上述因素，预计</a:t>
            </a:r>
            <a:r>
              <a:rPr lang="en-US" altLang="zh-CN" sz="1200" dirty="0">
                <a:latin typeface="Times New Roman" panose="02020603050405020304" pitchFamily="18" charset="0"/>
                <a:ea typeface="+mn-ea"/>
                <a:cs typeface="Times New Roman" panose="02020603050405020304" pitchFamily="18" charset="0"/>
              </a:rPr>
              <a:t>2026</a:t>
            </a:r>
            <a:r>
              <a:rPr lang="zh-CN" altLang="en-US" sz="1200" dirty="0">
                <a:latin typeface="Times New Roman" panose="02020603050405020304" pitchFamily="18" charset="0"/>
                <a:ea typeface="+mn-ea"/>
                <a:cs typeface="Times New Roman" panose="02020603050405020304" pitchFamily="18" charset="0"/>
              </a:rPr>
              <a:t>年越盾对美元的贬值幅度或控制在</a:t>
            </a:r>
            <a:r>
              <a:rPr lang="en-US" altLang="zh-CN" sz="1200" dirty="0">
                <a:latin typeface="Times New Roman" panose="02020603050405020304" pitchFamily="18" charset="0"/>
                <a:ea typeface="+mn-ea"/>
                <a:cs typeface="Times New Roman" panose="02020603050405020304" pitchFamily="18" charset="0"/>
              </a:rPr>
              <a:t>2%–2.5%</a:t>
            </a:r>
            <a:r>
              <a:rPr lang="zh-CN" altLang="en-US" sz="1200" dirty="0">
                <a:latin typeface="Times New Roman" panose="02020603050405020304" pitchFamily="18" charset="0"/>
                <a:ea typeface="+mn-ea"/>
                <a:cs typeface="Times New Roman" panose="02020603050405020304" pitchFamily="18" charset="0"/>
              </a:rPr>
              <a:t>区间。</a:t>
            </a:r>
            <a:endParaRPr lang="vi-VN" sz="1200" dirty="0">
              <a:solidFill>
                <a:prstClr val="black"/>
              </a:solidFill>
              <a:latin typeface="Times New Roman" panose="02020603050405020304" pitchFamily="18" charset="0"/>
              <a:ea typeface="+mn-ea"/>
              <a:cs typeface="Times New Roman" panose="02020603050405020304" pitchFamily="18" charset="0"/>
            </a:endParaRPr>
          </a:p>
        </p:txBody>
      </p:sp>
      <p:sp>
        <p:nvSpPr>
          <p:cNvPr id="8" name="文本框 85">
            <a:extLst>
              <a:ext uri="{FF2B5EF4-FFF2-40B4-BE49-F238E27FC236}">
                <a16:creationId xmlns:a16="http://schemas.microsoft.com/office/drawing/2014/main" id="{49A231B8-CC45-0F6A-5D45-18D0EB2E5436}"/>
              </a:ext>
            </a:extLst>
          </p:cNvPr>
          <p:cNvSpPr txBox="1">
            <a:spLocks noChangeArrowheads="1"/>
          </p:cNvSpPr>
          <p:nvPr/>
        </p:nvSpPr>
        <p:spPr bwMode="auto">
          <a:xfrm>
            <a:off x="306236" y="5368918"/>
            <a:ext cx="7142849" cy="248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en-US" altLang="zh-CN" sz="1400" b="1" dirty="0">
                <a:solidFill>
                  <a:srgbClr val="2323FF"/>
                </a:solidFill>
                <a:latin typeface="Times New Roman" panose="02020603050405020304" pitchFamily="18" charset="0"/>
                <a:ea typeface="+mn-ea"/>
                <a:cs typeface="Times New Roman" panose="02020603050405020304" pitchFamily="18" charset="0"/>
              </a:rPr>
              <a:t>c. </a:t>
            </a:r>
            <a:r>
              <a:rPr lang="zh-CN" altLang="en-US" sz="1400" b="1" dirty="0">
                <a:solidFill>
                  <a:srgbClr val="2323FF"/>
                </a:solidFill>
                <a:latin typeface="Times New Roman" panose="02020603050405020304" pitchFamily="18" charset="0"/>
                <a:ea typeface="+mn-ea"/>
                <a:cs typeface="Times New Roman" panose="02020603050405020304" pitchFamily="18" charset="0"/>
              </a:rPr>
              <a:t>信贷增长目标指向</a:t>
            </a:r>
            <a:r>
              <a:rPr lang="en-US" altLang="zh-CN" sz="1400" b="1" dirty="0">
                <a:solidFill>
                  <a:srgbClr val="2323FF"/>
                </a:solidFill>
                <a:latin typeface="Times New Roman" panose="02020603050405020304" pitchFamily="18" charset="0"/>
                <a:ea typeface="+mn-ea"/>
                <a:cs typeface="Times New Roman" panose="02020603050405020304" pitchFamily="18" charset="0"/>
              </a:rPr>
              <a:t>15%</a:t>
            </a:r>
            <a:r>
              <a:rPr lang="zh-CN" altLang="en-US" sz="1400" b="1" dirty="0">
                <a:solidFill>
                  <a:srgbClr val="2323FF"/>
                </a:solidFill>
                <a:latin typeface="Times New Roman" panose="02020603050405020304" pitchFamily="18" charset="0"/>
                <a:ea typeface="+mn-ea"/>
                <a:cs typeface="Times New Roman" panose="02020603050405020304" pitchFamily="18" charset="0"/>
              </a:rPr>
              <a:t>，引导资金定向流向生产经营领域</a:t>
            </a:r>
            <a:endParaRPr lang="vi-VN" altLang="vi-VN" sz="1400" b="1" dirty="0">
              <a:solidFill>
                <a:srgbClr val="2323FF"/>
              </a:solidFill>
              <a:latin typeface="Times New Roman" panose="02020603050405020304" pitchFamily="18" charset="0"/>
              <a:ea typeface="+mn-ea"/>
              <a:cs typeface="Times New Roman" panose="02020603050405020304" pitchFamily="18" charset="0"/>
            </a:endParaRPr>
          </a:p>
        </p:txBody>
      </p:sp>
      <p:sp>
        <p:nvSpPr>
          <p:cNvPr id="10" name="文本框 85">
            <a:extLst>
              <a:ext uri="{FF2B5EF4-FFF2-40B4-BE49-F238E27FC236}">
                <a16:creationId xmlns:a16="http://schemas.microsoft.com/office/drawing/2014/main" id="{CAFD9000-872A-D928-A78F-F84A3A2190A3}"/>
              </a:ext>
            </a:extLst>
          </p:cNvPr>
          <p:cNvSpPr txBox="1">
            <a:spLocks noChangeArrowheads="1"/>
          </p:cNvSpPr>
          <p:nvPr/>
        </p:nvSpPr>
        <p:spPr bwMode="auto">
          <a:xfrm>
            <a:off x="280301" y="5642627"/>
            <a:ext cx="7422944" cy="1601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lnSpc>
                <a:spcPct val="150000"/>
              </a:lnSpc>
            </a:pPr>
            <a:r>
              <a:rPr lang="zh-CN" altLang="en-US" sz="1200" dirty="0">
                <a:latin typeface="Times New Roman" panose="02020603050405020304" pitchFamily="18" charset="0"/>
                <a:ea typeface="+mn-ea"/>
                <a:cs typeface="Times New Roman" panose="02020603050405020304" pitchFamily="18" charset="0"/>
              </a:rPr>
              <a:t>越南国家银行已明确提出，</a:t>
            </a:r>
            <a:r>
              <a:rPr lang="en-US" altLang="zh-CN" sz="1200" dirty="0">
                <a:latin typeface="Times New Roman" panose="02020603050405020304" pitchFamily="18" charset="0"/>
                <a:ea typeface="+mn-ea"/>
                <a:cs typeface="Times New Roman" panose="02020603050405020304" pitchFamily="18" charset="0"/>
              </a:rPr>
              <a:t>2026</a:t>
            </a:r>
            <a:r>
              <a:rPr lang="zh-CN" altLang="en-US" sz="1200" dirty="0">
                <a:latin typeface="Times New Roman" panose="02020603050405020304" pitchFamily="18" charset="0"/>
                <a:ea typeface="+mn-ea"/>
                <a:cs typeface="Times New Roman" panose="02020603050405020304" pitchFamily="18" charset="0"/>
              </a:rPr>
              <a:t>年全系统信贷增长目标为</a:t>
            </a:r>
            <a:r>
              <a:rPr lang="en-US" altLang="zh-CN" sz="1200" dirty="0">
                <a:latin typeface="Times New Roman" panose="02020603050405020304" pitchFamily="18" charset="0"/>
                <a:ea typeface="+mn-ea"/>
                <a:cs typeface="Times New Roman" panose="02020603050405020304" pitchFamily="18" charset="0"/>
              </a:rPr>
              <a:t>15%</a:t>
            </a:r>
            <a:r>
              <a:rPr lang="zh-CN" altLang="en-US" sz="1200" dirty="0">
                <a:latin typeface="Times New Roman" panose="02020603050405020304" pitchFamily="18" charset="0"/>
                <a:ea typeface="+mn-ea"/>
                <a:cs typeface="Times New Roman" panose="02020603050405020304" pitchFamily="18" charset="0"/>
              </a:rPr>
              <a:t>，并将根据实际经济运行情况进行灵活调整。尽管该目标低于</a:t>
            </a:r>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年已实现的信贷增速水平，但</a:t>
            </a:r>
            <a:r>
              <a:rPr lang="en-US" altLang="zh-CN" sz="1200" dirty="0">
                <a:latin typeface="Times New Roman" panose="02020603050405020304" pitchFamily="18" charset="0"/>
                <a:ea typeface="+mn-ea"/>
                <a:cs typeface="Times New Roman" panose="02020603050405020304" pitchFamily="18" charset="0"/>
              </a:rPr>
              <a:t>15%</a:t>
            </a:r>
            <a:r>
              <a:rPr lang="zh-CN" altLang="en-US" sz="1200" dirty="0">
                <a:latin typeface="Times New Roman" panose="02020603050405020304" pitchFamily="18" charset="0"/>
                <a:ea typeface="+mn-ea"/>
                <a:cs typeface="Times New Roman" panose="02020603050405020304" pitchFamily="18" charset="0"/>
              </a:rPr>
              <a:t>的增幅仍为提升</a:t>
            </a:r>
            <a:r>
              <a:rPr lang="en-US" altLang="zh-CN" sz="1200" dirty="0">
                <a:latin typeface="Times New Roman" panose="02020603050405020304" pitchFamily="18" charset="0"/>
                <a:ea typeface="+mn-ea"/>
                <a:cs typeface="Times New Roman" panose="02020603050405020304" pitchFamily="18" charset="0"/>
              </a:rPr>
              <a:t>GDP</a:t>
            </a:r>
            <a:r>
              <a:rPr lang="zh-CN" altLang="en-US" sz="1200" dirty="0">
                <a:latin typeface="Times New Roman" panose="02020603050405020304" pitchFamily="18" charset="0"/>
                <a:ea typeface="+mn-ea"/>
                <a:cs typeface="Times New Roman" panose="02020603050405020304" pitchFamily="18" charset="0"/>
              </a:rPr>
              <a:t>增长动能提供了充足空间，前提在于信贷资金能够被有效引导至具有高乘数效应的领域，如制造加工业、出口产业、高科技农业等，而非集中流向风险水平较高的资产类领域。在此基础上，考虑到资本需求持续上升，尤其是公共投资力度明显加大，我们预计，</a:t>
            </a:r>
            <a:r>
              <a:rPr lang="en-US" altLang="zh-CN" sz="1200" dirty="0">
                <a:latin typeface="Times New Roman" panose="02020603050405020304" pitchFamily="18" charset="0"/>
                <a:ea typeface="+mn-ea"/>
                <a:cs typeface="Times New Roman" panose="02020603050405020304" pitchFamily="18" charset="0"/>
              </a:rPr>
              <a:t>2026</a:t>
            </a:r>
            <a:r>
              <a:rPr lang="zh-CN" altLang="en-US" sz="1200" dirty="0">
                <a:latin typeface="Times New Roman" panose="02020603050405020304" pitchFamily="18" charset="0"/>
                <a:ea typeface="+mn-ea"/>
                <a:cs typeface="Times New Roman" panose="02020603050405020304" pitchFamily="18" charset="0"/>
              </a:rPr>
              <a:t>年信贷实际增速有望高于国家银行既定目标，达到约</a:t>
            </a:r>
            <a:r>
              <a:rPr lang="en-US" altLang="zh-CN" sz="1200" dirty="0">
                <a:latin typeface="Times New Roman" panose="02020603050405020304" pitchFamily="18" charset="0"/>
                <a:ea typeface="+mn-ea"/>
                <a:cs typeface="Times New Roman" panose="02020603050405020304" pitchFamily="18" charset="0"/>
              </a:rPr>
              <a:t>16.5%</a:t>
            </a:r>
            <a:r>
              <a:rPr lang="zh-CN" altLang="en-US" sz="1200" dirty="0">
                <a:latin typeface="Times New Roman" panose="02020603050405020304" pitchFamily="18" charset="0"/>
                <a:ea typeface="+mn-ea"/>
                <a:cs typeface="Times New Roman" panose="02020603050405020304" pitchFamily="18" charset="0"/>
              </a:rPr>
              <a:t>。</a:t>
            </a:r>
            <a:endParaRPr lang="vi-VN" sz="1200" dirty="0">
              <a:solidFill>
                <a:prstClr val="black"/>
              </a:solidFill>
              <a:latin typeface="Times New Roman" panose="02020603050405020304" pitchFamily="18" charset="0"/>
              <a:ea typeface="+mn-ea"/>
              <a:cs typeface="Times New Roman" panose="02020603050405020304" pitchFamily="18" charset="0"/>
            </a:endParaRPr>
          </a:p>
        </p:txBody>
      </p:sp>
      <p:graphicFrame>
        <p:nvGraphicFramePr>
          <p:cNvPr id="12" name="Chart 11">
            <a:extLst>
              <a:ext uri="{FF2B5EF4-FFF2-40B4-BE49-F238E27FC236}">
                <a16:creationId xmlns:a16="http://schemas.microsoft.com/office/drawing/2014/main" id="{0D8CDC17-CB56-CB08-B1FB-63EC3FB93661}"/>
              </a:ext>
            </a:extLst>
          </p:cNvPr>
          <p:cNvGraphicFramePr>
            <a:graphicFrameLocks/>
          </p:cNvGraphicFramePr>
          <p:nvPr>
            <p:extLst>
              <p:ext uri="{D42A27DB-BD31-4B8C-83A1-F6EECF244321}">
                <p14:modId xmlns:p14="http://schemas.microsoft.com/office/powerpoint/2010/main" val="1607825585"/>
              </p:ext>
            </p:extLst>
          </p:nvPr>
        </p:nvGraphicFramePr>
        <p:xfrm>
          <a:off x="390881" y="7269598"/>
          <a:ext cx="7338301" cy="283181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157C4EF-A520-6E24-D91A-CC324106FB28}"/>
              </a:ext>
            </a:extLst>
          </p:cNvPr>
          <p:cNvSpPr txBox="1"/>
          <p:nvPr/>
        </p:nvSpPr>
        <p:spPr>
          <a:xfrm>
            <a:off x="312310" y="725339"/>
            <a:ext cx="2789546" cy="369332"/>
          </a:xfrm>
          <a:prstGeom prst="rect">
            <a:avLst/>
          </a:prstGeom>
          <a:noFill/>
        </p:spPr>
        <p:txBody>
          <a:bodyPr wrap="none" rtlCol="0">
            <a:spAutoFit/>
          </a:bodyPr>
          <a:lstStyle/>
          <a:p>
            <a:r>
              <a:rPr lang="zh-CN" altLang="en-US" sz="1800" b="1" dirty="0">
                <a:solidFill>
                  <a:srgbClr val="2323FF"/>
                </a:solidFill>
                <a:latin typeface="Times New Roman" panose="02020603050405020304" pitchFamily="18" charset="0"/>
                <a:cs typeface="Times New Roman" panose="02020603050405020304" pitchFamily="18" charset="0"/>
              </a:rPr>
              <a:t>越南宏观经济更新及预测</a:t>
            </a:r>
            <a:endParaRPr lang="en-US" sz="1800" b="1" dirty="0">
              <a:solidFill>
                <a:srgbClr val="2323FF"/>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BFABCEC-7BA6-E884-B211-6BAB8C92356F}"/>
              </a:ext>
            </a:extLst>
          </p:cNvPr>
          <p:cNvSpPr txBox="1"/>
          <p:nvPr/>
        </p:nvSpPr>
        <p:spPr>
          <a:xfrm>
            <a:off x="312310" y="1086788"/>
            <a:ext cx="6985058" cy="307777"/>
          </a:xfrm>
          <a:prstGeom prst="rect">
            <a:avLst/>
          </a:prstGeom>
          <a:solidFill>
            <a:srgbClr val="2323FF"/>
          </a:solidFill>
        </p:spPr>
        <p:txBody>
          <a:bodyPr wrap="square" rtlCol="0">
            <a:spAutoFit/>
          </a:bodyPr>
          <a:lstStyle/>
          <a:p>
            <a:r>
              <a:rPr lang="en-US" sz="1400" b="1" dirty="0">
                <a:solidFill>
                  <a:prstClr val="white"/>
                </a:solidFill>
                <a:latin typeface="Times New Roman" panose="02020603050405020304" pitchFamily="18" charset="0"/>
                <a:cs typeface="Times New Roman" panose="02020603050405020304" pitchFamily="18" charset="0"/>
              </a:rPr>
              <a:t>3. 2026</a:t>
            </a:r>
            <a:r>
              <a:rPr lang="zh-CN" altLang="en-US" sz="1400" b="1" dirty="0">
                <a:solidFill>
                  <a:prstClr val="white"/>
                </a:solidFill>
                <a:latin typeface="Times New Roman" panose="02020603050405020304" pitchFamily="18" charset="0"/>
                <a:cs typeface="Times New Roman" panose="02020603050405020304" pitchFamily="18" charset="0"/>
              </a:rPr>
              <a:t>年越南宏观经济预测</a:t>
            </a:r>
            <a:endParaRPr lang="en-US" sz="14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986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500"/>
                                        <p:tgtEl>
                                          <p:spTgt spid="13"/>
                                        </p:tgtEl>
                                      </p:cBhvr>
                                    </p:animEffect>
                                  </p:childTnLst>
                                </p:cTn>
                              </p:par>
                              <p:par>
                                <p:cTn id="8" presetID="8" presetClass="entr" presetSubtype="16" fill="hold" grpId="1"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amond(in)">
                                      <p:cBhvr>
                                        <p:cTn id="10" dur="500"/>
                                        <p:tgtEl>
                                          <p:spTgt spid="2"/>
                                        </p:tgtEl>
                                      </p:cBhvr>
                                    </p:animEffect>
                                  </p:childTnLst>
                                </p:cTn>
                              </p:par>
                              <p:par>
                                <p:cTn id="11" presetID="8" presetClass="entr" presetSubtype="16" fill="hold" grpId="1"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amond(in)">
                                      <p:cBhvr>
                                        <p:cTn id="13" dur="500"/>
                                        <p:tgtEl>
                                          <p:spTgt spid="9"/>
                                        </p:tgtEl>
                                      </p:cBhvr>
                                    </p:animEffect>
                                  </p:childTnLst>
                                </p:cTn>
                              </p:par>
                              <p:par>
                                <p:cTn id="14" presetID="8" presetClass="entr" presetSubtype="16" fill="hold" grpId="1"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amond(in)">
                                      <p:cBhvr>
                                        <p:cTn id="16" dur="500"/>
                                        <p:tgtEl>
                                          <p:spTgt spid="3"/>
                                        </p:tgtEl>
                                      </p:cBhvr>
                                    </p:animEffect>
                                  </p:childTnLst>
                                </p:cTn>
                              </p:par>
                              <p:par>
                                <p:cTn id="17" presetID="8" presetClass="entr" presetSubtype="16" fill="hold" grpId="1"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amond(in)">
                                      <p:cBhvr>
                                        <p:cTn id="19" dur="500"/>
                                        <p:tgtEl>
                                          <p:spTgt spid="4"/>
                                        </p:tgtEl>
                                      </p:cBhvr>
                                    </p:animEffect>
                                  </p:childTnLst>
                                </p:cTn>
                              </p:par>
                              <p:par>
                                <p:cTn id="20" presetID="8" presetClass="entr" presetSubtype="16" fill="hold" grpId="1"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500"/>
                                        <p:tgtEl>
                                          <p:spTgt spid="7"/>
                                        </p:tgtEl>
                                      </p:cBhvr>
                                    </p:animEffect>
                                  </p:childTnLst>
                                </p:cTn>
                              </p:par>
                              <p:par>
                                <p:cTn id="23" presetID="8" presetClass="entr" presetSubtype="16" fill="hold" grpId="1"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amond(in)">
                                      <p:cBhvr>
                                        <p:cTn id="25" dur="500"/>
                                        <p:tgtEl>
                                          <p:spTgt spid="8"/>
                                        </p:tgtEl>
                                      </p:cBhvr>
                                    </p:animEffect>
                                  </p:childTnLst>
                                </p:cTn>
                              </p:par>
                              <p:par>
                                <p:cTn id="26" presetID="8" presetClass="entr" presetSubtype="16" fill="hold" grpId="1"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amond(i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utoUpdateAnimBg="0"/>
      <p:bldP spid="13" grpId="1" bldLvl="0" autoUpdateAnimBg="0"/>
      <p:bldP spid="2" grpId="0" bldLvl="0" autoUpdateAnimBg="0"/>
      <p:bldP spid="2" grpId="1" bldLvl="0" autoUpdateAnimBg="0"/>
      <p:bldP spid="9" grpId="0" bldLvl="0" autoUpdateAnimBg="0"/>
      <p:bldP spid="9" grpId="1" bldLvl="0" autoUpdateAnimBg="0"/>
      <p:bldP spid="3" grpId="0" bldLvl="0" autoUpdateAnimBg="0"/>
      <p:bldP spid="3" grpId="1" bldLvl="0" autoUpdateAnimBg="0"/>
      <p:bldP spid="4" grpId="0" bldLvl="0" autoUpdateAnimBg="0"/>
      <p:bldP spid="4" grpId="1" bldLvl="0" autoUpdateAnimBg="0"/>
      <p:bldP spid="7" grpId="0" bldLvl="0" autoUpdateAnimBg="0"/>
      <p:bldP spid="7" grpId="1" bldLvl="0" autoUpdateAnimBg="0"/>
      <p:bldP spid="8" grpId="0" bldLvl="0" autoUpdateAnimBg="0"/>
      <p:bldP spid="8" grpId="1" bldLvl="0" autoUpdateAnimBg="0"/>
      <p:bldP spid="10" grpId="0" bldLvl="0" autoUpdateAnimBg="0"/>
      <p:bldP spid="10" grpId="1"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0F4B02-6AD7-2811-DB66-C82FEA561B53}"/>
              </a:ext>
            </a:extLst>
          </p:cNvPr>
          <p:cNvSpPr/>
          <p:nvPr/>
        </p:nvSpPr>
        <p:spPr>
          <a:xfrm>
            <a:off x="0" y="3755203"/>
            <a:ext cx="8120063" cy="34021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E3D9D8C1-EE93-548A-334E-EDD2709D6B08}"/>
              </a:ext>
            </a:extLst>
          </p:cNvPr>
          <p:cNvSpPr txBox="1"/>
          <p:nvPr/>
        </p:nvSpPr>
        <p:spPr>
          <a:xfrm>
            <a:off x="287469" y="1003257"/>
            <a:ext cx="2633531" cy="281487"/>
          </a:xfrm>
          <a:prstGeom prst="rect">
            <a:avLst/>
          </a:prstGeom>
          <a:noFill/>
        </p:spPr>
        <p:txBody>
          <a:bodyPr wrap="square" rtlCol="0">
            <a:spAutoFit/>
          </a:bodyPr>
          <a:lstStyle/>
          <a:p>
            <a:r>
              <a:rPr lang="en-US" altLang="zh-CN" sz="1229" b="1">
                <a:solidFill>
                  <a:schemeClr val="tx1">
                    <a:lumMod val="65000"/>
                    <a:lumOff val="35000"/>
                  </a:schemeClr>
                </a:solidFill>
                <a:latin typeface="Times New Roman" panose="02020603050405020304" pitchFamily="18" charset="0"/>
                <a:cs typeface="Times New Roman" panose="02020603050405020304" pitchFamily="18" charset="0"/>
              </a:rPr>
              <a:t>CSI</a:t>
            </a:r>
            <a:r>
              <a:rPr lang="zh-CN" altLang="en-US" sz="1229" b="1">
                <a:solidFill>
                  <a:schemeClr val="tx1">
                    <a:lumMod val="65000"/>
                    <a:lumOff val="35000"/>
                  </a:schemeClr>
                </a:solidFill>
                <a:latin typeface="Times New Roman" panose="02020603050405020304" pitchFamily="18" charset="0"/>
                <a:cs typeface="Times New Roman" panose="02020603050405020304" pitchFamily="18" charset="0"/>
              </a:rPr>
              <a:t>研究所</a:t>
            </a:r>
            <a:endParaRPr lang="en-US" sz="1229" b="1">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7ED5DAC-76C1-EAD6-063E-C4FADB43A185}"/>
              </a:ext>
            </a:extLst>
          </p:cNvPr>
          <p:cNvSpPr/>
          <p:nvPr/>
        </p:nvSpPr>
        <p:spPr>
          <a:xfrm>
            <a:off x="312870" y="1812157"/>
            <a:ext cx="2416883" cy="4064574"/>
          </a:xfrm>
          <a:prstGeom prst="rect">
            <a:avLst/>
          </a:prstGeom>
        </p:spPr>
        <p:txBody>
          <a:bodyPr wrap="square">
            <a:spAutoFit/>
          </a:bodyPr>
          <a:lstStyle/>
          <a:p>
            <a:pPr lvl="0" defTabSz="1046714">
              <a:defRPr/>
            </a:pPr>
            <a:r>
              <a:rPr lang="zh-CN" altLang="en-US" sz="1229" dirty="0">
                <a:solidFill>
                  <a:prstClr val="black">
                    <a:lumMod val="65000"/>
                    <a:lumOff val="35000"/>
                  </a:prstClr>
                </a:solidFill>
                <a:latin typeface="Times New Roman" panose="02020603050405020304" pitchFamily="18" charset="0"/>
                <a:cs typeface="Times New Roman" panose="02020603050405020304" pitchFamily="18" charset="0"/>
              </a:rPr>
              <a:t>刘志康</a:t>
            </a:r>
            <a:endParaRPr lang="en-US" sz="1229" dirty="0">
              <a:solidFill>
                <a:prstClr val="black">
                  <a:lumMod val="65000"/>
                  <a:lumOff val="35000"/>
                </a:prstClr>
              </a:solidFill>
              <a:latin typeface="Times New Roman" panose="02020603050405020304" pitchFamily="18" charset="0"/>
              <a:cs typeface="Times New Roman" panose="02020603050405020304" pitchFamily="18" charset="0"/>
            </a:endParaRPr>
          </a:p>
          <a:p>
            <a:pPr lvl="0" defTabSz="1046714">
              <a:defRPr/>
            </a:pPr>
            <a:r>
              <a:rPr lang="zh-CN" altLang="en-US" sz="1229" dirty="0">
                <a:solidFill>
                  <a:prstClr val="black">
                    <a:lumMod val="65000"/>
                    <a:lumOff val="35000"/>
                  </a:prstClr>
                </a:solidFill>
                <a:latin typeface="Times New Roman" panose="02020603050405020304" pitchFamily="18" charset="0"/>
                <a:cs typeface="Times New Roman" panose="02020603050405020304" pitchFamily="18" charset="0"/>
              </a:rPr>
              <a:t>研究所所长</a:t>
            </a:r>
            <a:endParaRPr lang="en-US" altLang="zh-CN" sz="1229" dirty="0">
              <a:solidFill>
                <a:prstClr val="black">
                  <a:lumMod val="65000"/>
                  <a:lumOff val="35000"/>
                </a:prstClr>
              </a:solidFill>
              <a:latin typeface="Times New Roman" panose="02020603050405020304" pitchFamily="18" charset="0"/>
              <a:cs typeface="Times New Roman" panose="02020603050405020304" pitchFamily="18" charset="0"/>
            </a:endParaRPr>
          </a:p>
          <a:p>
            <a:pPr lvl="0" defTabSz="1046714">
              <a:defRPr/>
            </a:pPr>
            <a:r>
              <a:rPr lang="zh-CN" altLang="en-US" sz="1229" dirty="0">
                <a:solidFill>
                  <a:prstClr val="black">
                    <a:lumMod val="65000"/>
                    <a:lumOff val="35000"/>
                  </a:prstClr>
                </a:solidFill>
                <a:latin typeface="Times New Roman" panose="02020603050405020304" pitchFamily="18" charset="0"/>
                <a:cs typeface="Times New Roman" panose="02020603050405020304" pitchFamily="18" charset="0"/>
              </a:rPr>
              <a:t>邮箱：</a:t>
            </a:r>
            <a:r>
              <a:rPr lang="en-US" sz="1229" dirty="0">
                <a:solidFill>
                  <a:prstClr val="black">
                    <a:lumMod val="65000"/>
                    <a:lumOff val="35000"/>
                  </a:prstClr>
                </a:solidFill>
                <a:latin typeface="Times New Roman" panose="02020603050405020304" pitchFamily="18" charset="0"/>
                <a:cs typeface="Times New Roman" panose="02020603050405020304" pitchFamily="18" charset="0"/>
              </a:rPr>
              <a:t>khanglc@vncsi.com.vn</a:t>
            </a:r>
          </a:p>
          <a:p>
            <a:endParaRPr lang="en-US" sz="1229" dirty="0">
              <a:solidFill>
                <a:schemeClr val="tx1">
                  <a:lumMod val="65000"/>
                  <a:lumOff val="35000"/>
                </a:schemeClr>
              </a:solidFill>
              <a:latin typeface="Times New Roman" panose="02020603050405020304" pitchFamily="18" charset="0"/>
              <a:cs typeface="Times New Roman" panose="02020603050405020304" pitchFamily="18" charset="0"/>
            </a:endParaRPr>
          </a:p>
          <a:p>
            <a:pPr lvl="0" defTabSz="1046714">
              <a:lnSpc>
                <a:spcPct val="150000"/>
              </a:lnSpc>
              <a:defRPr/>
            </a:pPr>
            <a:r>
              <a:rPr lang="zh-CN" altLang="en-US" sz="1229" b="1" dirty="0">
                <a:solidFill>
                  <a:prstClr val="black">
                    <a:lumMod val="65000"/>
                    <a:lumOff val="35000"/>
                  </a:prstClr>
                </a:solidFill>
                <a:latin typeface="Times New Roman" panose="02020603050405020304" pitchFamily="18" charset="0"/>
                <a:cs typeface="Times New Roman" panose="02020603050405020304" pitchFamily="18" charset="0"/>
              </a:rPr>
              <a:t>宏观经济与证券市场分析组</a:t>
            </a:r>
            <a:endParaRPr lang="en-US" sz="1229" dirty="0">
              <a:solidFill>
                <a:prstClr val="black">
                  <a:lumMod val="65000"/>
                  <a:lumOff val="35000"/>
                </a:prstClr>
              </a:solidFill>
              <a:latin typeface="Times New Roman" panose="02020603050405020304" pitchFamily="18" charset="0"/>
              <a:cs typeface="Times New Roman" panose="02020603050405020304" pitchFamily="18" charset="0"/>
            </a:endParaRPr>
          </a:p>
          <a:p>
            <a:pPr lvl="0" defTabSz="1046714">
              <a:lnSpc>
                <a:spcPct val="150000"/>
              </a:lnSpc>
              <a:defRPr/>
            </a:pPr>
            <a:r>
              <a:rPr lang="zh-CN" altLang="en-US" sz="1229">
                <a:solidFill>
                  <a:prstClr val="black">
                    <a:lumMod val="65000"/>
                    <a:lumOff val="35000"/>
                  </a:prstClr>
                </a:solidFill>
                <a:latin typeface="Times New Roman" panose="02020603050405020304" pitchFamily="18" charset="0"/>
                <a:cs typeface="Times New Roman" panose="02020603050405020304" pitchFamily="18" charset="0"/>
              </a:rPr>
              <a:t>黎杜俊明</a:t>
            </a:r>
            <a:endParaRPr lang="en-US" sz="1229" dirty="0">
              <a:solidFill>
                <a:prstClr val="black">
                  <a:lumMod val="65000"/>
                  <a:lumOff val="35000"/>
                </a:prstClr>
              </a:solidFill>
              <a:latin typeface="Times New Roman" panose="02020603050405020304" pitchFamily="18" charset="0"/>
              <a:cs typeface="Times New Roman" panose="02020603050405020304" pitchFamily="18" charset="0"/>
            </a:endParaRPr>
          </a:p>
          <a:p>
            <a:pPr lvl="0" defTabSz="1046714">
              <a:defRPr/>
            </a:pPr>
            <a:r>
              <a:rPr lang="zh-CN" altLang="en-US" sz="1229">
                <a:solidFill>
                  <a:prstClr val="black">
                    <a:lumMod val="65000"/>
                    <a:lumOff val="35000"/>
                  </a:prstClr>
                </a:solidFill>
                <a:latin typeface="Times New Roman" panose="02020603050405020304" pitchFamily="18" charset="0"/>
                <a:cs typeface="Times New Roman" panose="02020603050405020304" pitchFamily="18" charset="0"/>
              </a:rPr>
              <a:t>分析专员</a:t>
            </a:r>
            <a:endParaRPr lang="en-US" altLang="zh-CN" sz="1229" dirty="0">
              <a:solidFill>
                <a:prstClr val="black">
                  <a:lumMod val="65000"/>
                  <a:lumOff val="35000"/>
                </a:prstClr>
              </a:solidFill>
              <a:latin typeface="Times New Roman" panose="02020603050405020304" pitchFamily="18" charset="0"/>
              <a:cs typeface="Times New Roman" panose="02020603050405020304" pitchFamily="18" charset="0"/>
            </a:endParaRPr>
          </a:p>
          <a:p>
            <a:pPr lvl="0" defTabSz="1046714">
              <a:defRPr/>
            </a:pPr>
            <a:r>
              <a:rPr lang="zh-CN" altLang="en-US" sz="1229" dirty="0">
                <a:solidFill>
                  <a:prstClr val="black">
                    <a:lumMod val="65000"/>
                    <a:lumOff val="35000"/>
                  </a:prstClr>
                </a:solidFill>
                <a:latin typeface="Times New Roman" panose="02020603050405020304" pitchFamily="18" charset="0"/>
                <a:cs typeface="Times New Roman" panose="02020603050405020304" pitchFamily="18" charset="0"/>
              </a:rPr>
              <a:t>邮</a:t>
            </a:r>
            <a:r>
              <a:rPr lang="zh-CN" altLang="en-US" sz="1229">
                <a:solidFill>
                  <a:prstClr val="black">
                    <a:lumMod val="65000"/>
                    <a:lumOff val="35000"/>
                  </a:prstClr>
                </a:solidFill>
                <a:latin typeface="Times New Roman" panose="02020603050405020304" pitchFamily="18" charset="0"/>
                <a:cs typeface="Times New Roman" panose="02020603050405020304" pitchFamily="18" charset="0"/>
              </a:rPr>
              <a:t>箱：</a:t>
            </a:r>
            <a:r>
              <a:rPr lang="en-US" sz="1229">
                <a:solidFill>
                  <a:schemeClr val="tx1">
                    <a:lumMod val="65000"/>
                    <a:lumOff val="35000"/>
                  </a:schemeClr>
                </a:solidFill>
                <a:latin typeface="Times New Roman" panose="02020603050405020304" pitchFamily="18" charset="0"/>
                <a:cs typeface="Times New Roman" panose="02020603050405020304" pitchFamily="18" charset="0"/>
              </a:rPr>
              <a:t> minhldt@vncsi.com.vn</a:t>
            </a:r>
            <a:r>
              <a:rPr lang="en-US" sz="1229">
                <a:solidFill>
                  <a:prstClr val="black">
                    <a:lumMod val="65000"/>
                    <a:lumOff val="35000"/>
                  </a:prstClr>
                </a:solidFill>
                <a:latin typeface="Times New Roman" panose="02020603050405020304" pitchFamily="18" charset="0"/>
                <a:cs typeface="Times New Roman" panose="02020603050405020304" pitchFamily="18" charset="0"/>
              </a:rPr>
              <a:t> </a:t>
            </a:r>
            <a:endParaRPr lang="en-US" sz="1229" dirty="0">
              <a:solidFill>
                <a:prstClr val="black">
                  <a:lumMod val="65000"/>
                  <a:lumOff val="35000"/>
                </a:prstClr>
              </a:solidFill>
              <a:latin typeface="Times New Roman" panose="02020603050405020304" pitchFamily="18" charset="0"/>
              <a:cs typeface="Times New Roman" panose="02020603050405020304" pitchFamily="18" charset="0"/>
            </a:endParaRPr>
          </a:p>
          <a:p>
            <a:pPr lvl="0" defTabSz="1046714">
              <a:defRPr/>
            </a:pPr>
            <a:endParaRPr lang="en-US" altLang="zh-CN" sz="1229" b="1" dirty="0">
              <a:solidFill>
                <a:prstClr val="black">
                  <a:lumMod val="65000"/>
                  <a:lumOff val="35000"/>
                </a:prstClr>
              </a:solidFill>
              <a:latin typeface="Times New Roman" panose="02020603050405020304" pitchFamily="18" charset="0"/>
              <a:cs typeface="Times New Roman" panose="02020603050405020304" pitchFamily="18" charset="0"/>
            </a:endParaRPr>
          </a:p>
          <a:p>
            <a:pPr lvl="0" defTabSz="1046714">
              <a:lnSpc>
                <a:spcPct val="150000"/>
              </a:lnSpc>
              <a:defRPr/>
            </a:pPr>
            <a:r>
              <a:rPr lang="zh-CN" altLang="en-US" sz="1229" b="1" dirty="0">
                <a:solidFill>
                  <a:prstClr val="black">
                    <a:lumMod val="65000"/>
                    <a:lumOff val="35000"/>
                  </a:prstClr>
                </a:solidFill>
                <a:latin typeface="Times New Roman" panose="02020603050405020304" pitchFamily="18" charset="0"/>
                <a:cs typeface="Times New Roman" panose="02020603050405020304" pitchFamily="18" charset="0"/>
              </a:rPr>
              <a:t>行业和商业分析组</a:t>
            </a:r>
            <a:endParaRPr lang="en-US" sz="1229" dirty="0">
              <a:solidFill>
                <a:prstClr val="black">
                  <a:lumMod val="65000"/>
                  <a:lumOff val="35000"/>
                </a:prstClr>
              </a:solidFill>
              <a:latin typeface="Times New Roman" panose="02020603050405020304" pitchFamily="18" charset="0"/>
              <a:cs typeface="Times New Roman" panose="02020603050405020304" pitchFamily="18" charset="0"/>
            </a:endParaRPr>
          </a:p>
          <a:p>
            <a:pPr lvl="0" defTabSz="1046714">
              <a:lnSpc>
                <a:spcPct val="150000"/>
              </a:lnSpc>
              <a:defRPr/>
            </a:pPr>
            <a:r>
              <a:rPr lang="zh-CN" altLang="en-US" sz="1229" dirty="0">
                <a:solidFill>
                  <a:prstClr val="black">
                    <a:lumMod val="65000"/>
                    <a:lumOff val="35000"/>
                  </a:prstClr>
                </a:solidFill>
                <a:latin typeface="Times New Roman" panose="02020603050405020304" pitchFamily="18" charset="0"/>
                <a:cs typeface="Times New Roman" panose="02020603050405020304" pitchFamily="18" charset="0"/>
              </a:rPr>
              <a:t>黎英松</a:t>
            </a:r>
            <a:endParaRPr lang="en-US" sz="1229" dirty="0">
              <a:solidFill>
                <a:prstClr val="black">
                  <a:lumMod val="65000"/>
                  <a:lumOff val="35000"/>
                </a:prstClr>
              </a:solidFill>
              <a:latin typeface="Times New Roman" panose="02020603050405020304" pitchFamily="18" charset="0"/>
              <a:cs typeface="Times New Roman" panose="02020603050405020304" pitchFamily="18" charset="0"/>
            </a:endParaRPr>
          </a:p>
          <a:p>
            <a:pPr lvl="0" defTabSz="1046714">
              <a:defRPr/>
            </a:pPr>
            <a:r>
              <a:rPr lang="zh-CN" altLang="en-US" sz="1229">
                <a:solidFill>
                  <a:prstClr val="black">
                    <a:lumMod val="65000"/>
                    <a:lumOff val="35000"/>
                  </a:prstClr>
                </a:solidFill>
                <a:latin typeface="Times New Roman" panose="02020603050405020304" pitchFamily="18" charset="0"/>
                <a:cs typeface="Times New Roman" panose="02020603050405020304" pitchFamily="18" charset="0"/>
              </a:rPr>
              <a:t>分析专员</a:t>
            </a:r>
            <a:endParaRPr lang="en-US" altLang="zh-CN" sz="1229" dirty="0">
              <a:solidFill>
                <a:prstClr val="black">
                  <a:lumMod val="65000"/>
                  <a:lumOff val="35000"/>
                </a:prstClr>
              </a:solidFill>
              <a:latin typeface="Times New Roman" panose="02020603050405020304" pitchFamily="18" charset="0"/>
              <a:cs typeface="Times New Roman" panose="02020603050405020304" pitchFamily="18" charset="0"/>
            </a:endParaRPr>
          </a:p>
          <a:p>
            <a:pPr lvl="0" defTabSz="1046714">
              <a:defRPr/>
            </a:pPr>
            <a:r>
              <a:rPr lang="zh-CN" altLang="en-US" sz="1229" dirty="0">
                <a:solidFill>
                  <a:prstClr val="black">
                    <a:lumMod val="65000"/>
                    <a:lumOff val="35000"/>
                  </a:prstClr>
                </a:solidFill>
                <a:latin typeface="Times New Roman" panose="02020603050405020304" pitchFamily="18" charset="0"/>
                <a:cs typeface="Times New Roman" panose="02020603050405020304" pitchFamily="18" charset="0"/>
              </a:rPr>
              <a:t>邮箱：</a:t>
            </a:r>
            <a:r>
              <a:rPr lang="en-US" sz="1229" dirty="0">
                <a:solidFill>
                  <a:prstClr val="black">
                    <a:lumMod val="65000"/>
                    <a:lumOff val="35000"/>
                  </a:prstClr>
                </a:solidFill>
                <a:latin typeface="Times New Roman" panose="02020603050405020304" pitchFamily="18" charset="0"/>
                <a:cs typeface="Times New Roman" panose="02020603050405020304" pitchFamily="18" charset="0"/>
              </a:rPr>
              <a:t>tungla@vncsi.com.vn</a:t>
            </a:r>
            <a:r>
              <a:rPr lang="en-US" sz="1229" dirty="0">
                <a:solidFill>
                  <a:schemeClr val="tx1">
                    <a:lumMod val="65000"/>
                    <a:lumOff val="35000"/>
                  </a:schemeClr>
                </a:solidFill>
                <a:latin typeface="Times New Roman" panose="02020603050405020304" pitchFamily="18" charset="0"/>
                <a:cs typeface="Times New Roman" panose="02020603050405020304" pitchFamily="18" charset="0"/>
              </a:rPr>
              <a:t> </a:t>
            </a:r>
          </a:p>
          <a:p>
            <a:pPr lvl="0" defTabSz="1046714">
              <a:defRPr/>
            </a:pPr>
            <a:endParaRPr lang="en-US" sz="1229" dirty="0">
              <a:solidFill>
                <a:schemeClr val="tx1">
                  <a:lumMod val="65000"/>
                  <a:lumOff val="35000"/>
                </a:schemeClr>
              </a:solidFill>
              <a:latin typeface="Times New Roman" panose="02020603050405020304" pitchFamily="18" charset="0"/>
              <a:cs typeface="Times New Roman" panose="02020603050405020304" pitchFamily="18" charset="0"/>
            </a:endParaRPr>
          </a:p>
          <a:p>
            <a:pPr lvl="0" defTabSz="1046714">
              <a:lnSpc>
                <a:spcPct val="150000"/>
              </a:lnSpc>
              <a:defRPr/>
            </a:pPr>
            <a:r>
              <a:rPr lang="zh-CN" altLang="en-US" sz="1229" b="1" dirty="0">
                <a:solidFill>
                  <a:prstClr val="black">
                    <a:lumMod val="65000"/>
                    <a:lumOff val="35000"/>
                  </a:prstClr>
                </a:solidFill>
                <a:latin typeface="Times New Roman" panose="02020603050405020304" pitchFamily="18" charset="0"/>
                <a:cs typeface="Times New Roman" panose="02020603050405020304" pitchFamily="18" charset="0"/>
              </a:rPr>
              <a:t>翻译部</a:t>
            </a:r>
            <a:endParaRPr lang="en-US" sz="1229" dirty="0">
              <a:solidFill>
                <a:prstClr val="black">
                  <a:lumMod val="65000"/>
                  <a:lumOff val="35000"/>
                </a:prstClr>
              </a:solidFill>
              <a:latin typeface="Times New Roman" panose="02020603050405020304" pitchFamily="18" charset="0"/>
              <a:cs typeface="Times New Roman" panose="02020603050405020304" pitchFamily="18" charset="0"/>
            </a:endParaRPr>
          </a:p>
          <a:p>
            <a:pPr lvl="0">
              <a:lnSpc>
                <a:spcPct val="150000"/>
              </a:lnSpc>
              <a:defRPr/>
            </a:pPr>
            <a:r>
              <a:rPr lang="zh-CN" altLang="en-US" sz="1229" dirty="0">
                <a:solidFill>
                  <a:prstClr val="black">
                    <a:lumMod val="65000"/>
                    <a:lumOff val="35000"/>
                  </a:prstClr>
                </a:solidFill>
                <a:latin typeface="Times New Roman" panose="02020603050405020304" pitchFamily="18" charset="0"/>
                <a:cs typeface="Times New Roman" panose="02020603050405020304" pitchFamily="18" charset="0"/>
              </a:rPr>
              <a:t>范秋芳</a:t>
            </a:r>
            <a:endParaRPr lang="en-US" altLang="zh-CN" sz="1229" dirty="0">
              <a:solidFill>
                <a:prstClr val="black">
                  <a:lumMod val="65000"/>
                  <a:lumOff val="35000"/>
                </a:prstClr>
              </a:solidFill>
              <a:latin typeface="Times New Roman" panose="02020603050405020304" pitchFamily="18" charset="0"/>
              <a:cs typeface="Times New Roman" panose="02020603050405020304" pitchFamily="18" charset="0"/>
            </a:endParaRPr>
          </a:p>
          <a:p>
            <a:pPr lvl="0" defTabSz="1046714">
              <a:defRPr/>
            </a:pPr>
            <a:r>
              <a:rPr lang="zh-CN" altLang="en-US" sz="1229" dirty="0">
                <a:solidFill>
                  <a:prstClr val="black">
                    <a:lumMod val="65000"/>
                    <a:lumOff val="35000"/>
                  </a:prstClr>
                </a:solidFill>
                <a:latin typeface="Times New Roman" panose="02020603050405020304" pitchFamily="18" charset="0"/>
                <a:cs typeface="Times New Roman" panose="02020603050405020304" pitchFamily="18" charset="0"/>
              </a:rPr>
              <a:t>翻译部负责人</a:t>
            </a:r>
            <a:endParaRPr lang="en-US" altLang="zh-CN" sz="1229" dirty="0">
              <a:solidFill>
                <a:prstClr val="black">
                  <a:lumMod val="65000"/>
                  <a:lumOff val="35000"/>
                </a:prstClr>
              </a:solidFill>
              <a:latin typeface="Times New Roman" panose="02020603050405020304" pitchFamily="18" charset="0"/>
              <a:cs typeface="Times New Roman" panose="02020603050405020304" pitchFamily="18" charset="0"/>
            </a:endParaRPr>
          </a:p>
          <a:p>
            <a:pPr lvl="0">
              <a:defRPr/>
            </a:pPr>
            <a:r>
              <a:rPr lang="zh-CN" altLang="en-US" sz="1229" dirty="0">
                <a:solidFill>
                  <a:prstClr val="black">
                    <a:lumMod val="65000"/>
                    <a:lumOff val="35000"/>
                  </a:prstClr>
                </a:solidFill>
                <a:latin typeface="Times New Roman" panose="02020603050405020304" pitchFamily="18" charset="0"/>
                <a:cs typeface="Times New Roman" panose="02020603050405020304" pitchFamily="18" charset="0"/>
              </a:rPr>
              <a:t>邮箱：</a:t>
            </a:r>
            <a:r>
              <a:rPr lang="en-US" altLang="zh-CN" sz="1229" dirty="0">
                <a:solidFill>
                  <a:prstClr val="black">
                    <a:lumMod val="65000"/>
                    <a:lumOff val="35000"/>
                  </a:prstClr>
                </a:solidFill>
                <a:latin typeface="Times New Roman" panose="02020603050405020304" pitchFamily="18" charset="0"/>
                <a:cs typeface="Times New Roman" panose="02020603050405020304" pitchFamily="18" charset="0"/>
              </a:rPr>
              <a:t>phuongpt</a:t>
            </a:r>
            <a:r>
              <a:rPr lang="en-US" sz="1229" dirty="0">
                <a:solidFill>
                  <a:prstClr val="black">
                    <a:lumMod val="65000"/>
                    <a:lumOff val="35000"/>
                  </a:prstClr>
                </a:solidFill>
                <a:latin typeface="Times New Roman" panose="02020603050405020304" pitchFamily="18" charset="0"/>
                <a:cs typeface="Times New Roman" panose="02020603050405020304" pitchFamily="18" charset="0"/>
              </a:rPr>
              <a:t>@vncsi.com.vn</a:t>
            </a:r>
          </a:p>
        </p:txBody>
      </p:sp>
      <p:sp>
        <p:nvSpPr>
          <p:cNvPr id="9" name="Rectangle 8">
            <a:extLst>
              <a:ext uri="{FF2B5EF4-FFF2-40B4-BE49-F238E27FC236}">
                <a16:creationId xmlns:a16="http://schemas.microsoft.com/office/drawing/2014/main" id="{75BBFD26-D0BB-3840-E060-893271476CC3}"/>
              </a:ext>
            </a:extLst>
          </p:cNvPr>
          <p:cNvSpPr/>
          <p:nvPr/>
        </p:nvSpPr>
        <p:spPr>
          <a:xfrm>
            <a:off x="312870" y="6221711"/>
            <a:ext cx="7045587" cy="470898"/>
          </a:xfrm>
          <a:prstGeom prst="rect">
            <a:avLst/>
          </a:prstGeom>
        </p:spPr>
        <p:txBody>
          <a:bodyPr wrap="square">
            <a:spAutoFit/>
          </a:bodyPr>
          <a:lstStyle/>
          <a:p>
            <a:pPr algn="just"/>
            <a:r>
              <a:rPr lang="zh-CN" altLang="en-US" sz="1230" b="1">
                <a:solidFill>
                  <a:schemeClr val="tx1">
                    <a:lumMod val="65000"/>
                    <a:lumOff val="35000"/>
                  </a:schemeClr>
                </a:solidFill>
                <a:latin typeface="Times New Roman" panose="02020603050405020304" pitchFamily="18" charset="0"/>
                <a:cs typeface="Times New Roman" panose="02020603050405020304" pitchFamily="18" charset="0"/>
              </a:rPr>
              <a:t>系统建议</a:t>
            </a:r>
            <a:r>
              <a:rPr lang="en-US" altLang="zh-CN" sz="1230" b="1">
                <a:solidFill>
                  <a:schemeClr val="tx1">
                    <a:lumMod val="65000"/>
                    <a:lumOff val="35000"/>
                  </a:schemeClr>
                </a:solidFill>
                <a:latin typeface="Times New Roman" panose="02020603050405020304" pitchFamily="18" charset="0"/>
                <a:cs typeface="Times New Roman" panose="02020603050405020304" pitchFamily="18" charset="0"/>
              </a:rPr>
              <a:t>: </a:t>
            </a:r>
            <a:r>
              <a:rPr lang="zh-CN" altLang="en-US" sz="1230">
                <a:solidFill>
                  <a:schemeClr val="tx1">
                    <a:lumMod val="65000"/>
                    <a:lumOff val="35000"/>
                  </a:schemeClr>
                </a:solidFill>
                <a:latin typeface="Times New Roman" panose="02020603050405020304" pitchFamily="18" charset="0"/>
                <a:cs typeface="Times New Roman" panose="02020603050405020304" pitchFamily="18" charset="0"/>
              </a:rPr>
              <a:t>越南建设证券股份公司（</a:t>
            </a:r>
            <a:r>
              <a:rPr lang="en-US" altLang="zh-CN" sz="1230">
                <a:solidFill>
                  <a:schemeClr val="tx1">
                    <a:lumMod val="65000"/>
                    <a:lumOff val="35000"/>
                  </a:schemeClr>
                </a:solidFill>
                <a:latin typeface="Times New Roman" panose="02020603050405020304" pitchFamily="18" charset="0"/>
                <a:cs typeface="Times New Roman" panose="02020603050405020304" pitchFamily="18" charset="0"/>
              </a:rPr>
              <a:t>CSI</a:t>
            </a:r>
            <a:r>
              <a:rPr lang="zh-CN" altLang="en-US" sz="1230">
                <a:solidFill>
                  <a:schemeClr val="tx1">
                    <a:lumMod val="65000"/>
                    <a:lumOff val="35000"/>
                  </a:schemeClr>
                </a:solidFill>
                <a:latin typeface="Times New Roman" panose="02020603050405020304" pitchFamily="18" charset="0"/>
                <a:cs typeface="Times New Roman" panose="02020603050405020304" pitchFamily="18" charset="0"/>
              </a:rPr>
              <a:t>）系统建议：建立基于估值</a:t>
            </a:r>
            <a:r>
              <a:rPr lang="en-US" altLang="zh-CN" sz="1230">
                <a:solidFill>
                  <a:schemeClr val="tx1">
                    <a:lumMod val="65000"/>
                    <a:lumOff val="35000"/>
                  </a:schemeClr>
                </a:solidFill>
                <a:latin typeface="Times New Roman" panose="02020603050405020304" pitchFamily="18" charset="0"/>
                <a:cs typeface="Times New Roman" panose="02020603050405020304" pitchFamily="18" charset="0"/>
              </a:rPr>
              <a:t>12</a:t>
            </a:r>
            <a:r>
              <a:rPr lang="zh-CN" altLang="en-US" sz="1230">
                <a:solidFill>
                  <a:schemeClr val="tx1">
                    <a:lumMod val="65000"/>
                    <a:lumOff val="35000"/>
                  </a:schemeClr>
                </a:solidFill>
                <a:latin typeface="Times New Roman" panose="02020603050405020304" pitchFamily="18" charset="0"/>
                <a:cs typeface="Times New Roman" panose="02020603050405020304" pitchFamily="18" charset="0"/>
              </a:rPr>
              <a:t>个月目标价格和市场价格的差异。</a:t>
            </a:r>
            <a:endParaRPr lang="en-US" sz="123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A42000DB-A35E-3810-EA3D-3B371FE612AA}"/>
              </a:ext>
            </a:extLst>
          </p:cNvPr>
          <p:cNvSpPr/>
          <p:nvPr/>
        </p:nvSpPr>
        <p:spPr>
          <a:xfrm>
            <a:off x="3119452" y="1009287"/>
            <a:ext cx="4213604" cy="2362185"/>
          </a:xfrm>
          <a:prstGeom prst="rect">
            <a:avLst/>
          </a:prstGeom>
        </p:spPr>
        <p:txBody>
          <a:bodyPr wrap="square">
            <a:spAutoFit/>
          </a:bodyPr>
          <a:lstStyle/>
          <a:p>
            <a:pPr algn="just"/>
            <a:r>
              <a:rPr lang="ja-JP" altLang="en-US" sz="1229" b="1">
                <a:solidFill>
                  <a:schemeClr val="tx1">
                    <a:lumMod val="65000"/>
                    <a:lumOff val="35000"/>
                  </a:schemeClr>
                </a:solidFill>
                <a:latin typeface="Times New Roman" panose="02020603050405020304" pitchFamily="18" charset="0"/>
                <a:cs typeface="Times New Roman" panose="02020603050405020304" pitchFamily="18" charset="0"/>
              </a:rPr>
              <a:t>免责声明</a:t>
            </a:r>
            <a:r>
              <a:rPr lang="en-US" sz="1229" b="1">
                <a:solidFill>
                  <a:schemeClr val="tx1">
                    <a:lumMod val="65000"/>
                    <a:lumOff val="35000"/>
                  </a:schemeClr>
                </a:solidFill>
                <a:latin typeface="Times New Roman" panose="02020603050405020304" pitchFamily="18" charset="0"/>
                <a:cs typeface="Times New Roman" panose="02020603050405020304" pitchFamily="18" charset="0"/>
              </a:rPr>
              <a:t>: </a:t>
            </a:r>
          </a:p>
          <a:p>
            <a:pPr algn="just"/>
            <a:endParaRPr lang="en-US" sz="1229">
              <a:solidFill>
                <a:schemeClr val="tx1">
                  <a:lumMod val="65000"/>
                  <a:lumOff val="35000"/>
                </a:schemeClr>
              </a:solidFill>
              <a:latin typeface="Times New Roman" panose="02020603050405020304" pitchFamily="18" charset="0"/>
              <a:cs typeface="Times New Roman" panose="02020603050405020304" pitchFamily="18" charset="0"/>
            </a:endParaRPr>
          </a:p>
          <a:p>
            <a:pPr algn="just"/>
            <a:r>
              <a:rPr lang="zh-CN" altLang="en-US" sz="1229">
                <a:solidFill>
                  <a:schemeClr val="tx1">
                    <a:lumMod val="65000"/>
                    <a:lumOff val="35000"/>
                  </a:schemeClr>
                </a:solidFill>
                <a:latin typeface="Times New Roman" panose="02020603050405020304" pitchFamily="18" charset="0"/>
                <a:cs typeface="Times New Roman" panose="02020603050405020304" pitchFamily="18" charset="0"/>
              </a:rPr>
              <a:t>版权属于越南建设证券股份公司（</a:t>
            </a:r>
            <a:r>
              <a:rPr lang="en-US" altLang="zh-CN" sz="1229">
                <a:solidFill>
                  <a:schemeClr val="tx1">
                    <a:lumMod val="65000"/>
                    <a:lumOff val="35000"/>
                  </a:schemeClr>
                </a:solidFill>
                <a:latin typeface="Times New Roman" panose="02020603050405020304" pitchFamily="18" charset="0"/>
                <a:cs typeface="Times New Roman" panose="02020603050405020304" pitchFamily="18" charset="0"/>
              </a:rPr>
              <a:t>CSI</a:t>
            </a:r>
            <a:r>
              <a:rPr lang="zh-CN" altLang="en-US" sz="1229">
                <a:solidFill>
                  <a:schemeClr val="tx1">
                    <a:lumMod val="65000"/>
                    <a:lumOff val="35000"/>
                  </a:schemeClr>
                </a:solidFill>
                <a:latin typeface="Times New Roman" panose="02020603050405020304" pitchFamily="18" charset="0"/>
                <a:cs typeface="Times New Roman" panose="02020603050405020304" pitchFamily="18" charset="0"/>
              </a:rPr>
              <a:t>）。本材料中的所有信息和资料均来源于可靠渠道，</a:t>
            </a:r>
            <a:r>
              <a:rPr lang="en-US" altLang="zh-CN" sz="1229">
                <a:solidFill>
                  <a:schemeClr val="tx1">
                    <a:lumMod val="65000"/>
                    <a:lumOff val="35000"/>
                  </a:schemeClr>
                </a:solidFill>
                <a:latin typeface="Times New Roman" panose="02020603050405020304" pitchFamily="18" charset="0"/>
                <a:cs typeface="Times New Roman" panose="02020603050405020304" pitchFamily="18" charset="0"/>
              </a:rPr>
              <a:t>CSI</a:t>
            </a:r>
            <a:r>
              <a:rPr lang="zh-CN" altLang="en-US" sz="1229">
                <a:solidFill>
                  <a:schemeClr val="tx1">
                    <a:lumMod val="65000"/>
                    <a:lumOff val="35000"/>
                  </a:schemeClr>
                </a:solidFill>
                <a:latin typeface="Times New Roman" panose="02020603050405020304" pitchFamily="18" charset="0"/>
                <a:cs typeface="Times New Roman" panose="02020603050405020304" pitchFamily="18" charset="0"/>
              </a:rPr>
              <a:t>对这些信息的准确性及完整性不作任何保证。上述分析、观点、建议未必是</a:t>
            </a:r>
            <a:r>
              <a:rPr lang="en-US" altLang="zh-CN" sz="1229">
                <a:solidFill>
                  <a:schemeClr val="tx1">
                    <a:lumMod val="65000"/>
                    <a:lumOff val="35000"/>
                  </a:schemeClr>
                </a:solidFill>
                <a:latin typeface="Times New Roman" panose="02020603050405020304" pitchFamily="18" charset="0"/>
                <a:cs typeface="Times New Roman" panose="02020603050405020304" pitchFamily="18" charset="0"/>
              </a:rPr>
              <a:t>CSI</a:t>
            </a:r>
            <a:r>
              <a:rPr lang="zh-CN" altLang="en-US" sz="1229">
                <a:solidFill>
                  <a:schemeClr val="tx1">
                    <a:lumMod val="65000"/>
                    <a:lumOff val="35000"/>
                  </a:schemeClr>
                </a:solidFill>
                <a:latin typeface="Times New Roman" panose="02020603050405020304" pitchFamily="18" charset="0"/>
                <a:cs typeface="Times New Roman" panose="02020603050405020304" pitchFamily="18" charset="0"/>
              </a:rPr>
              <a:t>官方观点，大部分均是发布者基于目前市场情况而作出的。材料中的建议均由分析专员基于基本分析系统的基础上进行研究分析，但</a:t>
            </a:r>
            <a:r>
              <a:rPr lang="en-US" altLang="zh-CN" sz="1229">
                <a:solidFill>
                  <a:schemeClr val="tx1">
                    <a:lumMod val="65000"/>
                    <a:lumOff val="35000"/>
                  </a:schemeClr>
                </a:solidFill>
                <a:latin typeface="Times New Roman" panose="02020603050405020304" pitchFamily="18" charset="0"/>
                <a:cs typeface="Times New Roman" panose="02020603050405020304" pitchFamily="18" charset="0"/>
              </a:rPr>
              <a:t>CSI</a:t>
            </a:r>
            <a:r>
              <a:rPr lang="zh-CN" altLang="en-US" sz="1229">
                <a:solidFill>
                  <a:schemeClr val="tx1">
                    <a:lumMod val="65000"/>
                    <a:lumOff val="35000"/>
                  </a:schemeClr>
                </a:solidFill>
                <a:latin typeface="Times New Roman" panose="02020603050405020304" pitchFamily="18" charset="0"/>
                <a:cs typeface="Times New Roman" panose="02020603050405020304" pitchFamily="18" charset="0"/>
              </a:rPr>
              <a:t>及其雇员对使用或信赖本材料及其内容所引发的任何直接或间接损失概不负责。本材料中任何信息或意见并非有宣传或推荐购买或出售任何证券的目的。本材料版权归</a:t>
            </a:r>
            <a:r>
              <a:rPr lang="en-US" altLang="zh-CN" sz="1229">
                <a:solidFill>
                  <a:schemeClr val="tx1">
                    <a:lumMod val="65000"/>
                    <a:lumOff val="35000"/>
                  </a:schemeClr>
                </a:solidFill>
                <a:latin typeface="Times New Roman" panose="02020603050405020304" pitchFamily="18" charset="0"/>
                <a:cs typeface="Times New Roman" panose="02020603050405020304" pitchFamily="18" charset="0"/>
              </a:rPr>
              <a:t>CSI</a:t>
            </a:r>
            <a:r>
              <a:rPr lang="zh-CN" altLang="en-US" sz="1229">
                <a:solidFill>
                  <a:schemeClr val="tx1">
                    <a:lumMod val="65000"/>
                    <a:lumOff val="35000"/>
                  </a:schemeClr>
                </a:solidFill>
                <a:latin typeface="Times New Roman" panose="02020603050405020304" pitchFamily="18" charset="0"/>
                <a:cs typeface="Times New Roman" panose="02020603050405020304" pitchFamily="18" charset="0"/>
              </a:rPr>
              <a:t>所有</a:t>
            </a:r>
            <a:r>
              <a:rPr lang="en-US" altLang="zh-CN" sz="1229">
                <a:solidFill>
                  <a:schemeClr val="tx1">
                    <a:lumMod val="65000"/>
                    <a:lumOff val="35000"/>
                  </a:schemeClr>
                </a:solidFill>
                <a:latin typeface="Times New Roman" panose="02020603050405020304" pitchFamily="18" charset="0"/>
                <a:cs typeface="Times New Roman" panose="02020603050405020304" pitchFamily="18" charset="0"/>
              </a:rPr>
              <a:t>,</a:t>
            </a:r>
            <a:r>
              <a:rPr lang="zh-CN" altLang="en-US" sz="1229">
                <a:solidFill>
                  <a:schemeClr val="tx1">
                    <a:lumMod val="65000"/>
                    <a:lumOff val="35000"/>
                  </a:schemeClr>
                </a:solidFill>
                <a:latin typeface="Times New Roman" panose="02020603050405020304" pitchFamily="18" charset="0"/>
                <a:cs typeface="Times New Roman" panose="02020603050405020304" pitchFamily="18" charset="0"/>
              </a:rPr>
              <a:t>若未经授权不允许任何个人或组织进行复制、转载、发布或出版。</a:t>
            </a:r>
          </a:p>
        </p:txBody>
      </p:sp>
      <p:sp>
        <p:nvSpPr>
          <p:cNvPr id="13" name="Rectangle 12">
            <a:extLst>
              <a:ext uri="{FF2B5EF4-FFF2-40B4-BE49-F238E27FC236}">
                <a16:creationId xmlns:a16="http://schemas.microsoft.com/office/drawing/2014/main" id="{3F189765-1AAD-CE78-A218-8D9249245C1E}"/>
              </a:ext>
            </a:extLst>
          </p:cNvPr>
          <p:cNvSpPr/>
          <p:nvPr/>
        </p:nvSpPr>
        <p:spPr>
          <a:xfrm>
            <a:off x="312869" y="8811330"/>
            <a:ext cx="5694231" cy="281616"/>
          </a:xfrm>
          <a:prstGeom prst="rect">
            <a:avLst/>
          </a:prstGeom>
        </p:spPr>
        <p:txBody>
          <a:bodyPr wrap="square">
            <a:spAutoFit/>
          </a:bodyPr>
          <a:lstStyle/>
          <a:p>
            <a:r>
              <a:rPr lang="zh-CN" altLang="en-US" sz="1230" b="1">
                <a:solidFill>
                  <a:schemeClr val="tx1">
                    <a:lumMod val="65000"/>
                    <a:lumOff val="35000"/>
                  </a:schemeClr>
                </a:solidFill>
                <a:latin typeface="Times New Roman" panose="02020603050405020304" pitchFamily="18" charset="0"/>
                <a:cs typeface="Times New Roman" panose="02020603050405020304" pitchFamily="18" charset="0"/>
              </a:rPr>
              <a:t>越南建设证券股份公司</a:t>
            </a:r>
            <a:endParaRPr lang="en-US" sz="1230" b="1">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AC2E0B96-E40B-C625-67AA-4CEEDB007F9B}"/>
              </a:ext>
            </a:extLst>
          </p:cNvPr>
          <p:cNvSpPr/>
          <p:nvPr/>
        </p:nvSpPr>
        <p:spPr>
          <a:xfrm>
            <a:off x="338271" y="9075570"/>
            <a:ext cx="7020186" cy="660181"/>
          </a:xfrm>
          <a:prstGeom prst="rect">
            <a:avLst/>
          </a:prstGeom>
        </p:spPr>
        <p:txBody>
          <a:bodyPr wrap="square">
            <a:spAutoFit/>
          </a:bodyPr>
          <a:lstStyle/>
          <a:p>
            <a:pPr algn="just"/>
            <a:r>
              <a:rPr lang="zh-CN" altLang="en-US" sz="1230" b="1" dirty="0">
                <a:solidFill>
                  <a:schemeClr val="tx1">
                    <a:lumMod val="65000"/>
                    <a:lumOff val="35000"/>
                  </a:schemeClr>
                </a:solidFill>
                <a:latin typeface="Times New Roman" panose="02020603050405020304" pitchFamily="18" charset="0"/>
                <a:cs typeface="Times New Roman" panose="02020603050405020304" pitchFamily="18" charset="0"/>
              </a:rPr>
              <a:t>总部：</a:t>
            </a:r>
            <a:r>
              <a:rPr lang="zh-CN" altLang="en-US" sz="1230" dirty="0">
                <a:solidFill>
                  <a:schemeClr val="tx1">
                    <a:lumMod val="65000"/>
                    <a:lumOff val="35000"/>
                  </a:schemeClr>
                </a:solidFill>
                <a:latin typeface="Times New Roman" panose="02020603050405020304" pitchFamily="18" charset="0"/>
                <a:cs typeface="Times New Roman" panose="02020603050405020304" pitchFamily="18" charset="0"/>
              </a:rPr>
              <a:t>河内市栋多郡浪上坊阮志清路</a:t>
            </a:r>
            <a:r>
              <a:rPr lang="en-US" altLang="zh-CN" sz="1230" dirty="0">
                <a:solidFill>
                  <a:schemeClr val="tx1">
                    <a:lumMod val="65000"/>
                    <a:lumOff val="35000"/>
                  </a:schemeClr>
                </a:solidFill>
                <a:latin typeface="Times New Roman" panose="02020603050405020304" pitchFamily="18" charset="0"/>
                <a:cs typeface="Times New Roman" panose="02020603050405020304" pitchFamily="18" charset="0"/>
              </a:rPr>
              <a:t>54A</a:t>
            </a:r>
            <a:r>
              <a:rPr lang="zh-CN" altLang="en-US" sz="1230" dirty="0">
                <a:solidFill>
                  <a:schemeClr val="tx1">
                    <a:lumMod val="65000"/>
                    <a:lumOff val="35000"/>
                  </a:schemeClr>
                </a:solidFill>
                <a:latin typeface="Times New Roman" panose="02020603050405020304" pitchFamily="18" charset="0"/>
                <a:cs typeface="Times New Roman" panose="02020603050405020304" pitchFamily="18" charset="0"/>
              </a:rPr>
              <a:t>号</a:t>
            </a:r>
            <a:r>
              <a:rPr lang="en-US" altLang="zh-CN" sz="1230" dirty="0">
                <a:solidFill>
                  <a:schemeClr val="tx1">
                    <a:lumMod val="65000"/>
                    <a:lumOff val="35000"/>
                  </a:schemeClr>
                </a:solidFill>
                <a:latin typeface="Times New Roman" panose="02020603050405020304" pitchFamily="18" charset="0"/>
                <a:cs typeface="Times New Roman" panose="02020603050405020304" pitchFamily="18" charset="0"/>
              </a:rPr>
              <a:t>TNR</a:t>
            </a:r>
            <a:r>
              <a:rPr lang="zh-CN" altLang="en-US" sz="1230" dirty="0">
                <a:solidFill>
                  <a:schemeClr val="tx1">
                    <a:lumMod val="65000"/>
                    <a:lumOff val="35000"/>
                  </a:schemeClr>
                </a:solidFill>
                <a:latin typeface="Times New Roman" panose="02020603050405020304" pitchFamily="18" charset="0"/>
                <a:cs typeface="Times New Roman" panose="02020603050405020304" pitchFamily="18" charset="0"/>
              </a:rPr>
              <a:t>大楼</a:t>
            </a:r>
            <a:r>
              <a:rPr lang="en-US" altLang="zh-CN" sz="1230" dirty="0">
                <a:solidFill>
                  <a:schemeClr val="tx1">
                    <a:lumMod val="65000"/>
                    <a:lumOff val="35000"/>
                  </a:schemeClr>
                </a:solidFill>
                <a:latin typeface="Times New Roman" panose="02020603050405020304" pitchFamily="18" charset="0"/>
                <a:cs typeface="Times New Roman" panose="02020603050405020304" pitchFamily="18" charset="0"/>
              </a:rPr>
              <a:t>11</a:t>
            </a:r>
            <a:r>
              <a:rPr lang="zh-CN" altLang="en-US" sz="1230" dirty="0">
                <a:solidFill>
                  <a:schemeClr val="tx1">
                    <a:lumMod val="65000"/>
                    <a:lumOff val="35000"/>
                  </a:schemeClr>
                </a:solidFill>
                <a:latin typeface="Times New Roman" panose="02020603050405020304" pitchFamily="18" charset="0"/>
                <a:cs typeface="Times New Roman" panose="02020603050405020304" pitchFamily="18" charset="0"/>
              </a:rPr>
              <a:t>层</a:t>
            </a:r>
          </a:p>
          <a:p>
            <a:pPr algn="just"/>
            <a:r>
              <a:rPr lang="zh-CN" altLang="en-US" sz="1230" b="1" dirty="0">
                <a:solidFill>
                  <a:schemeClr val="tx1">
                    <a:lumMod val="65000"/>
                    <a:lumOff val="35000"/>
                  </a:schemeClr>
                </a:solidFill>
                <a:latin typeface="Times New Roman" panose="02020603050405020304" pitchFamily="18" charset="0"/>
                <a:cs typeface="Times New Roman" panose="02020603050405020304" pitchFamily="18" charset="0"/>
              </a:rPr>
              <a:t>分公司：</a:t>
            </a:r>
            <a:r>
              <a:rPr lang="zh-CN" altLang="en-US" sz="1230" dirty="0">
                <a:solidFill>
                  <a:schemeClr val="tx1">
                    <a:lumMod val="65000"/>
                    <a:lumOff val="35000"/>
                  </a:schemeClr>
                </a:solidFill>
                <a:latin typeface="Times New Roman" panose="02020603050405020304" pitchFamily="18" charset="0"/>
                <a:cs typeface="Times New Roman" panose="02020603050405020304" pitchFamily="18" charset="0"/>
              </a:rPr>
              <a:t>胡志明市第一郡阮太平坊阮公著街</a:t>
            </a:r>
            <a:r>
              <a:rPr lang="en-US" altLang="zh-CN" sz="1230" dirty="0">
                <a:solidFill>
                  <a:schemeClr val="tx1">
                    <a:lumMod val="65000"/>
                    <a:lumOff val="35000"/>
                  </a:schemeClr>
                </a:solidFill>
                <a:latin typeface="Times New Roman" panose="02020603050405020304" pitchFamily="18" charset="0"/>
                <a:cs typeface="Times New Roman" panose="02020603050405020304" pitchFamily="18" charset="0"/>
              </a:rPr>
              <a:t>180-192</a:t>
            </a:r>
            <a:r>
              <a:rPr lang="zh-CN" altLang="en-US" sz="1230" dirty="0">
                <a:solidFill>
                  <a:schemeClr val="tx1">
                    <a:lumMod val="65000"/>
                    <a:lumOff val="35000"/>
                  </a:schemeClr>
                </a:solidFill>
                <a:latin typeface="Times New Roman" panose="02020603050405020304" pitchFamily="18" charset="0"/>
                <a:cs typeface="Times New Roman" panose="02020603050405020304" pitchFamily="18" charset="0"/>
              </a:rPr>
              <a:t>号</a:t>
            </a:r>
            <a:r>
              <a:rPr lang="en-US" altLang="zh-CN" sz="1230" dirty="0">
                <a:solidFill>
                  <a:schemeClr val="tx1">
                    <a:lumMod val="65000"/>
                    <a:lumOff val="35000"/>
                  </a:schemeClr>
                </a:solidFill>
                <a:latin typeface="Times New Roman" panose="02020603050405020304" pitchFamily="18" charset="0"/>
                <a:cs typeface="Times New Roman" panose="02020603050405020304" pitchFamily="18" charset="0"/>
              </a:rPr>
              <a:t>TNR</a:t>
            </a:r>
            <a:r>
              <a:rPr lang="zh-CN" altLang="en-US" sz="1230" dirty="0">
                <a:solidFill>
                  <a:schemeClr val="tx1">
                    <a:lumMod val="65000"/>
                    <a:lumOff val="35000"/>
                  </a:schemeClr>
                </a:solidFill>
                <a:latin typeface="Times New Roman" panose="02020603050405020304" pitchFamily="18" charset="0"/>
                <a:cs typeface="Times New Roman" panose="02020603050405020304" pitchFamily="18" charset="0"/>
              </a:rPr>
              <a:t>大楼</a:t>
            </a:r>
            <a:r>
              <a:rPr lang="en-US" altLang="zh-CN" sz="1230" dirty="0">
                <a:solidFill>
                  <a:schemeClr val="tx1">
                    <a:lumMod val="65000"/>
                    <a:lumOff val="35000"/>
                  </a:schemeClr>
                </a:solidFill>
                <a:latin typeface="Times New Roman" panose="02020603050405020304" pitchFamily="18" charset="0"/>
                <a:cs typeface="Times New Roman" panose="02020603050405020304" pitchFamily="18" charset="0"/>
              </a:rPr>
              <a:t>20</a:t>
            </a:r>
            <a:r>
              <a:rPr lang="zh-CN" altLang="en-US" sz="1230" dirty="0">
                <a:solidFill>
                  <a:schemeClr val="tx1">
                    <a:lumMod val="65000"/>
                    <a:lumOff val="35000"/>
                  </a:schemeClr>
                </a:solidFill>
                <a:latin typeface="Times New Roman" panose="02020603050405020304" pitchFamily="18" charset="0"/>
                <a:cs typeface="Times New Roman" panose="02020603050405020304" pitchFamily="18" charset="0"/>
              </a:rPr>
              <a:t>层</a:t>
            </a:r>
          </a:p>
          <a:p>
            <a:pPr algn="just"/>
            <a:r>
              <a:rPr lang="zh-CN" altLang="en-US" sz="1230" b="1" dirty="0">
                <a:solidFill>
                  <a:schemeClr val="tx1">
                    <a:lumMod val="65000"/>
                    <a:lumOff val="35000"/>
                  </a:schemeClr>
                </a:solidFill>
                <a:latin typeface="Times New Roman" panose="02020603050405020304" pitchFamily="18" charset="0"/>
                <a:cs typeface="Times New Roman" panose="02020603050405020304" pitchFamily="18" charset="0"/>
              </a:rPr>
              <a:t>电话</a:t>
            </a:r>
            <a:r>
              <a:rPr lang="vi-VN" sz="1230" b="1" dirty="0">
                <a:solidFill>
                  <a:schemeClr val="tx1">
                    <a:lumMod val="65000"/>
                    <a:lumOff val="35000"/>
                  </a:schemeClr>
                </a:solidFill>
                <a:latin typeface="Times New Roman" panose="02020603050405020304" pitchFamily="18" charset="0"/>
                <a:cs typeface="Times New Roman" panose="02020603050405020304" pitchFamily="18" charset="0"/>
              </a:rPr>
              <a:t>: </a:t>
            </a:r>
            <a:r>
              <a:rPr lang="vi-VN" sz="1230" dirty="0">
                <a:solidFill>
                  <a:schemeClr val="tx1">
                    <a:lumMod val="65000"/>
                    <a:lumOff val="35000"/>
                  </a:schemeClr>
                </a:solidFill>
                <a:latin typeface="Times New Roman" panose="02020603050405020304" pitchFamily="18" charset="0"/>
                <a:cs typeface="Times New Roman" panose="02020603050405020304" pitchFamily="18" charset="0"/>
              </a:rPr>
              <a:t>+ 84 24 3926 0099   </a:t>
            </a:r>
            <a:r>
              <a:rPr lang="en-US" sz="1230" dirty="0">
                <a:solidFill>
                  <a:schemeClr val="tx1">
                    <a:lumMod val="65000"/>
                    <a:lumOff val="35000"/>
                  </a:schemeClr>
                </a:solidFill>
                <a:latin typeface="Times New Roman" panose="02020603050405020304" pitchFamily="18" charset="0"/>
                <a:cs typeface="Times New Roman" panose="02020603050405020304" pitchFamily="18" charset="0"/>
              </a:rPr>
              <a:t>|</a:t>
            </a:r>
            <a:r>
              <a:rPr lang="vi-VN" sz="1230" dirty="0">
                <a:solidFill>
                  <a:schemeClr val="tx1">
                    <a:lumMod val="65000"/>
                    <a:lumOff val="35000"/>
                  </a:schemeClr>
                </a:solidFill>
                <a:latin typeface="Times New Roman" panose="02020603050405020304" pitchFamily="18" charset="0"/>
                <a:cs typeface="Times New Roman" panose="02020603050405020304" pitchFamily="18" charset="0"/>
              </a:rPr>
              <a:t>   </a:t>
            </a:r>
            <a:r>
              <a:rPr lang="zh-CN" altLang="en-US" sz="1230" b="1" dirty="0">
                <a:solidFill>
                  <a:schemeClr val="tx1">
                    <a:lumMod val="65000"/>
                    <a:lumOff val="35000"/>
                  </a:schemeClr>
                </a:solidFill>
                <a:latin typeface="Times New Roman" panose="02020603050405020304" pitchFamily="18" charset="0"/>
                <a:cs typeface="Times New Roman" panose="02020603050405020304" pitchFamily="18" charset="0"/>
              </a:rPr>
              <a:t>官网</a:t>
            </a:r>
            <a:r>
              <a:rPr lang="vi-VN" sz="1230" b="1" dirty="0">
                <a:solidFill>
                  <a:schemeClr val="tx1">
                    <a:lumMod val="65000"/>
                    <a:lumOff val="35000"/>
                  </a:schemeClr>
                </a:solidFill>
                <a:latin typeface="Times New Roman" panose="02020603050405020304" pitchFamily="18" charset="0"/>
                <a:cs typeface="Times New Roman" panose="02020603050405020304" pitchFamily="18" charset="0"/>
              </a:rPr>
              <a:t>:</a:t>
            </a:r>
            <a:r>
              <a:rPr lang="vi-VN" sz="1230" dirty="0">
                <a:solidFill>
                  <a:schemeClr val="tx1">
                    <a:lumMod val="65000"/>
                    <a:lumOff val="35000"/>
                  </a:schemeClr>
                </a:solidFill>
                <a:latin typeface="Times New Roman" panose="02020603050405020304" pitchFamily="18" charset="0"/>
                <a:cs typeface="Times New Roman" panose="02020603050405020304" pitchFamily="18" charset="0"/>
              </a:rPr>
              <a:t> </a:t>
            </a:r>
            <a:r>
              <a:rPr lang="vi-VN" sz="1230" dirty="0">
                <a:solidFill>
                  <a:schemeClr val="tx1">
                    <a:lumMod val="65000"/>
                    <a:lumOff val="35000"/>
                  </a:schemeClr>
                </a:solidFill>
                <a:latin typeface="Times New Roman" panose="02020603050405020304" pitchFamily="18" charset="0"/>
                <a:cs typeface="Times New Roman" panose="02020603050405020304" pitchFamily="18" charset="0"/>
                <a:hlinkClick r:id="rId2"/>
              </a:rPr>
              <a:t>www.vncsi.com.vn</a:t>
            </a:r>
            <a:endParaRPr lang="vi-VN" sz="123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82CBC9E6-F05F-B98C-24A3-64588ACFD393}"/>
              </a:ext>
            </a:extLst>
          </p:cNvPr>
          <p:cNvCxnSpPr/>
          <p:nvPr/>
        </p:nvCxnSpPr>
        <p:spPr>
          <a:xfrm>
            <a:off x="3221581" y="1308197"/>
            <a:ext cx="1971016"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988953C-31D8-1E9A-32D6-9DBEDB49CC12}"/>
              </a:ext>
            </a:extLst>
          </p:cNvPr>
          <p:cNvCxnSpPr/>
          <p:nvPr/>
        </p:nvCxnSpPr>
        <p:spPr>
          <a:xfrm>
            <a:off x="392903" y="2533596"/>
            <a:ext cx="2186274" cy="0"/>
          </a:xfrm>
          <a:prstGeom prst="line">
            <a:avLst/>
          </a:prstGeom>
          <a:ln w="3175">
            <a:solidFill>
              <a:srgbClr val="45464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1072592-37C1-706D-ADAF-17DF15653B42}"/>
              </a:ext>
            </a:extLst>
          </p:cNvPr>
          <p:cNvCxnSpPr/>
          <p:nvPr/>
        </p:nvCxnSpPr>
        <p:spPr>
          <a:xfrm>
            <a:off x="380203" y="1725507"/>
            <a:ext cx="2233048" cy="0"/>
          </a:xfrm>
          <a:prstGeom prst="line">
            <a:avLst/>
          </a:prstGeom>
          <a:ln w="3175">
            <a:solidFill>
              <a:srgbClr val="454649"/>
            </a:solidFill>
          </a:ln>
        </p:spPr>
        <p:style>
          <a:lnRef idx="1">
            <a:schemeClr val="accent1"/>
          </a:lnRef>
          <a:fillRef idx="0">
            <a:schemeClr val="accent1"/>
          </a:fillRef>
          <a:effectRef idx="0">
            <a:schemeClr val="accent1"/>
          </a:effectRef>
          <a:fontRef idx="minor">
            <a:schemeClr val="tx1"/>
          </a:fontRef>
        </p:style>
      </p:cxnSp>
      <p:sp>
        <p:nvSpPr>
          <p:cNvPr id="25" name="Slide Number Placeholder 3">
            <a:extLst>
              <a:ext uri="{FF2B5EF4-FFF2-40B4-BE49-F238E27FC236}">
                <a16:creationId xmlns:a16="http://schemas.microsoft.com/office/drawing/2014/main" id="{C87392D2-4674-8BE2-4E44-5AF68B51BB06}"/>
              </a:ext>
            </a:extLst>
          </p:cNvPr>
          <p:cNvSpPr txBox="1">
            <a:spLocks/>
          </p:cNvSpPr>
          <p:nvPr/>
        </p:nvSpPr>
        <p:spPr>
          <a:xfrm>
            <a:off x="5844222" y="10007548"/>
            <a:ext cx="1827014" cy="576424"/>
          </a:xfrm>
          <a:prstGeom prst="rect">
            <a:avLst/>
          </a:prstGeom>
        </p:spPr>
        <p:txBody>
          <a:bodyPr vert="horz" lIns="91440" tIns="45720" rIns="91440" bIns="45720" rtlCol="0" anchor="ctr"/>
          <a:lstStyle>
            <a:defPPr>
              <a:defRPr lang="en-US"/>
            </a:defPPr>
            <a:lvl1pPr marL="0" algn="r" defTabSz="1046597" rtl="0" eaLnBrk="1" latinLnBrk="0" hangingPunct="1">
              <a:defRPr sz="1600" kern="1200">
                <a:solidFill>
                  <a:schemeClr val="bg1"/>
                </a:solidFill>
                <a:latin typeface="Roboto Black" panose="02000000000000000000" pitchFamily="2" charset="0"/>
                <a:ea typeface="Roboto Black" panose="02000000000000000000" pitchFamily="2" charset="0"/>
                <a:cs typeface="+mn-cs"/>
              </a:defRPr>
            </a:lvl1pPr>
            <a:lvl2pPr marL="523298" algn="l" defTabSz="1046597" rtl="0" eaLnBrk="1" latinLnBrk="0" hangingPunct="1">
              <a:defRPr sz="2059" kern="1200">
                <a:solidFill>
                  <a:schemeClr val="tx1"/>
                </a:solidFill>
                <a:latin typeface="+mn-lt"/>
                <a:ea typeface="+mn-ea"/>
                <a:cs typeface="+mn-cs"/>
              </a:defRPr>
            </a:lvl2pPr>
            <a:lvl3pPr marL="1046597" algn="l" defTabSz="1046597" rtl="0" eaLnBrk="1" latinLnBrk="0" hangingPunct="1">
              <a:defRPr sz="2059" kern="1200">
                <a:solidFill>
                  <a:schemeClr val="tx1"/>
                </a:solidFill>
                <a:latin typeface="+mn-lt"/>
                <a:ea typeface="+mn-ea"/>
                <a:cs typeface="+mn-cs"/>
              </a:defRPr>
            </a:lvl3pPr>
            <a:lvl4pPr marL="1569895" algn="l" defTabSz="1046597" rtl="0" eaLnBrk="1" latinLnBrk="0" hangingPunct="1">
              <a:defRPr sz="2059" kern="1200">
                <a:solidFill>
                  <a:schemeClr val="tx1"/>
                </a:solidFill>
                <a:latin typeface="+mn-lt"/>
                <a:ea typeface="+mn-ea"/>
                <a:cs typeface="+mn-cs"/>
              </a:defRPr>
            </a:lvl4pPr>
            <a:lvl5pPr marL="2093193" algn="l" defTabSz="1046597" rtl="0" eaLnBrk="1" latinLnBrk="0" hangingPunct="1">
              <a:defRPr sz="2059" kern="1200">
                <a:solidFill>
                  <a:schemeClr val="tx1"/>
                </a:solidFill>
                <a:latin typeface="+mn-lt"/>
                <a:ea typeface="+mn-ea"/>
                <a:cs typeface="+mn-cs"/>
              </a:defRPr>
            </a:lvl5pPr>
            <a:lvl6pPr marL="2616491" algn="l" defTabSz="1046597" rtl="0" eaLnBrk="1" latinLnBrk="0" hangingPunct="1">
              <a:defRPr sz="2059" kern="1200">
                <a:solidFill>
                  <a:schemeClr val="tx1"/>
                </a:solidFill>
                <a:latin typeface="+mn-lt"/>
                <a:ea typeface="+mn-ea"/>
                <a:cs typeface="+mn-cs"/>
              </a:defRPr>
            </a:lvl6pPr>
            <a:lvl7pPr marL="3139789" algn="l" defTabSz="1046597" rtl="0" eaLnBrk="1" latinLnBrk="0" hangingPunct="1">
              <a:defRPr sz="2059" kern="1200">
                <a:solidFill>
                  <a:schemeClr val="tx1"/>
                </a:solidFill>
                <a:latin typeface="+mn-lt"/>
                <a:ea typeface="+mn-ea"/>
                <a:cs typeface="+mn-cs"/>
              </a:defRPr>
            </a:lvl7pPr>
            <a:lvl8pPr marL="3663088" algn="l" defTabSz="1046597" rtl="0" eaLnBrk="1" latinLnBrk="0" hangingPunct="1">
              <a:defRPr sz="2059" kern="1200">
                <a:solidFill>
                  <a:schemeClr val="tx1"/>
                </a:solidFill>
                <a:latin typeface="+mn-lt"/>
                <a:ea typeface="+mn-ea"/>
                <a:cs typeface="+mn-cs"/>
              </a:defRPr>
            </a:lvl8pPr>
            <a:lvl9pPr marL="4186386" algn="l" defTabSz="1046597" rtl="0" eaLnBrk="1" latinLnBrk="0" hangingPunct="1">
              <a:defRPr sz="2059" kern="1200">
                <a:solidFill>
                  <a:schemeClr val="tx1"/>
                </a:solidFill>
                <a:latin typeface="+mn-lt"/>
                <a:ea typeface="+mn-ea"/>
                <a:cs typeface="+mn-cs"/>
              </a:defRPr>
            </a:lvl9pPr>
          </a:lstStyle>
          <a:p>
            <a:r>
              <a:rPr lang="en-US" b="1" dirty="0">
                <a:latin typeface="Times New Roman" panose="02020603050405020304" pitchFamily="18" charset="0"/>
                <a:ea typeface="+mn-ea"/>
                <a:cs typeface="Times New Roman" panose="02020603050405020304" pitchFamily="18" charset="0"/>
              </a:rPr>
              <a:t>14</a:t>
            </a:r>
          </a:p>
        </p:txBody>
      </p:sp>
      <p:sp>
        <p:nvSpPr>
          <p:cNvPr id="26" name="Rectangle 25">
            <a:extLst>
              <a:ext uri="{FF2B5EF4-FFF2-40B4-BE49-F238E27FC236}">
                <a16:creationId xmlns:a16="http://schemas.microsoft.com/office/drawing/2014/main" id="{49F13164-CEFE-9F5F-FFDD-ECD42E3F000B}"/>
              </a:ext>
            </a:extLst>
          </p:cNvPr>
          <p:cNvSpPr/>
          <p:nvPr/>
        </p:nvSpPr>
        <p:spPr>
          <a:xfrm>
            <a:off x="287469" y="1239026"/>
            <a:ext cx="4732595" cy="470642"/>
          </a:xfrm>
          <a:prstGeom prst="rect">
            <a:avLst/>
          </a:prstGeom>
        </p:spPr>
        <p:txBody>
          <a:bodyPr wrap="square">
            <a:spAutoFit/>
          </a:bodyPr>
          <a:lstStyle/>
          <a:p>
            <a:r>
              <a:rPr lang="zh-CN" altLang="en-US" sz="1229" b="1">
                <a:solidFill>
                  <a:schemeClr val="tx1">
                    <a:lumMod val="65000"/>
                    <a:lumOff val="35000"/>
                  </a:schemeClr>
                </a:solidFill>
                <a:latin typeface="Times New Roman" panose="02020603050405020304" pitchFamily="18" charset="0"/>
                <a:cs typeface="Times New Roman" panose="02020603050405020304" pitchFamily="18" charset="0"/>
              </a:rPr>
              <a:t>邮箱</a:t>
            </a:r>
            <a:r>
              <a:rPr lang="en-US" sz="1229" b="1">
                <a:solidFill>
                  <a:schemeClr val="tx1">
                    <a:lumMod val="65000"/>
                    <a:lumOff val="35000"/>
                  </a:schemeClr>
                </a:solidFill>
                <a:latin typeface="Times New Roman" panose="02020603050405020304" pitchFamily="18" charset="0"/>
                <a:cs typeface="Times New Roman" panose="02020603050405020304" pitchFamily="18" charset="0"/>
              </a:rPr>
              <a:t>: </a:t>
            </a:r>
            <a:r>
              <a:rPr lang="en-US" sz="1229" b="1">
                <a:solidFill>
                  <a:schemeClr val="tx1">
                    <a:lumMod val="65000"/>
                    <a:lumOff val="35000"/>
                  </a:schemeClr>
                </a:solidFill>
                <a:latin typeface="Times New Roman" panose="02020603050405020304" pitchFamily="18" charset="0"/>
                <a:cs typeface="Times New Roman" panose="02020603050405020304" pitchFamily="18" charset="0"/>
                <a:hlinkClick r:id="rId3"/>
              </a:rPr>
              <a:t>csi.research@vncsi.com</a:t>
            </a:r>
            <a:endParaRPr lang="en-US" sz="1229" b="1">
              <a:solidFill>
                <a:schemeClr val="tx1">
                  <a:lumMod val="65000"/>
                  <a:lumOff val="35000"/>
                </a:schemeClr>
              </a:solidFill>
              <a:latin typeface="Times New Roman" panose="02020603050405020304" pitchFamily="18" charset="0"/>
              <a:cs typeface="Times New Roman" panose="02020603050405020304" pitchFamily="18" charset="0"/>
            </a:endParaRPr>
          </a:p>
          <a:p>
            <a:r>
              <a:rPr lang="zh-CN" altLang="en-US" sz="1229" b="1">
                <a:solidFill>
                  <a:schemeClr val="tx1">
                    <a:lumMod val="65000"/>
                    <a:lumOff val="35000"/>
                  </a:schemeClr>
                </a:solidFill>
                <a:latin typeface="Times New Roman" panose="02020603050405020304" pitchFamily="18" charset="0"/>
                <a:cs typeface="Times New Roman" panose="02020603050405020304" pitchFamily="18" charset="0"/>
              </a:rPr>
              <a:t>电话</a:t>
            </a:r>
            <a:r>
              <a:rPr lang="en-US" sz="1229" b="1">
                <a:solidFill>
                  <a:schemeClr val="tx1">
                    <a:lumMod val="65000"/>
                    <a:lumOff val="35000"/>
                  </a:schemeClr>
                </a:solidFill>
                <a:latin typeface="Times New Roman" panose="02020603050405020304" pitchFamily="18" charset="0"/>
                <a:cs typeface="Times New Roman" panose="02020603050405020304" pitchFamily="18" charset="0"/>
              </a:rPr>
              <a:t>: (+84) 24 3926 0099 (109)</a:t>
            </a:r>
            <a:endParaRPr lang="en-US" sz="1173">
              <a:solidFill>
                <a:schemeClr val="tx1">
                  <a:lumMod val="65000"/>
                  <a:lumOff val="35000"/>
                </a:schemeClr>
              </a:solidFill>
              <a:latin typeface="Times New Roman" panose="02020603050405020304" pitchFamily="18" charset="0"/>
              <a:cs typeface="Times New Roman" panose="02020603050405020304" pitchFamily="18" charset="0"/>
            </a:endParaRPr>
          </a:p>
        </p:txBody>
      </p:sp>
      <p:graphicFrame>
        <p:nvGraphicFramePr>
          <p:cNvPr id="27" name="Table 26">
            <a:extLst>
              <a:ext uri="{FF2B5EF4-FFF2-40B4-BE49-F238E27FC236}">
                <a16:creationId xmlns:a16="http://schemas.microsoft.com/office/drawing/2014/main" id="{85CD8553-A28B-DD8E-7DCF-621BB79EC6E3}"/>
              </a:ext>
            </a:extLst>
          </p:cNvPr>
          <p:cNvGraphicFramePr>
            <a:graphicFrameLocks noGrp="1"/>
          </p:cNvGraphicFramePr>
          <p:nvPr/>
        </p:nvGraphicFramePr>
        <p:xfrm>
          <a:off x="338271" y="6601233"/>
          <a:ext cx="7020186" cy="2091195"/>
        </p:xfrm>
        <a:graphic>
          <a:graphicData uri="http://schemas.openxmlformats.org/drawingml/2006/table">
            <a:tbl>
              <a:tblPr firstRow="1" firstCol="1" bandRow="1"/>
              <a:tblGrid>
                <a:gridCol w="2430330">
                  <a:extLst>
                    <a:ext uri="{9D8B030D-6E8A-4147-A177-3AD203B41FA5}">
                      <a16:colId xmlns:a16="http://schemas.microsoft.com/office/drawing/2014/main" val="4168664665"/>
                    </a:ext>
                  </a:extLst>
                </a:gridCol>
                <a:gridCol w="4589856">
                  <a:extLst>
                    <a:ext uri="{9D8B030D-6E8A-4147-A177-3AD203B41FA5}">
                      <a16:colId xmlns:a16="http://schemas.microsoft.com/office/drawing/2014/main" val="2054726433"/>
                    </a:ext>
                  </a:extLst>
                </a:gridCol>
              </a:tblGrid>
              <a:tr h="284218">
                <a:tc>
                  <a:txBody>
                    <a:bodyPr/>
                    <a:lstStyle/>
                    <a:p>
                      <a:pPr algn="just">
                        <a:lnSpc>
                          <a:spcPct val="150000"/>
                        </a:lnSpc>
                        <a:spcBef>
                          <a:spcPts val="300"/>
                        </a:spcBef>
                        <a:spcAft>
                          <a:spcPts val="300"/>
                        </a:spcAft>
                        <a:tabLst>
                          <a:tab pos="238125" algn="l"/>
                          <a:tab pos="1742440" algn="ctr"/>
                        </a:tabLst>
                      </a:pPr>
                      <a:r>
                        <a:rPr lang="ja-JP" altLang="en-US" sz="1230" b="1" dirty="0">
                          <a:solidFill>
                            <a:schemeClr val="tx1">
                              <a:lumMod val="65000"/>
                              <a:lumOff val="35000"/>
                            </a:schemeClr>
                          </a:solidFill>
                          <a:effectLst/>
                          <a:latin typeface="Times New Roman" panose="02020603050405020304" pitchFamily="18" charset="0"/>
                          <a:ea typeface="SimSun" panose="02010600030101010101" pitchFamily="2" charset="-122"/>
                          <a:cs typeface="Times New Roman" panose="02020603050405020304" pitchFamily="18" charset="0"/>
                        </a:rPr>
                        <a:t>次序</a:t>
                      </a:r>
                      <a:endParaRPr lang="en-US" sz="1230" dirty="0">
                        <a:solidFill>
                          <a:schemeClr val="tx1">
                            <a:lumMod val="65000"/>
                            <a:lumOff val="3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a:noFill/>
                    </a:lnL>
                    <a:lnR>
                      <a:noFill/>
                    </a:lnR>
                    <a:lnT>
                      <a:noFill/>
                    </a:lnT>
                    <a:lnB w="19050" cap="flat" cmpd="sng" algn="ctr">
                      <a:solidFill>
                        <a:schemeClr val="tx1">
                          <a:lumMod val="65000"/>
                          <a:lumOff val="35000"/>
                        </a:schemeClr>
                      </a:solidFill>
                      <a:prstDash val="solid"/>
                      <a:round/>
                      <a:headEnd type="none" w="med" len="med"/>
                      <a:tailEnd type="none" w="med" len="med"/>
                    </a:lnB>
                  </a:tcPr>
                </a:tc>
                <a:tc>
                  <a:txBody>
                    <a:bodyPr/>
                    <a:lstStyle/>
                    <a:p>
                      <a:pPr algn="just">
                        <a:lnSpc>
                          <a:spcPct val="150000"/>
                        </a:lnSpc>
                        <a:spcBef>
                          <a:spcPts val="300"/>
                        </a:spcBef>
                        <a:spcAft>
                          <a:spcPts val="300"/>
                        </a:spcAft>
                        <a:tabLst>
                          <a:tab pos="238125" algn="l"/>
                          <a:tab pos="1742440" algn="ctr"/>
                        </a:tabLst>
                      </a:pPr>
                      <a:r>
                        <a:rPr lang="zh-CN" altLang="en-US" sz="1230" b="1">
                          <a:solidFill>
                            <a:schemeClr val="tx1">
                              <a:lumMod val="65000"/>
                              <a:lumOff val="35000"/>
                            </a:schemeClr>
                          </a:solidFill>
                          <a:effectLst/>
                          <a:latin typeface="Times New Roman" panose="02020603050405020304" pitchFamily="18" charset="0"/>
                          <a:ea typeface="SimSun" panose="02010600030101010101" pitchFamily="2" charset="-122"/>
                          <a:cs typeface="Times New Roman" panose="02020603050405020304" pitchFamily="18" charset="0"/>
                        </a:rPr>
                        <a:t>（目标价格 </a:t>
                      </a:r>
                      <a:r>
                        <a:rPr lang="en-US" altLang="zh-CN" sz="1230" b="1">
                          <a:solidFill>
                            <a:schemeClr val="tx1">
                              <a:lumMod val="65000"/>
                              <a:lumOff val="35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zh-CN" altLang="en-US" sz="1230" b="1">
                          <a:solidFill>
                            <a:schemeClr val="tx1">
                              <a:lumMod val="65000"/>
                              <a:lumOff val="35000"/>
                            </a:schemeClr>
                          </a:solidFill>
                          <a:effectLst/>
                          <a:latin typeface="Times New Roman" panose="02020603050405020304" pitchFamily="18" charset="0"/>
                          <a:ea typeface="SimSun" panose="02010600030101010101" pitchFamily="2" charset="-122"/>
                          <a:cs typeface="Times New Roman" panose="02020603050405020304" pitchFamily="18" charset="0"/>
                        </a:rPr>
                        <a:t>当前价格）</a:t>
                      </a:r>
                      <a:r>
                        <a:rPr lang="en-US" altLang="zh-CN" sz="1230" b="1">
                          <a:solidFill>
                            <a:schemeClr val="tx1">
                              <a:lumMod val="65000"/>
                              <a:lumOff val="35000"/>
                            </a:schemeClr>
                          </a:solidFill>
                          <a:effectLst/>
                          <a:latin typeface="Times New Roman" panose="02020603050405020304" pitchFamily="18" charset="0"/>
                          <a:ea typeface="SimSun" panose="02010600030101010101" pitchFamily="2" charset="-122"/>
                          <a:cs typeface="Times New Roman" panose="02020603050405020304" pitchFamily="18" charset="0"/>
                        </a:rPr>
                        <a:t>/</a:t>
                      </a:r>
                      <a:r>
                        <a:rPr lang="zh-CN" altLang="en-US" sz="1230" b="1">
                          <a:solidFill>
                            <a:schemeClr val="tx1">
                              <a:lumMod val="65000"/>
                              <a:lumOff val="35000"/>
                            </a:schemeClr>
                          </a:solidFill>
                          <a:effectLst/>
                          <a:latin typeface="Times New Roman" panose="02020603050405020304" pitchFamily="18" charset="0"/>
                          <a:ea typeface="SimSun" panose="02010600030101010101" pitchFamily="2" charset="-122"/>
                          <a:cs typeface="Times New Roman" panose="02020603050405020304" pitchFamily="18" charset="0"/>
                        </a:rPr>
                        <a:t>当前价格</a:t>
                      </a:r>
                      <a:endParaRPr lang="en-US" sz="1230">
                        <a:solidFill>
                          <a:schemeClr val="tx1">
                            <a:lumMod val="65000"/>
                            <a:lumOff val="3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a:noFill/>
                    </a:lnL>
                    <a:lnR>
                      <a:noFill/>
                    </a:lnR>
                    <a:lnT>
                      <a:noFill/>
                    </a:lnT>
                    <a:lnB w="1905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4061485744"/>
                  </a:ext>
                </a:extLst>
              </a:tr>
              <a:tr h="308224">
                <a:tc>
                  <a:txBody>
                    <a:bodyPr/>
                    <a:lstStyle/>
                    <a:p>
                      <a:pPr algn="just">
                        <a:lnSpc>
                          <a:spcPct val="150000"/>
                        </a:lnSpc>
                        <a:spcBef>
                          <a:spcPts val="300"/>
                        </a:spcBef>
                        <a:spcAft>
                          <a:spcPts val="300"/>
                        </a:spcAft>
                        <a:tabLst>
                          <a:tab pos="238125" algn="l"/>
                          <a:tab pos="1742440" algn="ctr"/>
                        </a:tabLst>
                      </a:pPr>
                      <a:r>
                        <a:rPr lang="ja-JP" altLang="en-US" sz="1230">
                          <a:solidFill>
                            <a:schemeClr val="tx1">
                              <a:lumMod val="65000"/>
                              <a:lumOff val="35000"/>
                            </a:schemeClr>
                          </a:solidFill>
                          <a:effectLst/>
                          <a:latin typeface="Times New Roman" panose="02020603050405020304" pitchFamily="18" charset="0"/>
                          <a:ea typeface="SimSun" panose="02010600030101010101" pitchFamily="2" charset="-122"/>
                          <a:cs typeface="Times New Roman" panose="02020603050405020304" pitchFamily="18" charset="0"/>
                        </a:rPr>
                        <a:t>买入</a:t>
                      </a:r>
                      <a:endParaRPr lang="en-US" sz="1230">
                        <a:solidFill>
                          <a:schemeClr val="tx1">
                            <a:lumMod val="65000"/>
                            <a:lumOff val="3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a:noFill/>
                    </a:lnL>
                    <a:lnR>
                      <a:noFill/>
                    </a:lnR>
                    <a:lnT w="19050" cap="flat" cmpd="sng" algn="ctr">
                      <a:solidFill>
                        <a:schemeClr val="tx1">
                          <a:lumMod val="65000"/>
                          <a:lumOff val="35000"/>
                        </a:schemeClr>
                      </a:solidFill>
                      <a:prstDash val="solid"/>
                      <a:round/>
                      <a:headEnd type="none" w="med" len="med"/>
                      <a:tailEnd type="none" w="med" len="med"/>
                    </a:lnT>
                    <a:lnB>
                      <a:noFill/>
                    </a:lnB>
                  </a:tcPr>
                </a:tc>
                <a:tc>
                  <a:txBody>
                    <a:bodyPr/>
                    <a:lstStyle/>
                    <a:p>
                      <a:pPr algn="just">
                        <a:lnSpc>
                          <a:spcPct val="150000"/>
                        </a:lnSpc>
                        <a:spcBef>
                          <a:spcPts val="300"/>
                        </a:spcBef>
                        <a:spcAft>
                          <a:spcPts val="300"/>
                        </a:spcAft>
                        <a:tabLst>
                          <a:tab pos="238125" algn="l"/>
                          <a:tab pos="1742440" algn="ctr"/>
                        </a:tabLst>
                      </a:pPr>
                      <a:r>
                        <a:rPr lang="de-DE" sz="1230">
                          <a:solidFill>
                            <a:schemeClr val="tx1">
                              <a:lumMod val="65000"/>
                              <a:lumOff val="35000"/>
                            </a:schemeClr>
                          </a:solidFill>
                          <a:effectLst/>
                          <a:latin typeface="Times New Roman" panose="02020603050405020304" pitchFamily="18" charset="0"/>
                          <a:ea typeface="SimSun" panose="02010600030101010101" pitchFamily="2" charset="-122"/>
                          <a:cs typeface="Times New Roman" panose="02020603050405020304" pitchFamily="18" charset="0"/>
                        </a:rPr>
                        <a:t>&gt;=20%</a:t>
                      </a:r>
                      <a:endParaRPr lang="en-US" sz="1230">
                        <a:solidFill>
                          <a:schemeClr val="tx1">
                            <a:lumMod val="65000"/>
                            <a:lumOff val="3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a:noFill/>
                    </a:lnL>
                    <a:lnR>
                      <a:noFill/>
                    </a:lnR>
                    <a:lnT w="19050" cap="flat" cmpd="sng" algn="ctr">
                      <a:solidFill>
                        <a:schemeClr val="tx1">
                          <a:lumMod val="65000"/>
                          <a:lumOff val="35000"/>
                        </a:schemeClr>
                      </a:solidFill>
                      <a:prstDash val="solid"/>
                      <a:round/>
                      <a:headEnd type="none" w="med" len="med"/>
                      <a:tailEnd type="none" w="med" len="med"/>
                    </a:lnT>
                    <a:lnB>
                      <a:noFill/>
                    </a:lnB>
                  </a:tcPr>
                </a:tc>
                <a:extLst>
                  <a:ext uri="{0D108BD9-81ED-4DB2-BD59-A6C34878D82A}">
                    <a16:rowId xmlns:a16="http://schemas.microsoft.com/office/drawing/2014/main" val="2630533336"/>
                  </a:ext>
                </a:extLst>
              </a:tr>
              <a:tr h="297951">
                <a:tc>
                  <a:txBody>
                    <a:bodyPr/>
                    <a:lstStyle/>
                    <a:p>
                      <a:pPr algn="just">
                        <a:lnSpc>
                          <a:spcPct val="150000"/>
                        </a:lnSpc>
                        <a:spcBef>
                          <a:spcPts val="300"/>
                        </a:spcBef>
                        <a:spcAft>
                          <a:spcPts val="300"/>
                        </a:spcAft>
                        <a:tabLst>
                          <a:tab pos="238125" algn="l"/>
                          <a:tab pos="1742440" algn="ctr"/>
                        </a:tabLst>
                      </a:pPr>
                      <a:r>
                        <a:rPr lang="zh-CN" altLang="en-US" sz="1230">
                          <a:solidFill>
                            <a:schemeClr val="tx1">
                              <a:lumMod val="65000"/>
                              <a:lumOff val="35000"/>
                            </a:schemeClr>
                          </a:solidFill>
                          <a:effectLst/>
                          <a:latin typeface="Times New Roman" panose="02020603050405020304" pitchFamily="18" charset="0"/>
                          <a:ea typeface="SimSun" panose="02010600030101010101" pitchFamily="2" charset="-122"/>
                          <a:cs typeface="Times New Roman" panose="02020603050405020304" pitchFamily="18" charset="0"/>
                        </a:rPr>
                        <a:t>增持</a:t>
                      </a:r>
                      <a:endParaRPr lang="en-US" sz="1230">
                        <a:solidFill>
                          <a:schemeClr val="tx1">
                            <a:lumMod val="65000"/>
                            <a:lumOff val="3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a:noFill/>
                    </a:lnL>
                    <a:lnR w="19050" cap="flat" cmpd="sng" algn="ctr">
                      <a:solidFill>
                        <a:schemeClr val="bg1">
                          <a:lumMod val="85000"/>
                        </a:schemeClr>
                      </a:solidFill>
                      <a:prstDash val="solid"/>
                      <a:round/>
                      <a:headEnd type="none" w="med" len="med"/>
                      <a:tailEnd type="none" w="med" len="med"/>
                    </a:lnR>
                    <a:lnT>
                      <a:noFill/>
                    </a:lnT>
                    <a:lnB>
                      <a:noFill/>
                    </a:lnB>
                    <a:solidFill>
                      <a:schemeClr val="bg1">
                        <a:lumMod val="85000"/>
                      </a:schemeClr>
                    </a:solidFill>
                  </a:tcPr>
                </a:tc>
                <a:tc>
                  <a:txBody>
                    <a:bodyPr/>
                    <a:lstStyle/>
                    <a:p>
                      <a:pPr algn="just">
                        <a:lnSpc>
                          <a:spcPct val="150000"/>
                        </a:lnSpc>
                        <a:spcBef>
                          <a:spcPts val="300"/>
                        </a:spcBef>
                        <a:spcAft>
                          <a:spcPts val="300"/>
                        </a:spcAft>
                        <a:tabLst>
                          <a:tab pos="238125" algn="l"/>
                          <a:tab pos="1742440" algn="ctr"/>
                        </a:tabLst>
                      </a:pPr>
                      <a:r>
                        <a:rPr lang="ja-JP" altLang="en-US" sz="1230">
                          <a:solidFill>
                            <a:schemeClr val="tx1">
                              <a:lumMod val="65000"/>
                              <a:lumOff val="35000"/>
                            </a:schemeClr>
                          </a:solidFill>
                          <a:effectLst/>
                          <a:latin typeface="Times New Roman" panose="02020603050405020304" pitchFamily="18" charset="0"/>
                          <a:ea typeface="SimSun" panose="02010600030101010101" pitchFamily="2" charset="-122"/>
                          <a:cs typeface="Times New Roman" panose="02020603050405020304" pitchFamily="18" charset="0"/>
                        </a:rPr>
                        <a:t>从</a:t>
                      </a:r>
                      <a:r>
                        <a:rPr lang="de-DE" sz="1230">
                          <a:solidFill>
                            <a:schemeClr val="tx1">
                              <a:lumMod val="65000"/>
                              <a:lumOff val="35000"/>
                            </a:schemeClr>
                          </a:solidFill>
                          <a:effectLst/>
                          <a:latin typeface="Times New Roman" panose="02020603050405020304" pitchFamily="18" charset="0"/>
                          <a:ea typeface="SimSun" panose="02010600030101010101" pitchFamily="2" charset="-122"/>
                          <a:cs typeface="Times New Roman" panose="02020603050405020304" pitchFamily="18" charset="0"/>
                        </a:rPr>
                        <a:t> 10% </a:t>
                      </a:r>
                      <a:r>
                        <a:rPr lang="ja-JP" altLang="en-US" sz="1230">
                          <a:solidFill>
                            <a:schemeClr val="tx1">
                              <a:lumMod val="65000"/>
                              <a:lumOff val="35000"/>
                            </a:schemeClr>
                          </a:solidFill>
                          <a:effectLst/>
                          <a:latin typeface="Times New Roman" panose="02020603050405020304" pitchFamily="18" charset="0"/>
                          <a:ea typeface="SimSun" panose="02010600030101010101" pitchFamily="2" charset="-122"/>
                          <a:cs typeface="Times New Roman" panose="02020603050405020304" pitchFamily="18" charset="0"/>
                        </a:rPr>
                        <a:t>至 </a:t>
                      </a:r>
                      <a:r>
                        <a:rPr lang="de-DE" sz="1230">
                          <a:solidFill>
                            <a:schemeClr val="tx1">
                              <a:lumMod val="65000"/>
                              <a:lumOff val="35000"/>
                            </a:schemeClr>
                          </a:solidFill>
                          <a:effectLst/>
                          <a:latin typeface="Times New Roman" panose="02020603050405020304" pitchFamily="18" charset="0"/>
                          <a:ea typeface="SimSun" panose="02010600030101010101" pitchFamily="2" charset="-122"/>
                          <a:cs typeface="Times New Roman" panose="02020603050405020304" pitchFamily="18" charset="0"/>
                        </a:rPr>
                        <a:t>20%</a:t>
                      </a:r>
                      <a:endParaRPr lang="en-US" sz="1230">
                        <a:solidFill>
                          <a:schemeClr val="tx1">
                            <a:lumMod val="65000"/>
                            <a:lumOff val="3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9050" cap="flat" cmpd="sng" algn="ctr">
                      <a:solidFill>
                        <a:schemeClr val="bg1">
                          <a:lumMod val="85000"/>
                        </a:schemeClr>
                      </a:solidFill>
                      <a:prstDash val="solid"/>
                      <a:round/>
                      <a:headEnd type="none" w="med" len="med"/>
                      <a:tailEnd type="none" w="med" len="med"/>
                    </a:lnL>
                    <a:lnR>
                      <a:noFill/>
                    </a:lnR>
                    <a:lnT>
                      <a:noFill/>
                    </a:lnT>
                    <a:lnB>
                      <a:noFill/>
                    </a:lnB>
                    <a:solidFill>
                      <a:schemeClr val="bg1">
                        <a:lumMod val="85000"/>
                      </a:schemeClr>
                    </a:solidFill>
                  </a:tcPr>
                </a:tc>
                <a:extLst>
                  <a:ext uri="{0D108BD9-81ED-4DB2-BD59-A6C34878D82A}">
                    <a16:rowId xmlns:a16="http://schemas.microsoft.com/office/drawing/2014/main" val="4273467223"/>
                  </a:ext>
                </a:extLst>
              </a:tr>
              <a:tr h="287676">
                <a:tc>
                  <a:txBody>
                    <a:bodyPr/>
                    <a:lstStyle/>
                    <a:p>
                      <a:pPr algn="just">
                        <a:lnSpc>
                          <a:spcPct val="150000"/>
                        </a:lnSpc>
                        <a:spcBef>
                          <a:spcPts val="300"/>
                        </a:spcBef>
                        <a:spcAft>
                          <a:spcPts val="300"/>
                        </a:spcAft>
                        <a:tabLst>
                          <a:tab pos="238125" algn="l"/>
                          <a:tab pos="1742440" algn="ctr"/>
                        </a:tabLst>
                      </a:pPr>
                      <a:r>
                        <a:rPr lang="zh-CN" altLang="en-US" sz="1230">
                          <a:solidFill>
                            <a:schemeClr val="tx1">
                              <a:lumMod val="65000"/>
                              <a:lumOff val="35000"/>
                            </a:schemeClr>
                          </a:solidFill>
                          <a:effectLst/>
                          <a:latin typeface="Times New Roman" panose="02020603050405020304" pitchFamily="18" charset="0"/>
                          <a:ea typeface="SimSun" panose="02010600030101010101" pitchFamily="2" charset="-122"/>
                          <a:cs typeface="Times New Roman" panose="02020603050405020304" pitchFamily="18" charset="0"/>
                        </a:rPr>
                        <a:t>中性</a:t>
                      </a:r>
                      <a:endParaRPr lang="en-US" sz="1230">
                        <a:solidFill>
                          <a:schemeClr val="tx1">
                            <a:lumMod val="65000"/>
                            <a:lumOff val="3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Bef>
                          <a:spcPts val="300"/>
                        </a:spcBef>
                        <a:spcAft>
                          <a:spcPts val="300"/>
                        </a:spcAft>
                        <a:tabLst>
                          <a:tab pos="238125" algn="l"/>
                          <a:tab pos="1742440" algn="ctr"/>
                        </a:tabLst>
                      </a:pPr>
                      <a:r>
                        <a:rPr lang="ja-JP" altLang="en-US" sz="1230">
                          <a:solidFill>
                            <a:schemeClr val="tx1">
                              <a:lumMod val="65000"/>
                              <a:lumOff val="35000"/>
                            </a:schemeClr>
                          </a:solidFill>
                          <a:effectLst/>
                          <a:latin typeface="Times New Roman" panose="02020603050405020304" pitchFamily="18" charset="0"/>
                          <a:ea typeface="SimSun" panose="02010600030101010101" pitchFamily="2" charset="-122"/>
                          <a:cs typeface="Times New Roman" panose="02020603050405020304" pitchFamily="18" charset="0"/>
                        </a:rPr>
                        <a:t>从</a:t>
                      </a:r>
                      <a:r>
                        <a:rPr lang="de-DE" sz="1230">
                          <a:solidFill>
                            <a:schemeClr val="tx1">
                              <a:lumMod val="65000"/>
                              <a:lumOff val="35000"/>
                            </a:schemeClr>
                          </a:solidFill>
                          <a:effectLst/>
                          <a:latin typeface="Times New Roman" panose="02020603050405020304" pitchFamily="18" charset="0"/>
                          <a:ea typeface="SimSun" panose="02010600030101010101" pitchFamily="2" charset="-122"/>
                          <a:cs typeface="Times New Roman" panose="02020603050405020304" pitchFamily="18" charset="0"/>
                        </a:rPr>
                        <a:t> -10% </a:t>
                      </a:r>
                      <a:r>
                        <a:rPr lang="ja-JP" altLang="en-US" sz="1230">
                          <a:solidFill>
                            <a:schemeClr val="tx1">
                              <a:lumMod val="65000"/>
                              <a:lumOff val="35000"/>
                            </a:schemeClr>
                          </a:solidFill>
                          <a:effectLst/>
                          <a:latin typeface="Times New Roman" panose="02020603050405020304" pitchFamily="18" charset="0"/>
                          <a:ea typeface="SimSun" panose="02010600030101010101" pitchFamily="2" charset="-122"/>
                          <a:cs typeface="Times New Roman" panose="02020603050405020304" pitchFamily="18" charset="0"/>
                        </a:rPr>
                        <a:t>至</a:t>
                      </a:r>
                      <a:r>
                        <a:rPr lang="de-DE" sz="1230">
                          <a:solidFill>
                            <a:schemeClr val="tx1">
                              <a:lumMod val="65000"/>
                              <a:lumOff val="35000"/>
                            </a:schemeClr>
                          </a:solidFill>
                          <a:effectLst/>
                          <a:latin typeface="Times New Roman" panose="02020603050405020304" pitchFamily="18" charset="0"/>
                          <a:ea typeface="SimSun" panose="02010600030101010101" pitchFamily="2" charset="-122"/>
                          <a:cs typeface="Times New Roman" panose="02020603050405020304" pitchFamily="18" charset="0"/>
                        </a:rPr>
                        <a:t> +10%</a:t>
                      </a:r>
                      <a:endParaRPr lang="en-US" sz="1230">
                        <a:solidFill>
                          <a:schemeClr val="tx1">
                            <a:lumMod val="65000"/>
                            <a:lumOff val="3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944051664"/>
                  </a:ext>
                </a:extLst>
              </a:tr>
              <a:tr h="308225">
                <a:tc>
                  <a:txBody>
                    <a:bodyPr/>
                    <a:lstStyle/>
                    <a:p>
                      <a:pPr algn="just">
                        <a:lnSpc>
                          <a:spcPct val="150000"/>
                        </a:lnSpc>
                        <a:spcBef>
                          <a:spcPts val="300"/>
                        </a:spcBef>
                        <a:spcAft>
                          <a:spcPts val="300"/>
                        </a:spcAft>
                        <a:tabLst>
                          <a:tab pos="238125" algn="l"/>
                          <a:tab pos="1742440" algn="ctr"/>
                        </a:tabLst>
                      </a:pPr>
                      <a:r>
                        <a:rPr lang="zh-CN" altLang="en-US" sz="1230">
                          <a:solidFill>
                            <a:schemeClr val="tx1">
                              <a:lumMod val="65000"/>
                              <a:lumOff val="35000"/>
                            </a:schemeClr>
                          </a:solidFill>
                          <a:effectLst/>
                          <a:latin typeface="Times New Roman" panose="02020603050405020304" pitchFamily="18" charset="0"/>
                          <a:ea typeface="SimSun" panose="02010600030101010101" pitchFamily="2" charset="-122"/>
                          <a:cs typeface="Times New Roman" panose="02020603050405020304" pitchFamily="18" charset="0"/>
                        </a:rPr>
                        <a:t>减持</a:t>
                      </a:r>
                      <a:endParaRPr lang="en-US" sz="1230">
                        <a:solidFill>
                          <a:schemeClr val="tx1">
                            <a:lumMod val="65000"/>
                            <a:lumOff val="3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a:noFill/>
                    </a:lnL>
                    <a:lnR w="19050" cap="flat" cmpd="sng" algn="ctr">
                      <a:solidFill>
                        <a:schemeClr val="bg1">
                          <a:lumMod val="85000"/>
                        </a:schemeClr>
                      </a:solidFill>
                      <a:prstDash val="solid"/>
                      <a:round/>
                      <a:headEnd type="none" w="med" len="med"/>
                      <a:tailEnd type="none" w="med" len="med"/>
                    </a:lnR>
                    <a:lnT>
                      <a:noFill/>
                    </a:lnT>
                    <a:lnB>
                      <a:noFill/>
                    </a:lnB>
                    <a:solidFill>
                      <a:schemeClr val="bg1">
                        <a:lumMod val="85000"/>
                      </a:schemeClr>
                    </a:solidFill>
                  </a:tcPr>
                </a:tc>
                <a:tc>
                  <a:txBody>
                    <a:bodyPr/>
                    <a:lstStyle/>
                    <a:p>
                      <a:pPr algn="just">
                        <a:lnSpc>
                          <a:spcPct val="150000"/>
                        </a:lnSpc>
                        <a:spcBef>
                          <a:spcPts val="300"/>
                        </a:spcBef>
                        <a:spcAft>
                          <a:spcPts val="300"/>
                        </a:spcAft>
                        <a:tabLst>
                          <a:tab pos="238125" algn="l"/>
                          <a:tab pos="1742440" algn="ctr"/>
                        </a:tabLst>
                      </a:pPr>
                      <a:r>
                        <a:rPr lang="ja-JP" altLang="en-US" sz="1230">
                          <a:solidFill>
                            <a:schemeClr val="tx1">
                              <a:lumMod val="65000"/>
                              <a:lumOff val="35000"/>
                            </a:schemeClr>
                          </a:solidFill>
                          <a:effectLst/>
                          <a:latin typeface="Times New Roman" panose="02020603050405020304" pitchFamily="18" charset="0"/>
                          <a:ea typeface="SimSun" panose="02010600030101010101" pitchFamily="2" charset="-122"/>
                          <a:cs typeface="Times New Roman" panose="02020603050405020304" pitchFamily="18" charset="0"/>
                        </a:rPr>
                        <a:t>从</a:t>
                      </a:r>
                      <a:r>
                        <a:rPr lang="de-DE" sz="1230">
                          <a:solidFill>
                            <a:schemeClr val="tx1">
                              <a:lumMod val="65000"/>
                              <a:lumOff val="35000"/>
                            </a:schemeClr>
                          </a:solidFill>
                          <a:effectLst/>
                          <a:latin typeface="Times New Roman" panose="02020603050405020304" pitchFamily="18" charset="0"/>
                          <a:ea typeface="SimSun" panose="02010600030101010101" pitchFamily="2" charset="-122"/>
                          <a:cs typeface="Times New Roman" panose="02020603050405020304" pitchFamily="18" charset="0"/>
                        </a:rPr>
                        <a:t> -10% </a:t>
                      </a:r>
                      <a:r>
                        <a:rPr lang="ja-JP" altLang="en-US" sz="1230">
                          <a:solidFill>
                            <a:schemeClr val="tx1">
                              <a:lumMod val="65000"/>
                              <a:lumOff val="35000"/>
                            </a:schemeClr>
                          </a:solidFill>
                          <a:effectLst/>
                          <a:latin typeface="Times New Roman" panose="02020603050405020304" pitchFamily="18" charset="0"/>
                          <a:ea typeface="SimSun" panose="02010600030101010101" pitchFamily="2" charset="-122"/>
                          <a:cs typeface="Times New Roman" panose="02020603050405020304" pitchFamily="18" charset="0"/>
                        </a:rPr>
                        <a:t>至</a:t>
                      </a:r>
                      <a:r>
                        <a:rPr lang="de-DE" sz="1230">
                          <a:solidFill>
                            <a:schemeClr val="tx1">
                              <a:lumMod val="65000"/>
                              <a:lumOff val="35000"/>
                            </a:schemeClr>
                          </a:solidFill>
                          <a:effectLst/>
                          <a:latin typeface="Times New Roman" panose="02020603050405020304" pitchFamily="18" charset="0"/>
                          <a:ea typeface="SimSun" panose="02010600030101010101" pitchFamily="2" charset="-122"/>
                          <a:cs typeface="Times New Roman" panose="02020603050405020304" pitchFamily="18" charset="0"/>
                        </a:rPr>
                        <a:t> - 20%</a:t>
                      </a:r>
                      <a:endParaRPr lang="en-US" sz="1230">
                        <a:solidFill>
                          <a:schemeClr val="tx1">
                            <a:lumMod val="65000"/>
                            <a:lumOff val="3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9050" cap="flat" cmpd="sng" algn="ctr">
                      <a:solidFill>
                        <a:schemeClr val="bg1">
                          <a:lumMod val="85000"/>
                        </a:schemeClr>
                      </a:solidFill>
                      <a:prstDash val="solid"/>
                      <a:round/>
                      <a:headEnd type="none" w="med" len="med"/>
                      <a:tailEnd type="none" w="med" len="med"/>
                    </a:lnL>
                    <a:lnR>
                      <a:noFill/>
                    </a:lnR>
                    <a:lnT>
                      <a:noFill/>
                    </a:lnT>
                    <a:lnB>
                      <a:noFill/>
                    </a:lnB>
                    <a:solidFill>
                      <a:schemeClr val="bg1">
                        <a:lumMod val="85000"/>
                      </a:schemeClr>
                    </a:solidFill>
                  </a:tcPr>
                </a:tc>
                <a:extLst>
                  <a:ext uri="{0D108BD9-81ED-4DB2-BD59-A6C34878D82A}">
                    <a16:rowId xmlns:a16="http://schemas.microsoft.com/office/drawing/2014/main" val="2407327266"/>
                  </a:ext>
                </a:extLst>
              </a:tr>
              <a:tr h="334010">
                <a:tc>
                  <a:txBody>
                    <a:bodyPr/>
                    <a:lstStyle/>
                    <a:p>
                      <a:pPr algn="just">
                        <a:lnSpc>
                          <a:spcPct val="150000"/>
                        </a:lnSpc>
                        <a:spcBef>
                          <a:spcPts val="300"/>
                        </a:spcBef>
                        <a:spcAft>
                          <a:spcPts val="300"/>
                        </a:spcAft>
                        <a:tabLst>
                          <a:tab pos="238125" algn="l"/>
                          <a:tab pos="1742440" algn="ctr"/>
                        </a:tabLst>
                      </a:pPr>
                      <a:r>
                        <a:rPr lang="ja-JP" altLang="en-US" sz="1230" dirty="0">
                          <a:solidFill>
                            <a:schemeClr val="tx1">
                              <a:lumMod val="65000"/>
                              <a:lumOff val="35000"/>
                            </a:schemeClr>
                          </a:solidFill>
                          <a:effectLst/>
                          <a:latin typeface="Times New Roman" panose="02020603050405020304" pitchFamily="18" charset="0"/>
                          <a:ea typeface="SimSun" panose="02010600030101010101" pitchFamily="2" charset="-122"/>
                          <a:cs typeface="Times New Roman" panose="02020603050405020304" pitchFamily="18" charset="0"/>
                        </a:rPr>
                        <a:t>卖出</a:t>
                      </a:r>
                      <a:endParaRPr lang="en-US" sz="1230" dirty="0">
                        <a:solidFill>
                          <a:schemeClr val="tx1">
                            <a:lumMod val="65000"/>
                            <a:lumOff val="3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a:noFill/>
                    </a:lnL>
                    <a:lnR>
                      <a:noFill/>
                    </a:lnR>
                    <a:lnT>
                      <a:noFill/>
                    </a:lnT>
                    <a:lnB w="19050" cap="flat" cmpd="sng" algn="ctr">
                      <a:solidFill>
                        <a:schemeClr val="tx1">
                          <a:lumMod val="65000"/>
                          <a:lumOff val="35000"/>
                        </a:schemeClr>
                      </a:solidFill>
                      <a:prstDash val="solid"/>
                      <a:round/>
                      <a:headEnd type="none" w="med" len="med"/>
                      <a:tailEnd type="none" w="med" len="med"/>
                    </a:lnB>
                  </a:tcPr>
                </a:tc>
                <a:tc>
                  <a:txBody>
                    <a:bodyPr/>
                    <a:lstStyle/>
                    <a:p>
                      <a:pPr indent="-43180" algn="just">
                        <a:lnSpc>
                          <a:spcPct val="150000"/>
                        </a:lnSpc>
                        <a:spcBef>
                          <a:spcPts val="300"/>
                        </a:spcBef>
                        <a:spcAft>
                          <a:spcPts val="300"/>
                        </a:spcAft>
                        <a:tabLst>
                          <a:tab pos="238125" algn="l"/>
                          <a:tab pos="1742440" algn="ctr"/>
                        </a:tabLst>
                      </a:pPr>
                      <a:r>
                        <a:rPr lang="de-DE" sz="1230" dirty="0">
                          <a:solidFill>
                            <a:schemeClr val="tx1">
                              <a:lumMod val="65000"/>
                              <a:lumOff val="35000"/>
                            </a:schemeClr>
                          </a:solidFill>
                          <a:effectLst/>
                          <a:latin typeface="Times New Roman" panose="02020603050405020304" pitchFamily="18" charset="0"/>
                          <a:ea typeface="SimSun" panose="02010600030101010101" pitchFamily="2" charset="-122"/>
                          <a:cs typeface="Times New Roman" panose="02020603050405020304" pitchFamily="18" charset="0"/>
                        </a:rPr>
                        <a:t>&lt;= -20%</a:t>
                      </a:r>
                      <a:endParaRPr lang="en-US" sz="1230" dirty="0">
                        <a:solidFill>
                          <a:schemeClr val="tx1">
                            <a:lumMod val="65000"/>
                            <a:lumOff val="3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p>
                      <a:pPr indent="-43180" algn="just">
                        <a:lnSpc>
                          <a:spcPct val="150000"/>
                        </a:lnSpc>
                        <a:spcBef>
                          <a:spcPts val="300"/>
                        </a:spcBef>
                        <a:spcAft>
                          <a:spcPts val="300"/>
                        </a:spcAft>
                        <a:tabLst>
                          <a:tab pos="238125" algn="l"/>
                          <a:tab pos="1742440" algn="ctr"/>
                        </a:tabLst>
                      </a:pPr>
                      <a:r>
                        <a:rPr lang="de-DE" sz="1230" dirty="0">
                          <a:solidFill>
                            <a:schemeClr val="tx1">
                              <a:lumMod val="65000"/>
                              <a:lumOff val="35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30" dirty="0">
                        <a:solidFill>
                          <a:schemeClr val="tx1">
                            <a:lumMod val="65000"/>
                            <a:lumOff val="3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a:noFill/>
                    </a:lnL>
                    <a:lnR>
                      <a:noFill/>
                    </a:lnR>
                    <a:lnT>
                      <a:noFill/>
                    </a:lnT>
                    <a:lnB w="1905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165901224"/>
                  </a:ext>
                </a:extLst>
              </a:tr>
            </a:tbl>
          </a:graphicData>
        </a:graphic>
      </p:graphicFrame>
      <p:sp>
        <p:nvSpPr>
          <p:cNvPr id="28" name="Rectangle 27">
            <a:extLst>
              <a:ext uri="{FF2B5EF4-FFF2-40B4-BE49-F238E27FC236}">
                <a16:creationId xmlns:a16="http://schemas.microsoft.com/office/drawing/2014/main" id="{4FD7F3D7-9B9B-D175-8D0B-776172237520}"/>
              </a:ext>
            </a:extLst>
          </p:cNvPr>
          <p:cNvSpPr/>
          <p:nvPr/>
        </p:nvSpPr>
        <p:spPr>
          <a:xfrm>
            <a:off x="3221581" y="4996006"/>
            <a:ext cx="4057650" cy="1038105"/>
          </a:xfrm>
          <a:prstGeom prst="rect">
            <a:avLst/>
          </a:prstGeom>
        </p:spPr>
        <p:txBody>
          <a:bodyPr wrap="square">
            <a:spAutoFit/>
          </a:bodyPr>
          <a:lstStyle/>
          <a:p>
            <a:pPr defTabSz="1046714"/>
            <a:endParaRPr lang="en-US" sz="1229">
              <a:solidFill>
                <a:prstClr val="black">
                  <a:lumMod val="65000"/>
                  <a:lumOff val="35000"/>
                </a:prstClr>
              </a:solidFill>
              <a:latin typeface="Times New Roman" panose="02020603050405020304" pitchFamily="18" charset="0"/>
              <a:cs typeface="Times New Roman" panose="02020603050405020304" pitchFamily="18" charset="0"/>
            </a:endParaRPr>
          </a:p>
          <a:p>
            <a:pPr defTabSz="1046714"/>
            <a:r>
              <a:rPr lang="zh-CN" altLang="en-US" sz="1229">
                <a:solidFill>
                  <a:prstClr val="black">
                    <a:lumMod val="65000"/>
                    <a:lumOff val="35000"/>
                  </a:prstClr>
                </a:solidFill>
                <a:latin typeface="Times New Roman" panose="02020603050405020304" pitchFamily="18" charset="0"/>
                <a:cs typeface="Times New Roman" panose="02020603050405020304" pitchFamily="18" charset="0"/>
              </a:rPr>
              <a:t>裴氏红玉</a:t>
            </a:r>
            <a:endParaRPr lang="en-US" altLang="zh-CN" sz="1229">
              <a:solidFill>
                <a:prstClr val="black">
                  <a:lumMod val="65000"/>
                  <a:lumOff val="35000"/>
                </a:prstClr>
              </a:solidFill>
              <a:latin typeface="Times New Roman" panose="02020603050405020304" pitchFamily="18" charset="0"/>
              <a:cs typeface="Times New Roman" panose="02020603050405020304" pitchFamily="18" charset="0"/>
            </a:endParaRPr>
          </a:p>
          <a:p>
            <a:pPr defTabSz="1046714"/>
            <a:r>
              <a:rPr lang="zh-CN" altLang="en-US" sz="1229">
                <a:solidFill>
                  <a:prstClr val="black">
                    <a:lumMod val="65000"/>
                    <a:lumOff val="35000"/>
                  </a:prstClr>
                </a:solidFill>
                <a:latin typeface="Times New Roman" panose="02020603050405020304" pitchFamily="18" charset="0"/>
                <a:cs typeface="Times New Roman" panose="02020603050405020304" pitchFamily="18" charset="0"/>
              </a:rPr>
              <a:t>翻译专员</a:t>
            </a:r>
            <a:endParaRPr lang="en-US" altLang="zh-CN" sz="1229">
              <a:solidFill>
                <a:prstClr val="black">
                  <a:lumMod val="65000"/>
                  <a:lumOff val="35000"/>
                </a:prstClr>
              </a:solidFill>
              <a:latin typeface="Times New Roman" panose="02020603050405020304" pitchFamily="18" charset="0"/>
              <a:cs typeface="Times New Roman" panose="02020603050405020304" pitchFamily="18" charset="0"/>
            </a:endParaRPr>
          </a:p>
          <a:p>
            <a:pPr defTabSz="1046714"/>
            <a:r>
              <a:rPr lang="zh-CN" altLang="en-US" sz="1229">
                <a:solidFill>
                  <a:prstClr val="black">
                    <a:lumMod val="65000"/>
                    <a:lumOff val="35000"/>
                  </a:prstClr>
                </a:solidFill>
                <a:latin typeface="Times New Roman" panose="02020603050405020304" pitchFamily="18" charset="0"/>
                <a:cs typeface="Times New Roman" panose="02020603050405020304" pitchFamily="18" charset="0"/>
              </a:rPr>
              <a:t>邮箱：</a:t>
            </a:r>
            <a:r>
              <a:rPr lang="en-US" altLang="zh-CN" sz="1229">
                <a:solidFill>
                  <a:prstClr val="black">
                    <a:lumMod val="65000"/>
                    <a:lumOff val="35000"/>
                  </a:prstClr>
                </a:solidFill>
                <a:latin typeface="Times New Roman" panose="02020603050405020304" pitchFamily="18" charset="0"/>
                <a:cs typeface="Times New Roman" panose="02020603050405020304" pitchFamily="18" charset="0"/>
              </a:rPr>
              <a:t>ngocbth</a:t>
            </a:r>
            <a:r>
              <a:rPr lang="en-US" sz="1229">
                <a:solidFill>
                  <a:prstClr val="black">
                    <a:lumMod val="65000"/>
                    <a:lumOff val="35000"/>
                  </a:prstClr>
                </a:solidFill>
                <a:latin typeface="Times New Roman" panose="02020603050405020304" pitchFamily="18" charset="0"/>
                <a:cs typeface="Times New Roman" panose="02020603050405020304" pitchFamily="18" charset="0"/>
              </a:rPr>
              <a:t>@vncsi.com.vn</a:t>
            </a:r>
          </a:p>
          <a:p>
            <a:pPr defTabSz="1046714"/>
            <a:endParaRPr lang="en-US" sz="1229">
              <a:solidFill>
                <a:prstClr val="black">
                  <a:lumMod val="65000"/>
                  <a:lumOff val="35000"/>
                </a:prstClr>
              </a:solidFill>
              <a:latin typeface="Times New Roman" panose="02020603050405020304" pitchFamily="18" charset="0"/>
              <a:cs typeface="Times New Roman" panose="02020603050405020304" pitchFamily="18" charset="0"/>
            </a:endParaRPr>
          </a:p>
        </p:txBody>
      </p:sp>
      <p:cxnSp>
        <p:nvCxnSpPr>
          <p:cNvPr id="29" name="Straight Connector 28">
            <a:extLst>
              <a:ext uri="{FF2B5EF4-FFF2-40B4-BE49-F238E27FC236}">
                <a16:creationId xmlns:a16="http://schemas.microsoft.com/office/drawing/2014/main" id="{B10B2FB9-0190-1309-33E1-FD1CF60B1AEE}"/>
              </a:ext>
            </a:extLst>
          </p:cNvPr>
          <p:cNvCxnSpPr/>
          <p:nvPr/>
        </p:nvCxnSpPr>
        <p:spPr>
          <a:xfrm>
            <a:off x="380203" y="4805082"/>
            <a:ext cx="6952853" cy="0"/>
          </a:xfrm>
          <a:prstGeom prst="line">
            <a:avLst/>
          </a:prstGeom>
          <a:ln w="3175">
            <a:solidFill>
              <a:srgbClr val="4546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223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2279" y="918053"/>
            <a:ext cx="8264620" cy="400110"/>
          </a:xfrm>
          <a:prstGeom prst="rect">
            <a:avLst/>
          </a:prstGeom>
        </p:spPr>
        <p:txBody>
          <a:bodyPr wrap="square">
            <a:spAutoFit/>
          </a:bodyPr>
          <a:lstStyle/>
          <a:p>
            <a:pPr algn="ctr"/>
            <a:r>
              <a:rPr lang="en-US" altLang="zh-CN" sz="2000" b="1" dirty="0">
                <a:solidFill>
                  <a:srgbClr val="2323FF"/>
                </a:solidFill>
                <a:latin typeface="Times New Roman" panose="02020603050405020304" pitchFamily="18" charset="0"/>
                <a:cs typeface="Times New Roman" panose="02020603050405020304" pitchFamily="18" charset="0"/>
              </a:rPr>
              <a:t>2025</a:t>
            </a:r>
            <a:r>
              <a:rPr lang="zh-CN" altLang="en-US" sz="2000" b="1" dirty="0">
                <a:solidFill>
                  <a:srgbClr val="2323FF"/>
                </a:solidFill>
                <a:latin typeface="Times New Roman" panose="02020603050405020304" pitchFamily="18" charset="0"/>
                <a:cs typeface="Times New Roman" panose="02020603050405020304" pitchFamily="18" charset="0"/>
              </a:rPr>
              <a:t>年全年宏观经济亮点</a:t>
            </a:r>
          </a:p>
        </p:txBody>
      </p:sp>
      <p:sp>
        <p:nvSpPr>
          <p:cNvPr id="5" name="TextBox 4"/>
          <p:cNvSpPr txBox="1"/>
          <p:nvPr/>
        </p:nvSpPr>
        <p:spPr>
          <a:xfrm>
            <a:off x="489756" y="2558615"/>
            <a:ext cx="7284560" cy="5902000"/>
          </a:xfrm>
          <a:prstGeom prst="rect">
            <a:avLst/>
          </a:prstGeom>
          <a:noFill/>
          <a:ln w="28575">
            <a:noFill/>
            <a:prstDash val="solid"/>
          </a:ln>
        </p:spPr>
        <p:txBody>
          <a:bodyPr wrap="square" rtlCol="0">
            <a:spAutoFit/>
          </a:bodyPr>
          <a:lstStyle/>
          <a:p>
            <a:pPr marL="0" marR="0" lvl="0" indent="0" algn="just" defTabSz="1046597" rtl="0" eaLnBrk="1" fontAlgn="auto" latinLnBrk="0" hangingPunct="1">
              <a:lnSpc>
                <a:spcPct val="150000"/>
              </a:lnSpc>
              <a:spcBef>
                <a:spcPts val="0"/>
              </a:spcBef>
              <a:spcAft>
                <a:spcPts val="0"/>
              </a:spcAft>
              <a:buClr>
                <a:srgbClr val="335BA3"/>
              </a:buClr>
              <a:buSzPct val="150000"/>
              <a:buFontTx/>
              <a:buNone/>
              <a:tabLst/>
              <a:defRPr/>
            </a:pPr>
            <a:r>
              <a:rPr kumimoji="0" lang="en-US" sz="11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2025</a:t>
            </a:r>
            <a:r>
              <a:rPr kumimoji="0" lang="zh-CN" altLang="en-US" sz="11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年全年越南宏观经济亮点</a:t>
            </a:r>
            <a:r>
              <a:rPr kumimoji="0" lang="vi-VN" sz="11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342900" marR="0" lvl="0" indent="-342900" algn="just" defTabSz="1046597" rtl="0" eaLnBrk="1" fontAlgn="auto" latinLnBrk="0" hangingPunct="1">
              <a:lnSpc>
                <a:spcPct val="150000"/>
              </a:lnSpc>
              <a:spcBef>
                <a:spcPts val="0"/>
              </a:spcBef>
              <a:spcAft>
                <a:spcPts val="0"/>
              </a:spcAft>
              <a:buClr>
                <a:srgbClr val="335BA3"/>
              </a:buClr>
              <a:buSzPct val="150000"/>
              <a:buFont typeface="Wingdings" panose="05000000000000000000" pitchFamily="2" charset="2"/>
              <a:buChar char="§"/>
              <a:tabLst/>
              <a:defRPr/>
            </a:pPr>
            <a:r>
              <a:rPr kumimoji="0" lang="en-US" altLang="zh-CN" sz="11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2025</a:t>
            </a:r>
            <a:r>
              <a:rPr kumimoji="0" lang="zh-CN" altLang="en-US" sz="11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年越南国内生产总值增长位居世界领先国家之列：</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2025</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年第四季度国内生产总值同比增长</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8.46%</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，录得</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2011–2025</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年期间历年第四季度的最高水平。据此，</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2025</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年全年</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GDP</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较上年同期增长</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8.02%</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，不仅位居东盟首位，同时也跻身全球经济增长最快的国家行列。</a:t>
            </a:r>
            <a:endParaRPr kumimoji="0" lang="vi-V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just" defTabSz="1046597" rtl="0" eaLnBrk="1" fontAlgn="auto" latinLnBrk="0" hangingPunct="1">
              <a:lnSpc>
                <a:spcPct val="150000"/>
              </a:lnSpc>
              <a:spcBef>
                <a:spcPts val="0"/>
              </a:spcBef>
              <a:spcAft>
                <a:spcPts val="0"/>
              </a:spcAft>
              <a:buClr>
                <a:srgbClr val="335BA3"/>
              </a:buClr>
              <a:buSzPct val="150000"/>
              <a:buFont typeface="Wingdings" panose="05000000000000000000" pitchFamily="2" charset="2"/>
              <a:buChar char="§"/>
              <a:tabLst/>
              <a:defRPr/>
            </a:pPr>
            <a:r>
              <a:rPr kumimoji="0" lang="zh-CN" altLang="en-US" sz="11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零售总额和消费服务</a:t>
            </a:r>
            <a:r>
              <a:rPr kumimoji="0" lang="en-US" altLang="zh-CN" sz="11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2025</a:t>
            </a:r>
            <a:r>
              <a:rPr kumimoji="0" lang="zh-CN" altLang="en-US" sz="11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年增速保持稳健增长：</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2025</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年全年，按现行价计算的商品零售总额和消费服务收入预计达</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7008.9</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万亿越盾，同比增长</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9.2%</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vi-V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just" defTabSz="1046597" rtl="0" eaLnBrk="1" fontAlgn="auto" latinLnBrk="0" hangingPunct="1">
              <a:lnSpc>
                <a:spcPct val="150000"/>
              </a:lnSpc>
              <a:spcBef>
                <a:spcPts val="0"/>
              </a:spcBef>
              <a:spcAft>
                <a:spcPts val="0"/>
              </a:spcAft>
              <a:buClr>
                <a:srgbClr val="335BA3"/>
              </a:buClr>
              <a:buSzPct val="150000"/>
              <a:buFont typeface="Wingdings" panose="05000000000000000000" pitchFamily="2" charset="2"/>
              <a:buChar char="§"/>
              <a:tabLst/>
              <a:defRPr/>
            </a:pPr>
            <a:r>
              <a:rPr kumimoji="0" lang="en-US" altLang="zh-CN" sz="11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12</a:t>
            </a:r>
            <a:r>
              <a:rPr kumimoji="0" lang="zh-CN" altLang="en-US" sz="11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月份，工业生产增速较去年同期保持在</a:t>
            </a:r>
            <a:r>
              <a:rPr kumimoji="0" lang="en-US" altLang="zh-CN" sz="11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10%</a:t>
            </a:r>
            <a:r>
              <a:rPr kumimoji="0" lang="zh-CN" altLang="en-US" sz="11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以上：</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2025</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年</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12</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月份工业生产继续保持增长，预计环比增长</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2.2%</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，同比增长</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10.1%</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，仅</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2025</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年第四季度，工业生产指数增长</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9.9%</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。主要得益于年底商品供应力度持续加大。</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2025</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年，</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IIP</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预计同比增长</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9.2%</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just" defTabSz="1046597" rtl="0" eaLnBrk="1" fontAlgn="auto" latinLnBrk="0" hangingPunct="1">
              <a:lnSpc>
                <a:spcPct val="150000"/>
              </a:lnSpc>
              <a:spcBef>
                <a:spcPts val="0"/>
              </a:spcBef>
              <a:spcAft>
                <a:spcPts val="0"/>
              </a:spcAft>
              <a:buClr>
                <a:srgbClr val="335BA3"/>
              </a:buClr>
              <a:buSzPct val="150000"/>
              <a:buFont typeface="Wingdings" panose="05000000000000000000" pitchFamily="2" charset="2"/>
              <a:buChar char="§"/>
              <a:tabLst/>
              <a:defRPr/>
            </a:pPr>
            <a:r>
              <a:rPr kumimoji="0" lang="zh-CN" altLang="en-US" sz="11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商品进出口全面加速，贸易双向高增长</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2025</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年</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12</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月份，越南货物进出口总额达</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770.5</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亿美元，环比下降</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15.1%</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，同比增长</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25.8%</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2025</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年全年，货物进出口总额达</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9300.5</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亿美元，同比增长</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18.2%</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，其中出口增长</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17%</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，进口增长</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19.4%</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。货物贸易实现顺差达</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200.3</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亿美元。</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just" defTabSz="1046597" rtl="0" eaLnBrk="1" fontAlgn="auto" latinLnBrk="0" hangingPunct="1">
              <a:lnSpc>
                <a:spcPct val="150000"/>
              </a:lnSpc>
              <a:spcBef>
                <a:spcPts val="0"/>
              </a:spcBef>
              <a:spcAft>
                <a:spcPts val="0"/>
              </a:spcAft>
              <a:buClr>
                <a:srgbClr val="335BA3"/>
              </a:buClr>
              <a:buSzPct val="150000"/>
              <a:buFont typeface="Wingdings" panose="05000000000000000000" pitchFamily="2" charset="2"/>
              <a:buChar char="§"/>
              <a:tabLst/>
              <a:defRPr/>
            </a:pPr>
            <a:r>
              <a:rPr kumimoji="0" lang="zh-CN" altLang="en-US" sz="11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在多重不确定性叠加的背景下，外国投资保持韧性，成为亮点：</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截至</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2025</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年</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12</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月</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31</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日，流入越南的外国直接投资（</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FDI</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）注册资金达</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384.2</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亿美元，同比增长</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0.5%</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，外资实际到位资金预计达</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276.2</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亿美元，同比增长</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9.0%</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11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just" defTabSz="1046597" rtl="0" eaLnBrk="1" fontAlgn="auto" latinLnBrk="0" hangingPunct="1">
              <a:lnSpc>
                <a:spcPct val="150000"/>
              </a:lnSpc>
              <a:spcBef>
                <a:spcPts val="0"/>
              </a:spcBef>
              <a:spcAft>
                <a:spcPts val="0"/>
              </a:spcAft>
              <a:buClr>
                <a:srgbClr val="335BA3"/>
              </a:buClr>
              <a:buSzPct val="150000"/>
              <a:buFont typeface="Wingdings" panose="05000000000000000000" pitchFamily="2" charset="2"/>
              <a:buChar char="§"/>
              <a:tabLst/>
              <a:defRPr/>
            </a:pPr>
            <a:r>
              <a:rPr kumimoji="0" lang="zh-CN" altLang="en-US" sz="11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新成立企业数量同比保持强劲增长：</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2025</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年，全国新注册及恢复经营的企业数量共计</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29.75</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万家，同比增长</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27.4%</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；平均每月有</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2.48</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万家企业注册成立或恢复经营。</a:t>
            </a:r>
            <a:endParaRPr kumimoji="0" lang="de-DE"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just" defTabSz="1046597" rtl="0" eaLnBrk="1" fontAlgn="auto" latinLnBrk="0" hangingPunct="1">
              <a:lnSpc>
                <a:spcPct val="150000"/>
              </a:lnSpc>
              <a:spcBef>
                <a:spcPts val="0"/>
              </a:spcBef>
              <a:spcAft>
                <a:spcPts val="0"/>
              </a:spcAft>
              <a:buClr>
                <a:srgbClr val="335BA3"/>
              </a:buClr>
              <a:buSzPct val="150000"/>
              <a:buFont typeface="Wingdings" panose="05000000000000000000" pitchFamily="2" charset="2"/>
              <a:buChar char="§"/>
              <a:tabLst/>
              <a:defRPr/>
            </a:pPr>
            <a:r>
              <a:rPr kumimoji="0" lang="zh-CN" altLang="en-US" sz="11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通胀保持在既定目标范围内：</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2025</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年</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12</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月，居民消费价格指数（</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CPI</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）环比上涨</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0.19%</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，较</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2024</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年</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12</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月上涨</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3.48%</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2025</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年全年，</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CPI</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同比上涨</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3.31%</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；核心通胀上涨</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3.21%</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just" defTabSz="1046597" rtl="0" eaLnBrk="1" fontAlgn="auto" latinLnBrk="0" hangingPunct="1">
              <a:lnSpc>
                <a:spcPct val="150000"/>
              </a:lnSpc>
              <a:spcBef>
                <a:spcPts val="0"/>
              </a:spcBef>
              <a:spcAft>
                <a:spcPts val="0"/>
              </a:spcAft>
              <a:buClr>
                <a:srgbClr val="335BA3"/>
              </a:buClr>
              <a:buSzPct val="150000"/>
              <a:buFont typeface="Wingdings" panose="05000000000000000000" pitchFamily="2" charset="2"/>
              <a:buChar char="§"/>
              <a:tabLst/>
              <a:defRPr/>
            </a:pPr>
            <a:r>
              <a:rPr kumimoji="0" lang="zh-CN" altLang="en-US" sz="11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货币：</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2025</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年维持宽松货币政策，然而宽松空间在</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2026</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年不大</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just" defTabSz="1046597" rtl="0" eaLnBrk="1" fontAlgn="auto" latinLnBrk="0" hangingPunct="1">
              <a:lnSpc>
                <a:spcPct val="150000"/>
              </a:lnSpc>
              <a:spcBef>
                <a:spcPts val="0"/>
              </a:spcBef>
              <a:spcAft>
                <a:spcPts val="0"/>
              </a:spcAft>
              <a:buClr>
                <a:srgbClr val="335BA3"/>
              </a:buClr>
              <a:buSzPct val="150000"/>
              <a:buFont typeface="Wingdings" panose="05000000000000000000" pitchFamily="2" charset="2"/>
              <a:buChar char="§"/>
              <a:tabLst/>
              <a:defRPr/>
            </a:pPr>
            <a:r>
              <a:rPr kumimoji="0" lang="zh-CN" altLang="en-US" sz="11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利率：</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在银行资金不足的背景下，存款利率趋于上升</a:t>
            </a:r>
            <a:endParaRPr kumimoji="0" lang="en-US" altLang="vi-V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just" defTabSz="1046597" rtl="0" eaLnBrk="1" fontAlgn="auto" latinLnBrk="0" hangingPunct="1">
              <a:lnSpc>
                <a:spcPct val="150000"/>
              </a:lnSpc>
              <a:spcBef>
                <a:spcPts val="0"/>
              </a:spcBef>
              <a:spcAft>
                <a:spcPts val="0"/>
              </a:spcAft>
              <a:buClr>
                <a:srgbClr val="335BA3"/>
              </a:buClr>
              <a:buSzPct val="150000"/>
              <a:buFont typeface="Wingdings" panose="05000000000000000000" pitchFamily="2" charset="2"/>
              <a:buChar char="§"/>
              <a:tabLst/>
              <a:defRPr/>
            </a:pPr>
            <a:r>
              <a:rPr kumimoji="0" lang="zh-CN" altLang="en-US" sz="11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信贷：</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信贷突破增长，</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2025</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年收官</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19.1%</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altLang="vi-V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just" defTabSz="1046597" rtl="0" eaLnBrk="1" fontAlgn="auto" latinLnBrk="0" hangingPunct="1">
              <a:lnSpc>
                <a:spcPct val="150000"/>
              </a:lnSpc>
              <a:spcBef>
                <a:spcPts val="0"/>
              </a:spcBef>
              <a:spcAft>
                <a:spcPts val="0"/>
              </a:spcAft>
              <a:buClr>
                <a:srgbClr val="335BA3"/>
              </a:buClr>
              <a:buSzPct val="150000"/>
              <a:buFont typeface="Wingdings" panose="05000000000000000000" pitchFamily="2" charset="2"/>
              <a:buChar char="§"/>
              <a:tabLst/>
              <a:defRPr/>
            </a:pPr>
            <a:r>
              <a:rPr kumimoji="0" lang="zh-CN" altLang="en-US" sz="11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公开市场</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：越南央行（</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SBV</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）在</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OMO</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渠道的</a:t>
            </a:r>
            <a:r>
              <a:rPr kumimoji="0" lang="en-US" altLang="vi-V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Reverse Repo</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自</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2025</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年</a:t>
            </a:r>
            <a:r>
              <a:rPr kumimoji="0" lang="en-US" altLang="zh-C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6</a:t>
            </a:r>
            <a:r>
              <a:rPr kumimoji="0" lang="zh-CN" altLang="en-US"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月起维持净投放状态。</a:t>
            </a:r>
            <a:endParaRPr kumimoji="0" lang="en-US" altLang="vi-VN" sz="1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indent="-342900" algn="just">
              <a:lnSpc>
                <a:spcPct val="150000"/>
              </a:lnSpc>
              <a:buClr>
                <a:srgbClr val="335BA3"/>
              </a:buClr>
              <a:buSzPct val="150000"/>
              <a:buFont typeface="Wingdings" panose="05000000000000000000" pitchFamily="2" charset="2"/>
              <a:buChar char="§"/>
            </a:pPr>
            <a:endParaRPr lang="en-US" altLang="vi-VN" sz="11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417751" y="1318163"/>
            <a:ext cx="7284560" cy="1075872"/>
          </a:xfrm>
          <a:prstGeom prst="rect">
            <a:avLst/>
          </a:prstGeom>
          <a:noFill/>
        </p:spPr>
        <p:txBody>
          <a:bodyPr wrap="square" rtlCol="0">
            <a:spAutoFit/>
          </a:bodyPr>
          <a:lstStyle/>
          <a:p>
            <a:pPr algn="just">
              <a:lnSpc>
                <a:spcPct val="150000"/>
              </a:lnSpc>
            </a:pPr>
            <a:r>
              <a:rPr lang="en-US" altLang="zh-CN" sz="1100" dirty="0">
                <a:latin typeface="Times New Roman" panose="02020603050405020304" pitchFamily="18" charset="0"/>
                <a:cs typeface="Times New Roman" panose="02020603050405020304" pitchFamily="18" charset="0"/>
              </a:rPr>
              <a:t>2025</a:t>
            </a:r>
            <a:r>
              <a:rPr lang="zh-CN" altLang="en-US" sz="1100" dirty="0">
                <a:latin typeface="Times New Roman" panose="02020603050405020304" pitchFamily="18" charset="0"/>
                <a:cs typeface="Times New Roman" panose="02020603050405020304" pitchFamily="18" charset="0"/>
              </a:rPr>
              <a:t>年</a:t>
            </a:r>
            <a:r>
              <a:rPr lang="en-US" altLang="zh-CN" sz="1100" dirty="0">
                <a:latin typeface="Times New Roman" panose="02020603050405020304" pitchFamily="18" charset="0"/>
                <a:cs typeface="Times New Roman" panose="02020603050405020304" pitchFamily="18" charset="0"/>
              </a:rPr>
              <a:t>12</a:t>
            </a:r>
            <a:r>
              <a:rPr lang="zh-CN" altLang="en-US" sz="1100" dirty="0">
                <a:latin typeface="Times New Roman" panose="02020603050405020304" pitchFamily="18" charset="0"/>
                <a:cs typeface="Times New Roman" panose="02020603050405020304" pitchFamily="18" charset="0"/>
              </a:rPr>
              <a:t>月及前</a:t>
            </a:r>
            <a:r>
              <a:rPr lang="en-US" altLang="zh-CN" sz="1100" dirty="0">
                <a:latin typeface="Times New Roman" panose="02020603050405020304" pitchFamily="18" charset="0"/>
                <a:cs typeface="Times New Roman" panose="02020603050405020304" pitchFamily="18" charset="0"/>
              </a:rPr>
              <a:t>12</a:t>
            </a:r>
            <a:r>
              <a:rPr lang="zh-CN" altLang="en-US" sz="1100" dirty="0">
                <a:latin typeface="Times New Roman" panose="02020603050405020304" pitchFamily="18" charset="0"/>
                <a:cs typeface="Times New Roman" panose="02020603050405020304" pitchFamily="18" charset="0"/>
              </a:rPr>
              <a:t>个月，越南经济社会形势继续保持积极增长势头，多项指标较上月及去年同期显示更为乐观的结果：采购经理指数（</a:t>
            </a:r>
            <a:r>
              <a:rPr lang="en-US" altLang="zh-CN" sz="1100" dirty="0">
                <a:latin typeface="Times New Roman" panose="02020603050405020304" pitchFamily="18" charset="0"/>
                <a:cs typeface="Times New Roman" panose="02020603050405020304" pitchFamily="18" charset="0"/>
              </a:rPr>
              <a:t>PMI</a:t>
            </a:r>
            <a:r>
              <a:rPr lang="zh-CN" altLang="en-US" sz="1100" dirty="0">
                <a:latin typeface="Times New Roman" panose="02020603050405020304" pitchFamily="18" charset="0"/>
                <a:cs typeface="Times New Roman" panose="02020603050405020304" pitchFamily="18" charset="0"/>
              </a:rPr>
              <a:t>）达</a:t>
            </a:r>
            <a:r>
              <a:rPr lang="en-US" altLang="zh-CN" sz="1100" dirty="0">
                <a:latin typeface="Times New Roman" panose="02020603050405020304" pitchFamily="18" charset="0"/>
                <a:cs typeface="Times New Roman" panose="02020603050405020304" pitchFamily="18" charset="0"/>
              </a:rPr>
              <a:t>53</a:t>
            </a:r>
            <a:r>
              <a:rPr lang="zh-CN" altLang="en-US" sz="1100" dirty="0">
                <a:latin typeface="Times New Roman" panose="02020603050405020304" pitchFamily="18" charset="0"/>
                <a:cs typeface="Times New Roman" panose="02020603050405020304" pitchFamily="18" charset="0"/>
              </a:rPr>
              <a:t>点，连续第</a:t>
            </a:r>
            <a:r>
              <a:rPr lang="en-US" altLang="zh-CN" sz="1100" dirty="0">
                <a:latin typeface="Times New Roman" panose="02020603050405020304" pitchFamily="18" charset="0"/>
                <a:cs typeface="Times New Roman" panose="02020603050405020304" pitchFamily="18" charset="0"/>
              </a:rPr>
              <a:t>6</a:t>
            </a:r>
            <a:r>
              <a:rPr lang="zh-CN" altLang="en-US" sz="1100" dirty="0">
                <a:latin typeface="Times New Roman" panose="02020603050405020304" pitchFamily="18" charset="0"/>
                <a:cs typeface="Times New Roman" panose="02020603050405020304" pitchFamily="18" charset="0"/>
              </a:rPr>
              <a:t>个月维持在</a:t>
            </a:r>
            <a:r>
              <a:rPr lang="en-US" altLang="zh-CN" sz="1100" dirty="0">
                <a:latin typeface="Times New Roman" panose="02020603050405020304" pitchFamily="18" charset="0"/>
                <a:cs typeface="Times New Roman" panose="02020603050405020304" pitchFamily="18" charset="0"/>
              </a:rPr>
              <a:t>50</a:t>
            </a:r>
            <a:r>
              <a:rPr lang="zh-CN" altLang="en-US" sz="1100" dirty="0">
                <a:latin typeface="Times New Roman" panose="02020603050405020304" pitchFamily="18" charset="0"/>
                <a:cs typeface="Times New Roman" panose="02020603050405020304" pitchFamily="18" charset="0"/>
              </a:rPr>
              <a:t>点以上，显示制造业信号积极；</a:t>
            </a:r>
            <a:r>
              <a:rPr lang="en-US" altLang="zh-CN" sz="1100" dirty="0">
                <a:latin typeface="Times New Roman" panose="02020603050405020304" pitchFamily="18" charset="0"/>
                <a:cs typeface="Times New Roman" panose="02020603050405020304" pitchFamily="18" charset="0"/>
              </a:rPr>
              <a:t>2025</a:t>
            </a:r>
            <a:r>
              <a:rPr lang="zh-CN" altLang="en-US" sz="1100" dirty="0">
                <a:latin typeface="Times New Roman" panose="02020603050405020304" pitchFamily="18" charset="0"/>
                <a:cs typeface="Times New Roman" panose="02020603050405020304" pitchFamily="18" charset="0"/>
              </a:rPr>
              <a:t>年外商直接投资注册资金达</a:t>
            </a:r>
            <a:r>
              <a:rPr lang="en-US" altLang="zh-CN" sz="1100" dirty="0">
                <a:latin typeface="Times New Roman" panose="02020603050405020304" pitchFamily="18" charset="0"/>
                <a:cs typeface="Times New Roman" panose="02020603050405020304" pitchFamily="18" charset="0"/>
              </a:rPr>
              <a:t>384.2</a:t>
            </a:r>
            <a:r>
              <a:rPr lang="zh-CN" altLang="en-US" sz="1100" dirty="0">
                <a:latin typeface="Times New Roman" panose="02020603050405020304" pitchFamily="18" charset="0"/>
                <a:cs typeface="Times New Roman" panose="02020603050405020304" pitchFamily="18" charset="0"/>
              </a:rPr>
              <a:t>亿美元，同比增长</a:t>
            </a:r>
            <a:r>
              <a:rPr lang="en-US" altLang="zh-CN" sz="1100" dirty="0">
                <a:latin typeface="Times New Roman" panose="02020603050405020304" pitchFamily="18" charset="0"/>
                <a:cs typeface="Times New Roman" panose="02020603050405020304" pitchFamily="18" charset="0"/>
              </a:rPr>
              <a:t>0.5%</a:t>
            </a:r>
            <a:r>
              <a:rPr lang="zh-CN" altLang="en-US" sz="1100" dirty="0">
                <a:latin typeface="Times New Roman" panose="02020603050405020304" pitchFamily="18" charset="0"/>
                <a:cs typeface="Times New Roman" panose="02020603050405020304" pitchFamily="18" charset="0"/>
              </a:rPr>
              <a:t>；居民消费价格指数保持在可控范围；进出口总额尽管面临对等关税生效带来的困难，仍保持高速增长势头。</a:t>
            </a:r>
          </a:p>
        </p:txBody>
      </p:sp>
      <p:sp>
        <p:nvSpPr>
          <p:cNvPr id="7" name="Slide Number Placeholder 3"/>
          <p:cNvSpPr>
            <a:spLocks noGrp="1"/>
          </p:cNvSpPr>
          <p:nvPr>
            <p:ph type="sldNum" sz="quarter" idx="12"/>
          </p:nvPr>
        </p:nvSpPr>
        <p:spPr>
          <a:xfrm>
            <a:off x="5801690" y="10007548"/>
            <a:ext cx="1827014" cy="576424"/>
          </a:xfrm>
        </p:spPr>
        <p:txBody>
          <a:bodyPr/>
          <a:lstStyle/>
          <a:p>
            <a:r>
              <a:rPr lang="en-US" b="1" dirty="0">
                <a:latin typeface="Times New Roman" panose="02020603050405020304" pitchFamily="18" charset="0"/>
                <a:ea typeface="+mn-ea"/>
                <a:cs typeface="Times New Roman" panose="02020603050405020304" pitchFamily="18" charset="0"/>
              </a:rPr>
              <a:t>2</a:t>
            </a:r>
          </a:p>
        </p:txBody>
      </p:sp>
    </p:spTree>
    <p:extLst>
      <p:ext uri="{BB962C8B-B14F-4D97-AF65-F5344CB8AC3E}">
        <p14:creationId xmlns:p14="http://schemas.microsoft.com/office/powerpoint/2010/main" val="3223037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85">
            <a:extLst>
              <a:ext uri="{FF2B5EF4-FFF2-40B4-BE49-F238E27FC236}">
                <a16:creationId xmlns:a16="http://schemas.microsoft.com/office/drawing/2014/main" id="{7F150C3A-22C3-A1A9-17CB-EFE92E5B6D3A}"/>
              </a:ext>
            </a:extLst>
          </p:cNvPr>
          <p:cNvSpPr txBox="1">
            <a:spLocks noChangeArrowheads="1"/>
          </p:cNvSpPr>
          <p:nvPr/>
        </p:nvSpPr>
        <p:spPr bwMode="auto">
          <a:xfrm>
            <a:off x="312311" y="8904223"/>
            <a:ext cx="7509459" cy="14096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zh-CN" altLang="en-US" sz="1200" dirty="0">
                <a:latin typeface="Times New Roman" panose="02020603050405020304" pitchFamily="18" charset="0"/>
                <a:ea typeface="+mn-ea"/>
                <a:cs typeface="Times New Roman" panose="02020603050405020304" pitchFamily="18" charset="0"/>
              </a:rPr>
              <a:t>从经济结构来看，农林水产业占比</a:t>
            </a:r>
            <a:r>
              <a:rPr lang="en-US" altLang="zh-CN" sz="1200" dirty="0">
                <a:latin typeface="Times New Roman" panose="02020603050405020304" pitchFamily="18" charset="0"/>
                <a:ea typeface="+mn-ea"/>
                <a:cs typeface="Times New Roman" panose="02020603050405020304" pitchFamily="18" charset="0"/>
              </a:rPr>
              <a:t>11.64%</a:t>
            </a:r>
            <a:r>
              <a:rPr lang="zh-CN" altLang="en-US" sz="1200" dirty="0">
                <a:latin typeface="Times New Roman" panose="02020603050405020304" pitchFamily="18" charset="0"/>
                <a:ea typeface="+mn-ea"/>
                <a:cs typeface="Times New Roman" panose="02020603050405020304" pitchFamily="18" charset="0"/>
              </a:rPr>
              <a:t>；工业和建筑业占</a:t>
            </a:r>
            <a:r>
              <a:rPr lang="en-US" altLang="zh-CN" sz="1200" dirty="0">
                <a:latin typeface="Times New Roman" panose="02020603050405020304" pitchFamily="18" charset="0"/>
                <a:ea typeface="+mn-ea"/>
                <a:cs typeface="Times New Roman" panose="02020603050405020304" pitchFamily="18" charset="0"/>
              </a:rPr>
              <a:t>37.65%</a:t>
            </a:r>
            <a:r>
              <a:rPr lang="zh-CN" altLang="en-US" sz="1200" dirty="0">
                <a:latin typeface="Times New Roman" panose="02020603050405020304" pitchFamily="18" charset="0"/>
                <a:ea typeface="+mn-ea"/>
                <a:cs typeface="Times New Roman" panose="02020603050405020304" pitchFamily="18" charset="0"/>
              </a:rPr>
              <a:t>；服务业占</a:t>
            </a:r>
            <a:r>
              <a:rPr lang="en-US" altLang="zh-CN" sz="1200" dirty="0">
                <a:latin typeface="Times New Roman" panose="02020603050405020304" pitchFamily="18" charset="0"/>
                <a:ea typeface="+mn-ea"/>
                <a:cs typeface="Times New Roman" panose="02020603050405020304" pitchFamily="18" charset="0"/>
              </a:rPr>
              <a:t>42.75%</a:t>
            </a:r>
            <a:r>
              <a:rPr lang="zh-CN" altLang="en-US" sz="1200" dirty="0">
                <a:latin typeface="Times New Roman" panose="02020603050405020304" pitchFamily="18" charset="0"/>
                <a:ea typeface="+mn-ea"/>
                <a:cs typeface="Times New Roman" panose="02020603050405020304" pitchFamily="18" charset="0"/>
              </a:rPr>
              <a:t>；产品税减去补贴占</a:t>
            </a:r>
            <a:r>
              <a:rPr lang="en-US" altLang="zh-CN" sz="1200" dirty="0">
                <a:latin typeface="Times New Roman" panose="02020603050405020304" pitchFamily="18" charset="0"/>
                <a:ea typeface="+mn-ea"/>
                <a:cs typeface="Times New Roman" panose="02020603050405020304" pitchFamily="18" charset="0"/>
              </a:rPr>
              <a:t>7.96%</a:t>
            </a:r>
            <a:r>
              <a:rPr lang="zh-CN" altLang="en-US" sz="1200" dirty="0">
                <a:latin typeface="Times New Roman" panose="02020603050405020304" pitchFamily="18" charset="0"/>
                <a:ea typeface="+mn-ea"/>
                <a:cs typeface="Times New Roman" panose="02020603050405020304" pitchFamily="18" charset="0"/>
              </a:rPr>
              <a:t>。（</a:t>
            </a:r>
            <a:r>
              <a:rPr lang="en-US" altLang="zh-CN" sz="1200" dirty="0">
                <a:latin typeface="Times New Roman" panose="02020603050405020304" pitchFamily="18" charset="0"/>
                <a:ea typeface="+mn-ea"/>
                <a:cs typeface="Times New Roman" panose="02020603050405020304" pitchFamily="18" charset="0"/>
              </a:rPr>
              <a:t>2024</a:t>
            </a:r>
            <a:r>
              <a:rPr lang="zh-CN" altLang="en-US" sz="1200" dirty="0">
                <a:latin typeface="Times New Roman" panose="02020603050405020304" pitchFamily="18" charset="0"/>
                <a:ea typeface="+mn-ea"/>
                <a:cs typeface="Times New Roman" panose="02020603050405020304" pitchFamily="18" charset="0"/>
              </a:rPr>
              <a:t>年对应结构</a:t>
            </a:r>
            <a:r>
              <a:rPr lang="en-US" altLang="zh-CN" sz="1200" dirty="0">
                <a:latin typeface="Times New Roman" panose="02020603050405020304" pitchFamily="18" charset="0"/>
                <a:ea typeface="+mn-ea"/>
                <a:cs typeface="Times New Roman" panose="02020603050405020304" pitchFamily="18" charset="0"/>
              </a:rPr>
              <a:t>: </a:t>
            </a:r>
            <a:r>
              <a:rPr lang="vi-VN" sz="1200" dirty="0">
                <a:latin typeface="Times New Roman" panose="02020603050405020304" pitchFamily="18" charset="0"/>
                <a:ea typeface="+mn-ea"/>
                <a:cs typeface="Times New Roman" panose="02020603050405020304" pitchFamily="18" charset="0"/>
              </a:rPr>
              <a:t>12</a:t>
            </a:r>
            <a:r>
              <a:rPr lang="en-US" sz="1200" dirty="0">
                <a:latin typeface="Times New Roman" panose="02020603050405020304" pitchFamily="18" charset="0"/>
                <a:ea typeface="+mn-ea"/>
                <a:cs typeface="Times New Roman" panose="02020603050405020304" pitchFamily="18" charset="0"/>
              </a:rPr>
              <a:t>.</a:t>
            </a:r>
            <a:r>
              <a:rPr lang="vi-VN" sz="1200" dirty="0">
                <a:latin typeface="Times New Roman" panose="02020603050405020304" pitchFamily="18" charset="0"/>
                <a:ea typeface="+mn-ea"/>
                <a:cs typeface="Times New Roman" panose="02020603050405020304" pitchFamily="18" charset="0"/>
              </a:rPr>
              <a:t>03%; 37</a:t>
            </a:r>
            <a:r>
              <a:rPr lang="en-US" sz="1200" dirty="0">
                <a:latin typeface="Times New Roman" panose="02020603050405020304" pitchFamily="18" charset="0"/>
                <a:ea typeface="+mn-ea"/>
                <a:cs typeface="Times New Roman" panose="02020603050405020304" pitchFamily="18" charset="0"/>
              </a:rPr>
              <a:t>.</a:t>
            </a:r>
            <a:r>
              <a:rPr lang="vi-VN" sz="1200" dirty="0">
                <a:latin typeface="Times New Roman" panose="02020603050405020304" pitchFamily="18" charset="0"/>
                <a:ea typeface="+mn-ea"/>
                <a:cs typeface="Times New Roman" panose="02020603050405020304" pitchFamily="18" charset="0"/>
              </a:rPr>
              <a:t>52%; 42</a:t>
            </a:r>
            <a:r>
              <a:rPr lang="en-US" sz="1200" dirty="0">
                <a:latin typeface="Times New Roman" panose="02020603050405020304" pitchFamily="18" charset="0"/>
                <a:ea typeface="+mn-ea"/>
                <a:cs typeface="Times New Roman" panose="02020603050405020304" pitchFamily="18" charset="0"/>
              </a:rPr>
              <a:t>.</a:t>
            </a:r>
            <a:r>
              <a:rPr lang="vi-VN" sz="1200" dirty="0">
                <a:latin typeface="Times New Roman" panose="02020603050405020304" pitchFamily="18" charset="0"/>
                <a:ea typeface="+mn-ea"/>
                <a:cs typeface="Times New Roman" panose="02020603050405020304" pitchFamily="18" charset="0"/>
              </a:rPr>
              <a:t>35%; 8</a:t>
            </a:r>
            <a:r>
              <a:rPr lang="en-US" sz="1200" dirty="0">
                <a:latin typeface="Times New Roman" panose="02020603050405020304" pitchFamily="18" charset="0"/>
                <a:ea typeface="+mn-ea"/>
                <a:cs typeface="Times New Roman" panose="02020603050405020304" pitchFamily="18" charset="0"/>
              </a:rPr>
              <a:t>.</a:t>
            </a:r>
            <a:r>
              <a:rPr lang="vi-VN" sz="1200" dirty="0">
                <a:latin typeface="Times New Roman" panose="02020603050405020304" pitchFamily="18" charset="0"/>
                <a:ea typeface="+mn-ea"/>
                <a:cs typeface="Times New Roman" panose="02020603050405020304" pitchFamily="18" charset="0"/>
              </a:rPr>
              <a:t>10%). </a:t>
            </a:r>
            <a:r>
              <a:rPr lang="zh-CN" altLang="en-US" sz="1200" dirty="0">
                <a:latin typeface="Times New Roman" panose="02020603050405020304" pitchFamily="18" charset="0"/>
                <a:ea typeface="+mn-ea"/>
                <a:cs typeface="Times New Roman" panose="02020603050405020304" pitchFamily="18" charset="0"/>
              </a:rPr>
              <a:t>）</a:t>
            </a:r>
          </a:p>
          <a:p>
            <a:pPr algn="just"/>
            <a:endParaRPr lang="zh-CN" altLang="en-US" sz="1200" dirty="0">
              <a:latin typeface="Times New Roman" panose="02020603050405020304" pitchFamily="18" charset="0"/>
              <a:ea typeface="+mn-ea"/>
              <a:cs typeface="Times New Roman" panose="02020603050405020304" pitchFamily="18" charset="0"/>
            </a:endParaRPr>
          </a:p>
          <a:p>
            <a:pPr algn="just"/>
            <a:r>
              <a:rPr lang="zh-CN" altLang="en-US" sz="1200" dirty="0">
                <a:latin typeface="Times New Roman" panose="02020603050405020304" pitchFamily="18" charset="0"/>
                <a:ea typeface="+mn-ea"/>
                <a:cs typeface="Times New Roman" panose="02020603050405020304" pitchFamily="18" charset="0"/>
              </a:rPr>
              <a:t>从</a:t>
            </a:r>
            <a:r>
              <a:rPr lang="en-US" altLang="zh-CN" sz="1200" dirty="0">
                <a:latin typeface="Times New Roman" panose="02020603050405020304" pitchFamily="18" charset="0"/>
                <a:ea typeface="+mn-ea"/>
                <a:cs typeface="Times New Roman" panose="02020603050405020304" pitchFamily="18" charset="0"/>
              </a:rPr>
              <a:t>GDP</a:t>
            </a:r>
            <a:r>
              <a:rPr lang="zh-CN" altLang="en-US" sz="1200" dirty="0">
                <a:latin typeface="Times New Roman" panose="02020603050405020304" pitchFamily="18" charset="0"/>
                <a:ea typeface="+mn-ea"/>
                <a:cs typeface="Times New Roman" panose="02020603050405020304" pitchFamily="18" charset="0"/>
              </a:rPr>
              <a:t>使用方面看，</a:t>
            </a:r>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年最终消费较</a:t>
            </a:r>
            <a:r>
              <a:rPr lang="en-US" altLang="zh-CN" sz="1200" dirty="0">
                <a:latin typeface="Times New Roman" panose="02020603050405020304" pitchFamily="18" charset="0"/>
                <a:ea typeface="+mn-ea"/>
                <a:cs typeface="Times New Roman" panose="02020603050405020304" pitchFamily="18" charset="0"/>
              </a:rPr>
              <a:t>2024</a:t>
            </a:r>
            <a:r>
              <a:rPr lang="zh-CN" altLang="en-US" sz="1200" dirty="0">
                <a:latin typeface="Times New Roman" panose="02020603050405020304" pitchFamily="18" charset="0"/>
                <a:ea typeface="+mn-ea"/>
                <a:cs typeface="Times New Roman" panose="02020603050405020304" pitchFamily="18" charset="0"/>
              </a:rPr>
              <a:t>年增长</a:t>
            </a:r>
            <a:r>
              <a:rPr lang="en-US" altLang="zh-CN" sz="1200" dirty="0">
                <a:latin typeface="Times New Roman" panose="02020603050405020304" pitchFamily="18" charset="0"/>
                <a:ea typeface="+mn-ea"/>
                <a:cs typeface="Times New Roman" panose="02020603050405020304" pitchFamily="18" charset="0"/>
              </a:rPr>
              <a:t>7.95%</a:t>
            </a:r>
            <a:r>
              <a:rPr lang="zh-CN" altLang="en-US" sz="1200" dirty="0">
                <a:latin typeface="Times New Roman" panose="02020603050405020304" pitchFamily="18" charset="0"/>
                <a:ea typeface="+mn-ea"/>
                <a:cs typeface="Times New Roman" panose="02020603050405020304" pitchFamily="18" charset="0"/>
              </a:rPr>
              <a:t>；资产积累增长</a:t>
            </a:r>
            <a:r>
              <a:rPr lang="en-US" altLang="zh-CN" sz="1200" dirty="0">
                <a:latin typeface="Times New Roman" panose="02020603050405020304" pitchFamily="18" charset="0"/>
                <a:ea typeface="+mn-ea"/>
                <a:cs typeface="Times New Roman" panose="02020603050405020304" pitchFamily="18" charset="0"/>
              </a:rPr>
              <a:t>8.68%</a:t>
            </a:r>
            <a:r>
              <a:rPr lang="zh-CN" altLang="en-US" sz="1200" dirty="0">
                <a:latin typeface="Times New Roman" panose="02020603050405020304" pitchFamily="18" charset="0"/>
                <a:ea typeface="+mn-ea"/>
                <a:cs typeface="Times New Roman" panose="02020603050405020304" pitchFamily="18" charset="0"/>
              </a:rPr>
              <a:t>；货物和服务出口增长</a:t>
            </a:r>
            <a:r>
              <a:rPr lang="en-US" altLang="zh-CN" sz="1200" dirty="0">
                <a:latin typeface="Times New Roman" panose="02020603050405020304" pitchFamily="18" charset="0"/>
                <a:ea typeface="+mn-ea"/>
                <a:cs typeface="Times New Roman" panose="02020603050405020304" pitchFamily="18" charset="0"/>
              </a:rPr>
              <a:t>16.27%</a:t>
            </a:r>
            <a:r>
              <a:rPr lang="zh-CN" altLang="en-US" sz="1200" dirty="0">
                <a:latin typeface="Times New Roman" panose="02020603050405020304" pitchFamily="18" charset="0"/>
                <a:ea typeface="+mn-ea"/>
                <a:cs typeface="Times New Roman" panose="02020603050405020304" pitchFamily="18" charset="0"/>
              </a:rPr>
              <a:t>；货物和服务进口增长</a:t>
            </a:r>
            <a:r>
              <a:rPr lang="en-US" altLang="zh-CN" sz="1200" dirty="0">
                <a:latin typeface="Times New Roman" panose="02020603050405020304" pitchFamily="18" charset="0"/>
                <a:ea typeface="+mn-ea"/>
                <a:cs typeface="Times New Roman" panose="02020603050405020304" pitchFamily="18" charset="0"/>
              </a:rPr>
              <a:t>17.12%</a:t>
            </a:r>
            <a:r>
              <a:rPr lang="zh-CN" altLang="en-US" sz="1200" dirty="0">
                <a:latin typeface="Times New Roman" panose="02020603050405020304" pitchFamily="18" charset="0"/>
                <a:ea typeface="+mn-ea"/>
                <a:cs typeface="Times New Roman" panose="02020603050405020304" pitchFamily="18" charset="0"/>
              </a:rPr>
              <a:t>。</a:t>
            </a:r>
          </a:p>
        </p:txBody>
      </p:sp>
      <p:sp>
        <p:nvSpPr>
          <p:cNvPr id="5" name="文本框 85">
            <a:extLst>
              <a:ext uri="{FF2B5EF4-FFF2-40B4-BE49-F238E27FC236}">
                <a16:creationId xmlns:a16="http://schemas.microsoft.com/office/drawing/2014/main" id="{D98FBF4D-58DD-4243-C8BF-C6296C9BEAD7}"/>
              </a:ext>
            </a:extLst>
          </p:cNvPr>
          <p:cNvSpPr txBox="1">
            <a:spLocks noChangeArrowheads="1"/>
          </p:cNvSpPr>
          <p:nvPr/>
        </p:nvSpPr>
        <p:spPr bwMode="auto">
          <a:xfrm>
            <a:off x="312310" y="1452789"/>
            <a:ext cx="7245486" cy="203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en-US" altLang="zh-CN" sz="1400" b="1" dirty="0">
                <a:solidFill>
                  <a:srgbClr val="2323FF"/>
                </a:solidFill>
                <a:latin typeface="Times New Roman" panose="02020603050405020304" pitchFamily="18" charset="0"/>
                <a:ea typeface="+mn-ea"/>
                <a:cs typeface="Times New Roman" panose="02020603050405020304" pitchFamily="18" charset="0"/>
              </a:rPr>
              <a:t>a</a:t>
            </a:r>
            <a:r>
              <a:rPr lang="vi-VN" altLang="vi-VN" sz="1400" b="1" dirty="0">
                <a:solidFill>
                  <a:srgbClr val="2323FF"/>
                </a:solidFill>
                <a:latin typeface="Times New Roman" panose="02020603050405020304" pitchFamily="18" charset="0"/>
                <a:ea typeface="+mn-ea"/>
                <a:cs typeface="Times New Roman" panose="02020603050405020304" pitchFamily="18" charset="0"/>
              </a:rPr>
              <a:t>. </a:t>
            </a:r>
            <a:r>
              <a:rPr lang="en-US" altLang="zh-CN" sz="1400" b="1" dirty="0">
                <a:solidFill>
                  <a:srgbClr val="2323FF"/>
                </a:solidFill>
                <a:latin typeface="Times New Roman" panose="02020603050405020304" pitchFamily="18" charset="0"/>
                <a:ea typeface="+mn-ea"/>
                <a:cs typeface="Times New Roman" panose="02020603050405020304" pitchFamily="18" charset="0"/>
              </a:rPr>
              <a:t>2025</a:t>
            </a:r>
            <a:r>
              <a:rPr lang="zh-CN" altLang="en-US" sz="1400" b="1" dirty="0">
                <a:solidFill>
                  <a:srgbClr val="2323FF"/>
                </a:solidFill>
                <a:latin typeface="Times New Roman" panose="02020603050405020304" pitchFamily="18" charset="0"/>
                <a:ea typeface="+mn-ea"/>
                <a:cs typeface="Times New Roman" panose="02020603050405020304" pitchFamily="18" charset="0"/>
              </a:rPr>
              <a:t>年越南国内生产总值增长位居世界领先国家之列</a:t>
            </a:r>
            <a:endParaRPr lang="en-US" altLang="vi-VN" sz="1400" b="1" dirty="0">
              <a:solidFill>
                <a:srgbClr val="2323FF"/>
              </a:solidFill>
              <a:latin typeface="Times New Roman" panose="02020603050405020304" pitchFamily="18" charset="0"/>
              <a:ea typeface="+mn-ea"/>
              <a:cs typeface="Times New Roman" panose="02020603050405020304" pitchFamily="18" charset="0"/>
            </a:endParaRPr>
          </a:p>
        </p:txBody>
      </p:sp>
      <p:sp>
        <p:nvSpPr>
          <p:cNvPr id="11" name="文本框 85">
            <a:extLst>
              <a:ext uri="{FF2B5EF4-FFF2-40B4-BE49-F238E27FC236}">
                <a16:creationId xmlns:a16="http://schemas.microsoft.com/office/drawing/2014/main" id="{9C304737-B813-75D2-AEEE-F6F4B5FA47DB}"/>
              </a:ext>
            </a:extLst>
          </p:cNvPr>
          <p:cNvSpPr txBox="1">
            <a:spLocks noChangeArrowheads="1"/>
          </p:cNvSpPr>
          <p:nvPr/>
        </p:nvSpPr>
        <p:spPr bwMode="auto">
          <a:xfrm>
            <a:off x="336084" y="3619930"/>
            <a:ext cx="7509460" cy="108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年第四季度国内生产总值（</a:t>
            </a:r>
            <a:r>
              <a:rPr lang="en-US" altLang="zh-CN" sz="1200" dirty="0">
                <a:latin typeface="Times New Roman" panose="02020603050405020304" pitchFamily="18" charset="0"/>
                <a:ea typeface="+mn-ea"/>
                <a:cs typeface="Times New Roman" panose="02020603050405020304" pitchFamily="18" charset="0"/>
              </a:rPr>
              <a:t>GDP</a:t>
            </a:r>
            <a:r>
              <a:rPr lang="zh-CN" altLang="en-US" sz="1200" dirty="0">
                <a:latin typeface="Times New Roman" panose="02020603050405020304" pitchFamily="18" charset="0"/>
                <a:ea typeface="+mn-ea"/>
                <a:cs typeface="Times New Roman" panose="02020603050405020304" pitchFamily="18" charset="0"/>
              </a:rPr>
              <a:t>）预计同比增长</a:t>
            </a:r>
            <a:r>
              <a:rPr lang="en-US" altLang="zh-CN" sz="1200" dirty="0">
                <a:latin typeface="Times New Roman" panose="02020603050405020304" pitchFamily="18" charset="0"/>
                <a:ea typeface="+mn-ea"/>
                <a:cs typeface="Times New Roman" panose="02020603050405020304" pitchFamily="18" charset="0"/>
              </a:rPr>
              <a:t>8.46%</a:t>
            </a:r>
            <a:r>
              <a:rPr lang="zh-CN" altLang="en-US" sz="1200" dirty="0">
                <a:latin typeface="Times New Roman" panose="02020603050405020304" pitchFamily="18" charset="0"/>
                <a:ea typeface="+mn-ea"/>
                <a:cs typeface="Times New Roman" panose="02020603050405020304" pitchFamily="18" charset="0"/>
              </a:rPr>
              <a:t>，创下</a:t>
            </a:r>
            <a:r>
              <a:rPr lang="en-US" altLang="zh-CN" sz="1200" dirty="0">
                <a:latin typeface="Times New Roman" panose="02020603050405020304" pitchFamily="18" charset="0"/>
                <a:ea typeface="+mn-ea"/>
                <a:cs typeface="Times New Roman" panose="02020603050405020304" pitchFamily="18" charset="0"/>
              </a:rPr>
              <a:t>2011–2025</a:t>
            </a:r>
            <a:r>
              <a:rPr lang="zh-CN" altLang="en-US" sz="1200" dirty="0">
                <a:latin typeface="Times New Roman" panose="02020603050405020304" pitchFamily="18" charset="0"/>
                <a:ea typeface="+mn-ea"/>
                <a:cs typeface="Times New Roman" panose="02020603050405020304" pitchFamily="18" charset="0"/>
              </a:rPr>
              <a:t>年期间历年第四季度的最高水平，维持下季度高于上季度的趋势（一季度增长</a:t>
            </a:r>
            <a:r>
              <a:rPr lang="en-US" altLang="zh-CN" sz="1200" dirty="0">
                <a:latin typeface="Times New Roman" panose="02020603050405020304" pitchFamily="18" charset="0"/>
                <a:ea typeface="+mn-ea"/>
                <a:cs typeface="Times New Roman" panose="02020603050405020304" pitchFamily="18" charset="0"/>
              </a:rPr>
              <a:t>7.05%</a:t>
            </a:r>
            <a:r>
              <a:rPr lang="zh-CN" altLang="en-US" sz="1200" dirty="0">
                <a:latin typeface="Times New Roman" panose="02020603050405020304" pitchFamily="18" charset="0"/>
                <a:ea typeface="+mn-ea"/>
                <a:cs typeface="Times New Roman" panose="02020603050405020304" pitchFamily="18" charset="0"/>
              </a:rPr>
              <a:t>，二季度增长</a:t>
            </a:r>
            <a:r>
              <a:rPr lang="en-US" altLang="zh-CN" sz="1200" dirty="0">
                <a:latin typeface="Times New Roman" panose="02020603050405020304" pitchFamily="18" charset="0"/>
                <a:ea typeface="+mn-ea"/>
                <a:cs typeface="Times New Roman" panose="02020603050405020304" pitchFamily="18" charset="0"/>
              </a:rPr>
              <a:t>8.16%</a:t>
            </a:r>
            <a:r>
              <a:rPr lang="zh-CN" altLang="en-US" sz="1200" dirty="0">
                <a:latin typeface="Times New Roman" panose="02020603050405020304" pitchFamily="18" charset="0"/>
                <a:ea typeface="+mn-ea"/>
                <a:cs typeface="Times New Roman" panose="02020603050405020304" pitchFamily="18" charset="0"/>
              </a:rPr>
              <a:t>，三季度增长</a:t>
            </a:r>
            <a:r>
              <a:rPr lang="en-US" altLang="zh-CN" sz="1200" dirty="0">
                <a:latin typeface="Times New Roman" panose="02020603050405020304" pitchFamily="18" charset="0"/>
                <a:ea typeface="+mn-ea"/>
                <a:cs typeface="Times New Roman" panose="02020603050405020304" pitchFamily="18" charset="0"/>
              </a:rPr>
              <a:t>8.25%</a:t>
            </a:r>
            <a:r>
              <a:rPr lang="zh-CN" altLang="en-US" sz="1200" dirty="0">
                <a:latin typeface="Times New Roman" panose="02020603050405020304" pitchFamily="18" charset="0"/>
                <a:ea typeface="+mn-ea"/>
                <a:cs typeface="Times New Roman" panose="02020603050405020304" pitchFamily="18" charset="0"/>
              </a:rPr>
              <a:t>）。其中，农林水产业增长</a:t>
            </a:r>
            <a:r>
              <a:rPr lang="en-US" altLang="zh-CN" sz="1200" dirty="0">
                <a:latin typeface="Times New Roman" panose="02020603050405020304" pitchFamily="18" charset="0"/>
                <a:ea typeface="+mn-ea"/>
                <a:cs typeface="Times New Roman" panose="02020603050405020304" pitchFamily="18" charset="0"/>
              </a:rPr>
              <a:t>3.70%</a:t>
            </a:r>
            <a:r>
              <a:rPr lang="zh-CN" altLang="en-US" sz="1200" dirty="0">
                <a:latin typeface="Times New Roman" panose="02020603050405020304" pitchFamily="18" charset="0"/>
                <a:ea typeface="+mn-ea"/>
                <a:cs typeface="Times New Roman" panose="02020603050405020304" pitchFamily="18" charset="0"/>
              </a:rPr>
              <a:t>，对整体经济增加值增幅贡献</a:t>
            </a:r>
            <a:r>
              <a:rPr lang="en-US" altLang="zh-CN" sz="1200" dirty="0">
                <a:latin typeface="Times New Roman" panose="02020603050405020304" pitchFamily="18" charset="0"/>
                <a:ea typeface="+mn-ea"/>
                <a:cs typeface="Times New Roman" panose="02020603050405020304" pitchFamily="18" charset="0"/>
              </a:rPr>
              <a:t>5.13%</a:t>
            </a:r>
            <a:r>
              <a:rPr lang="zh-CN" altLang="en-US" sz="1200" dirty="0">
                <a:latin typeface="Times New Roman" panose="02020603050405020304" pitchFamily="18" charset="0"/>
                <a:ea typeface="+mn-ea"/>
                <a:cs typeface="Times New Roman" panose="02020603050405020304" pitchFamily="18" charset="0"/>
              </a:rPr>
              <a:t>；工业与建筑业增长</a:t>
            </a:r>
            <a:r>
              <a:rPr lang="en-US" altLang="zh-CN" sz="1200" dirty="0">
                <a:latin typeface="Times New Roman" panose="02020603050405020304" pitchFamily="18" charset="0"/>
                <a:ea typeface="+mn-ea"/>
                <a:cs typeface="Times New Roman" panose="02020603050405020304" pitchFamily="18" charset="0"/>
              </a:rPr>
              <a:t>9.73%</a:t>
            </a:r>
            <a:r>
              <a:rPr lang="zh-CN" altLang="en-US" sz="1200" dirty="0">
                <a:latin typeface="Times New Roman" panose="02020603050405020304" pitchFamily="18" charset="0"/>
                <a:ea typeface="+mn-ea"/>
                <a:cs typeface="Times New Roman" panose="02020603050405020304" pitchFamily="18" charset="0"/>
              </a:rPr>
              <a:t>，贡献率达</a:t>
            </a:r>
            <a:r>
              <a:rPr lang="en-US" altLang="zh-CN" sz="1200" dirty="0">
                <a:latin typeface="Times New Roman" panose="02020603050405020304" pitchFamily="18" charset="0"/>
                <a:ea typeface="+mn-ea"/>
                <a:cs typeface="Times New Roman" panose="02020603050405020304" pitchFamily="18" charset="0"/>
              </a:rPr>
              <a:t>45.80%</a:t>
            </a:r>
            <a:r>
              <a:rPr lang="zh-CN" altLang="en-US" sz="1200" dirty="0">
                <a:latin typeface="Times New Roman" panose="02020603050405020304" pitchFamily="18" charset="0"/>
                <a:ea typeface="+mn-ea"/>
                <a:cs typeface="Times New Roman" panose="02020603050405020304" pitchFamily="18" charset="0"/>
              </a:rPr>
              <a:t>，服务业增长</a:t>
            </a:r>
            <a:r>
              <a:rPr lang="en-US" altLang="zh-CN" sz="1200" dirty="0">
                <a:latin typeface="Times New Roman" panose="02020603050405020304" pitchFamily="18" charset="0"/>
                <a:ea typeface="+mn-ea"/>
                <a:cs typeface="Times New Roman" panose="02020603050405020304" pitchFamily="18" charset="0"/>
              </a:rPr>
              <a:t>8.82%</a:t>
            </a:r>
            <a:r>
              <a:rPr lang="zh-CN" altLang="en-US" sz="1200" dirty="0">
                <a:latin typeface="Times New Roman" panose="02020603050405020304" pitchFamily="18" charset="0"/>
                <a:ea typeface="+mn-ea"/>
                <a:cs typeface="Times New Roman" panose="02020603050405020304" pitchFamily="18" charset="0"/>
              </a:rPr>
              <a:t>，贡献率</a:t>
            </a:r>
            <a:r>
              <a:rPr lang="en-US" altLang="zh-CN" sz="1200" dirty="0">
                <a:latin typeface="Times New Roman" panose="02020603050405020304" pitchFamily="18" charset="0"/>
                <a:ea typeface="+mn-ea"/>
                <a:cs typeface="Times New Roman" panose="02020603050405020304" pitchFamily="18" charset="0"/>
              </a:rPr>
              <a:t>49.07%</a:t>
            </a:r>
            <a:r>
              <a:rPr lang="zh-CN" altLang="en-US" sz="1200" dirty="0">
                <a:latin typeface="Times New Roman" panose="02020603050405020304" pitchFamily="18" charset="0"/>
                <a:ea typeface="+mn-ea"/>
                <a:cs typeface="Times New Roman" panose="02020603050405020304" pitchFamily="18" charset="0"/>
              </a:rPr>
              <a:t>。</a:t>
            </a:r>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a:t>
            </a:r>
            <a:r>
              <a:rPr lang="en-US" altLang="zh-CN" sz="1200" dirty="0">
                <a:latin typeface="Times New Roman" panose="02020603050405020304" pitchFamily="18" charset="0"/>
                <a:ea typeface="+mn-ea"/>
                <a:cs typeface="Times New Roman" panose="02020603050405020304" pitchFamily="18" charset="0"/>
              </a:rPr>
              <a:t>GDP</a:t>
            </a:r>
            <a:r>
              <a:rPr lang="zh-CN" altLang="en-US" sz="1200" dirty="0">
                <a:latin typeface="Times New Roman" panose="02020603050405020304" pitchFamily="18" charset="0"/>
                <a:ea typeface="+mn-ea"/>
                <a:cs typeface="Times New Roman" panose="02020603050405020304" pitchFamily="18" charset="0"/>
              </a:rPr>
              <a:t>较</a:t>
            </a:r>
            <a:r>
              <a:rPr lang="en-US" altLang="zh-CN" sz="1200" dirty="0">
                <a:latin typeface="Times New Roman" panose="02020603050405020304" pitchFamily="18" charset="0"/>
                <a:ea typeface="+mn-ea"/>
                <a:cs typeface="Times New Roman" panose="02020603050405020304" pitchFamily="18" charset="0"/>
              </a:rPr>
              <a:t>2024</a:t>
            </a:r>
            <a:r>
              <a:rPr lang="zh-CN" altLang="en-US" sz="1200" dirty="0">
                <a:latin typeface="Times New Roman" panose="02020603050405020304" pitchFamily="18" charset="0"/>
                <a:ea typeface="+mn-ea"/>
                <a:cs typeface="Times New Roman" panose="02020603050405020304" pitchFamily="18" charset="0"/>
              </a:rPr>
              <a:t>年增长</a:t>
            </a:r>
            <a:r>
              <a:rPr lang="en-US" altLang="zh-CN" sz="1200" dirty="0">
                <a:latin typeface="Times New Roman" panose="02020603050405020304" pitchFamily="18" charset="0"/>
                <a:ea typeface="+mn-ea"/>
                <a:cs typeface="Times New Roman" panose="02020603050405020304" pitchFamily="18" charset="0"/>
              </a:rPr>
              <a:t>8.02%</a:t>
            </a:r>
            <a:r>
              <a:rPr lang="zh-CN" altLang="en-US" sz="1200" dirty="0">
                <a:latin typeface="Times New Roman" panose="02020603050405020304" pitchFamily="18" charset="0"/>
                <a:ea typeface="+mn-ea"/>
                <a:cs typeface="Times New Roman" panose="02020603050405020304" pitchFamily="18" charset="0"/>
              </a:rPr>
              <a:t>，位居东盟地区首位，同时跻身全球经济增长最快的国家行列。</a:t>
            </a:r>
          </a:p>
        </p:txBody>
      </p:sp>
      <p:sp>
        <p:nvSpPr>
          <p:cNvPr id="12" name="TextBox 10">
            <a:extLst>
              <a:ext uri="{FF2B5EF4-FFF2-40B4-BE49-F238E27FC236}">
                <a16:creationId xmlns:a16="http://schemas.microsoft.com/office/drawing/2014/main" id="{F54178D6-7C69-4799-302B-0003991E3BEC}"/>
              </a:ext>
            </a:extLst>
          </p:cNvPr>
          <p:cNvSpPr txBox="1"/>
          <p:nvPr/>
        </p:nvSpPr>
        <p:spPr>
          <a:xfrm>
            <a:off x="2672667" y="3348572"/>
            <a:ext cx="3156934" cy="24994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sz="1000" i="1" dirty="0">
                <a:solidFill>
                  <a:prstClr val="black"/>
                </a:solidFill>
                <a:latin typeface="Times New Roman" panose="02020603050405020304" pitchFamily="18" charset="0"/>
                <a:cs typeface="Times New Roman" panose="02020603050405020304" pitchFamily="18" charset="0"/>
              </a:rPr>
              <a:t>数据来源：统计总局</a:t>
            </a:r>
            <a:endParaRPr lang="en-US" sz="1000" i="1" dirty="0">
              <a:solidFill>
                <a:prstClr val="black"/>
              </a:solidFill>
              <a:latin typeface="Times New Roman" panose="02020603050405020304" pitchFamily="18" charset="0"/>
              <a:cs typeface="Times New Roman" panose="02020603050405020304" pitchFamily="18" charset="0"/>
            </a:endParaRPr>
          </a:p>
        </p:txBody>
      </p:sp>
      <p:sp>
        <p:nvSpPr>
          <p:cNvPr id="13" name="TextBox 10">
            <a:extLst>
              <a:ext uri="{FF2B5EF4-FFF2-40B4-BE49-F238E27FC236}">
                <a16:creationId xmlns:a16="http://schemas.microsoft.com/office/drawing/2014/main" id="{1E6506D6-62A6-D931-5AB4-8B0BE2E4F1A3}"/>
              </a:ext>
            </a:extLst>
          </p:cNvPr>
          <p:cNvSpPr txBox="1"/>
          <p:nvPr/>
        </p:nvSpPr>
        <p:spPr>
          <a:xfrm>
            <a:off x="2583113" y="6832681"/>
            <a:ext cx="3336042" cy="24994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sz="1000" i="1" dirty="0">
                <a:solidFill>
                  <a:prstClr val="black"/>
                </a:solidFill>
                <a:latin typeface="Times New Roman" panose="02020603050405020304" pitchFamily="18" charset="0"/>
                <a:cs typeface="Times New Roman" panose="02020603050405020304" pitchFamily="18" charset="0"/>
              </a:rPr>
              <a:t>数据来源：统计总局</a:t>
            </a:r>
            <a:endParaRPr lang="en-US" sz="1000" i="1" dirty="0">
              <a:solidFill>
                <a:prstClr val="black"/>
              </a:solidFill>
              <a:latin typeface="Times New Roman" panose="02020603050405020304" pitchFamily="18" charset="0"/>
              <a:cs typeface="Times New Roman" panose="02020603050405020304" pitchFamily="18" charset="0"/>
            </a:endParaRPr>
          </a:p>
        </p:txBody>
      </p:sp>
      <p:sp>
        <p:nvSpPr>
          <p:cNvPr id="14" name="Slide Number Placeholder 3">
            <a:extLst>
              <a:ext uri="{FF2B5EF4-FFF2-40B4-BE49-F238E27FC236}">
                <a16:creationId xmlns:a16="http://schemas.microsoft.com/office/drawing/2014/main" id="{DD61EAF7-B665-0E65-A4B9-0473F2964A85}"/>
              </a:ext>
            </a:extLst>
          </p:cNvPr>
          <p:cNvSpPr>
            <a:spLocks noGrp="1"/>
          </p:cNvSpPr>
          <p:nvPr>
            <p:ph type="sldNum" sz="quarter" idx="12"/>
          </p:nvPr>
        </p:nvSpPr>
        <p:spPr>
          <a:xfrm>
            <a:off x="5801690" y="10007548"/>
            <a:ext cx="1827014" cy="576424"/>
          </a:xfrm>
        </p:spPr>
        <p:txBody>
          <a:bodyPr/>
          <a:lstStyle/>
          <a:p>
            <a:r>
              <a:rPr lang="en-US" b="1" dirty="0">
                <a:latin typeface="Times New Roman" panose="02020603050405020304" pitchFamily="18" charset="0"/>
                <a:ea typeface="+mn-ea"/>
                <a:cs typeface="Times New Roman" panose="02020603050405020304" pitchFamily="18" charset="0"/>
              </a:rPr>
              <a:t>3</a:t>
            </a:r>
          </a:p>
        </p:txBody>
      </p:sp>
      <p:sp>
        <p:nvSpPr>
          <p:cNvPr id="15" name="TextBox 14">
            <a:extLst>
              <a:ext uri="{FF2B5EF4-FFF2-40B4-BE49-F238E27FC236}">
                <a16:creationId xmlns:a16="http://schemas.microsoft.com/office/drawing/2014/main" id="{5B59A034-F47E-5235-9DFE-673AA1210823}"/>
              </a:ext>
            </a:extLst>
          </p:cNvPr>
          <p:cNvSpPr txBox="1"/>
          <p:nvPr/>
        </p:nvSpPr>
        <p:spPr>
          <a:xfrm>
            <a:off x="312310" y="1086788"/>
            <a:ext cx="6985058" cy="307777"/>
          </a:xfrm>
          <a:prstGeom prst="rect">
            <a:avLst/>
          </a:prstGeom>
          <a:solidFill>
            <a:srgbClr val="2323FF"/>
          </a:solidFill>
        </p:spPr>
        <p:txBody>
          <a:bodyPr wrap="square" rtlCol="0">
            <a:spAutoFit/>
          </a:bodyPr>
          <a:lstStyle/>
          <a:p>
            <a:r>
              <a:rPr lang="en-US" sz="1400" b="1" dirty="0">
                <a:solidFill>
                  <a:prstClr val="white"/>
                </a:solidFill>
                <a:latin typeface="Times New Roman" panose="02020603050405020304" pitchFamily="18" charset="0"/>
                <a:cs typeface="Times New Roman" panose="02020603050405020304" pitchFamily="18" charset="0"/>
              </a:rPr>
              <a:t>1. 2025</a:t>
            </a:r>
            <a:r>
              <a:rPr lang="zh-CN" altLang="en-US" sz="1400" b="1" dirty="0">
                <a:solidFill>
                  <a:prstClr val="white"/>
                </a:solidFill>
                <a:latin typeface="Times New Roman" panose="02020603050405020304" pitchFamily="18" charset="0"/>
                <a:cs typeface="Times New Roman" panose="02020603050405020304" pitchFamily="18" charset="0"/>
              </a:rPr>
              <a:t>年</a:t>
            </a:r>
            <a:r>
              <a:rPr lang="en-US" altLang="zh-CN" sz="1400" b="1" dirty="0">
                <a:solidFill>
                  <a:prstClr val="white"/>
                </a:solidFill>
                <a:latin typeface="Times New Roman" panose="02020603050405020304" pitchFamily="18" charset="0"/>
                <a:cs typeface="Times New Roman" panose="02020603050405020304" pitchFamily="18" charset="0"/>
              </a:rPr>
              <a:t>12</a:t>
            </a:r>
            <a:r>
              <a:rPr lang="zh-CN" altLang="en-US" sz="1400" b="1" dirty="0">
                <a:solidFill>
                  <a:prstClr val="white"/>
                </a:solidFill>
                <a:latin typeface="Times New Roman" panose="02020603050405020304" pitchFamily="18" charset="0"/>
                <a:cs typeface="Times New Roman" panose="02020603050405020304" pitchFamily="18" charset="0"/>
              </a:rPr>
              <a:t>月、第四季度和全年越南宏观经济概览</a:t>
            </a:r>
            <a:endParaRPr lang="en-US" sz="1400" b="1" dirty="0">
              <a:solidFill>
                <a:prstClr val="white"/>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DBFFA5AA-38CD-B1D4-F826-2DD550E832AB}"/>
              </a:ext>
            </a:extLst>
          </p:cNvPr>
          <p:cNvSpPr txBox="1"/>
          <p:nvPr/>
        </p:nvSpPr>
        <p:spPr>
          <a:xfrm>
            <a:off x="312310" y="725339"/>
            <a:ext cx="2741456" cy="369332"/>
          </a:xfrm>
          <a:prstGeom prst="rect">
            <a:avLst/>
          </a:prstGeom>
          <a:noFill/>
        </p:spPr>
        <p:txBody>
          <a:bodyPr wrap="none" rtlCol="0">
            <a:spAutoFit/>
          </a:bodyPr>
          <a:lstStyle/>
          <a:p>
            <a:r>
              <a:rPr lang="zh-CN" altLang="en-US" sz="1800" b="1" dirty="0">
                <a:solidFill>
                  <a:srgbClr val="2323FF"/>
                </a:solidFill>
                <a:latin typeface="Times New Roman" panose="02020603050405020304" pitchFamily="18" charset="0"/>
                <a:cs typeface="Times New Roman" panose="02020603050405020304" pitchFamily="18" charset="0"/>
              </a:rPr>
              <a:t>越南宏观经济更新及预测</a:t>
            </a:r>
            <a:endParaRPr lang="en-US" sz="1800" b="1" dirty="0">
              <a:solidFill>
                <a:srgbClr val="2323FF"/>
              </a:solidFill>
              <a:latin typeface="Times New Roman" panose="02020603050405020304" pitchFamily="18" charset="0"/>
              <a:cs typeface="Times New Roman" panose="02020603050405020304" pitchFamily="18" charset="0"/>
            </a:endParaRPr>
          </a:p>
        </p:txBody>
      </p:sp>
      <p:sp>
        <p:nvSpPr>
          <p:cNvPr id="17" name="TextBox 10">
            <a:extLst>
              <a:ext uri="{FF2B5EF4-FFF2-40B4-BE49-F238E27FC236}">
                <a16:creationId xmlns:a16="http://schemas.microsoft.com/office/drawing/2014/main" id="{B5B80161-DF6F-8C8D-0082-F621B73682EB}"/>
              </a:ext>
            </a:extLst>
          </p:cNvPr>
          <p:cNvSpPr txBox="1"/>
          <p:nvPr/>
        </p:nvSpPr>
        <p:spPr>
          <a:xfrm>
            <a:off x="4664836" y="8779253"/>
            <a:ext cx="3156934" cy="24994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sz="1000" i="1" dirty="0">
                <a:solidFill>
                  <a:prstClr val="black"/>
                </a:solidFill>
                <a:latin typeface="Times New Roman" panose="02020603050405020304" pitchFamily="18" charset="0"/>
                <a:cs typeface="Times New Roman" panose="02020603050405020304" pitchFamily="18" charset="0"/>
              </a:rPr>
              <a:t>数据来源：统计总局</a:t>
            </a:r>
            <a:endParaRPr lang="en-US" sz="1000" i="1" dirty="0">
              <a:solidFill>
                <a:prstClr val="black"/>
              </a:solidFill>
              <a:latin typeface="Times New Roman" panose="02020603050405020304" pitchFamily="18" charset="0"/>
              <a:cs typeface="Times New Roman" panose="02020603050405020304" pitchFamily="18" charset="0"/>
            </a:endParaRPr>
          </a:p>
        </p:txBody>
      </p:sp>
      <p:graphicFrame>
        <p:nvGraphicFramePr>
          <p:cNvPr id="19" name="Chart 18">
            <a:extLst>
              <a:ext uri="{FF2B5EF4-FFF2-40B4-BE49-F238E27FC236}">
                <a16:creationId xmlns:a16="http://schemas.microsoft.com/office/drawing/2014/main" id="{3995EE8A-EF32-D707-EF84-4D3B41040CE6}"/>
              </a:ext>
            </a:extLst>
          </p:cNvPr>
          <p:cNvGraphicFramePr>
            <a:graphicFrameLocks/>
          </p:cNvGraphicFramePr>
          <p:nvPr>
            <p:extLst>
              <p:ext uri="{D42A27DB-BD31-4B8C-83A1-F6EECF244321}">
                <p14:modId xmlns:p14="http://schemas.microsoft.com/office/powerpoint/2010/main" val="3965894506"/>
              </p:ext>
            </p:extLst>
          </p:nvPr>
        </p:nvGraphicFramePr>
        <p:xfrm>
          <a:off x="445004" y="1634377"/>
          <a:ext cx="3657600" cy="20598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Chart 23">
            <a:extLst>
              <a:ext uri="{FF2B5EF4-FFF2-40B4-BE49-F238E27FC236}">
                <a16:creationId xmlns:a16="http://schemas.microsoft.com/office/drawing/2014/main" id="{CA1B1C46-D469-CAAA-42A6-66F917530A85}"/>
              </a:ext>
            </a:extLst>
          </p:cNvPr>
          <p:cNvGraphicFramePr>
            <a:graphicFrameLocks/>
          </p:cNvGraphicFramePr>
          <p:nvPr>
            <p:extLst>
              <p:ext uri="{D42A27DB-BD31-4B8C-83A1-F6EECF244321}">
                <p14:modId xmlns:p14="http://schemas.microsoft.com/office/powerpoint/2010/main" val="3633089149"/>
              </p:ext>
            </p:extLst>
          </p:nvPr>
        </p:nvGraphicFramePr>
        <p:xfrm>
          <a:off x="3942866" y="1644023"/>
          <a:ext cx="3657600" cy="17582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a:extLst>
              <a:ext uri="{FF2B5EF4-FFF2-40B4-BE49-F238E27FC236}">
                <a16:creationId xmlns:a16="http://schemas.microsoft.com/office/drawing/2014/main" id="{92567CD8-E0B7-D50E-60E7-2DC1ADC21A9B}"/>
              </a:ext>
            </a:extLst>
          </p:cNvPr>
          <p:cNvGraphicFramePr>
            <a:graphicFrameLocks/>
          </p:cNvGraphicFramePr>
          <p:nvPr>
            <p:extLst>
              <p:ext uri="{D42A27DB-BD31-4B8C-83A1-F6EECF244321}">
                <p14:modId xmlns:p14="http://schemas.microsoft.com/office/powerpoint/2010/main" val="967445752"/>
              </p:ext>
            </p:extLst>
          </p:nvPr>
        </p:nvGraphicFramePr>
        <p:xfrm>
          <a:off x="223858" y="4512366"/>
          <a:ext cx="3740150" cy="23203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Chart 27">
            <a:extLst>
              <a:ext uri="{FF2B5EF4-FFF2-40B4-BE49-F238E27FC236}">
                <a16:creationId xmlns:a16="http://schemas.microsoft.com/office/drawing/2014/main" id="{8CEE5188-2DE5-42A5-8BE4-EDB7B89085D1}"/>
              </a:ext>
            </a:extLst>
          </p:cNvPr>
          <p:cNvGraphicFramePr>
            <a:graphicFrameLocks/>
          </p:cNvGraphicFramePr>
          <p:nvPr>
            <p:extLst>
              <p:ext uri="{D42A27DB-BD31-4B8C-83A1-F6EECF244321}">
                <p14:modId xmlns:p14="http://schemas.microsoft.com/office/powerpoint/2010/main" val="2333782400"/>
              </p:ext>
            </p:extLst>
          </p:nvPr>
        </p:nvGraphicFramePr>
        <p:xfrm>
          <a:off x="4156056" y="4601968"/>
          <a:ext cx="3657600" cy="22307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Chart 28">
            <a:extLst>
              <a:ext uri="{FF2B5EF4-FFF2-40B4-BE49-F238E27FC236}">
                <a16:creationId xmlns:a16="http://schemas.microsoft.com/office/drawing/2014/main" id="{F8F09BFE-B5D6-D86C-587B-88483DCD53A8}"/>
              </a:ext>
            </a:extLst>
          </p:cNvPr>
          <p:cNvGraphicFramePr>
            <a:graphicFrameLocks/>
          </p:cNvGraphicFramePr>
          <p:nvPr>
            <p:extLst>
              <p:ext uri="{D42A27DB-BD31-4B8C-83A1-F6EECF244321}">
                <p14:modId xmlns:p14="http://schemas.microsoft.com/office/powerpoint/2010/main" val="1134423226"/>
              </p:ext>
            </p:extLst>
          </p:nvPr>
        </p:nvGraphicFramePr>
        <p:xfrm>
          <a:off x="628650" y="7082620"/>
          <a:ext cx="7000054" cy="169663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49481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1"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par>
                                <p:cTn id="8" presetID="8" presetClass="entr" presetSubtype="16" fill="hold" grpId="1"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500"/>
                                        <p:tgtEl>
                                          <p:spTgt spid="4"/>
                                        </p:tgtEl>
                                      </p:cBhvr>
                                    </p:animEffect>
                                  </p:childTnLst>
                                </p:cTn>
                              </p:par>
                              <p:par>
                                <p:cTn id="11" presetID="8" presetClass="entr" presetSubtype="16" fill="hold" grpId="1"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4" grpId="1" bldLvl="0" autoUpdateAnimBg="0"/>
      <p:bldP spid="5" grpId="0" bldLvl="0" autoUpdateAnimBg="0"/>
      <p:bldP spid="5" grpId="1" bldLvl="0" autoUpdateAnimBg="0"/>
      <p:bldP spid="11" grpId="0" bldLvl="0" autoUpdateAnimBg="0"/>
      <p:bldP spid="11" grpId="1" bldLvl="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85">
            <a:extLst>
              <a:ext uri="{FF2B5EF4-FFF2-40B4-BE49-F238E27FC236}">
                <a16:creationId xmlns:a16="http://schemas.microsoft.com/office/drawing/2014/main" id="{57DE2FB0-D48B-467E-B598-1C8BE3866834}"/>
              </a:ext>
            </a:extLst>
          </p:cNvPr>
          <p:cNvSpPr txBox="1">
            <a:spLocks noChangeArrowheads="1"/>
          </p:cNvSpPr>
          <p:nvPr/>
        </p:nvSpPr>
        <p:spPr bwMode="auto">
          <a:xfrm>
            <a:off x="312306" y="8296602"/>
            <a:ext cx="7442861" cy="1880430"/>
          </a:xfrm>
          <a:prstGeom prst="rect">
            <a:avLst/>
          </a:prstGeom>
          <a:noFill/>
          <a:ln>
            <a:noFill/>
          </a:ln>
          <a:effec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年第四季度，工业生产指数（</a:t>
            </a:r>
            <a:r>
              <a:rPr lang="en-US" altLang="zh-CN" sz="1200" dirty="0">
                <a:latin typeface="Times New Roman" panose="02020603050405020304" pitchFamily="18" charset="0"/>
                <a:ea typeface="+mn-ea"/>
                <a:cs typeface="Times New Roman" panose="02020603050405020304" pitchFamily="18" charset="0"/>
              </a:rPr>
              <a:t>IIP</a:t>
            </a:r>
            <a:r>
              <a:rPr lang="zh-CN" altLang="en-US" sz="1200" dirty="0">
                <a:latin typeface="Times New Roman" panose="02020603050405020304" pitchFamily="18" charset="0"/>
                <a:ea typeface="+mn-ea"/>
                <a:cs typeface="Times New Roman" panose="02020603050405020304" pitchFamily="18" charset="0"/>
              </a:rPr>
              <a:t>）预计同比增长</a:t>
            </a:r>
            <a:r>
              <a:rPr lang="en-US" altLang="zh-CN" sz="1200" dirty="0">
                <a:latin typeface="Times New Roman" panose="02020603050405020304" pitchFamily="18" charset="0"/>
                <a:ea typeface="+mn-ea"/>
                <a:cs typeface="Times New Roman" panose="02020603050405020304" pitchFamily="18" charset="0"/>
              </a:rPr>
              <a:t>9.9%</a:t>
            </a:r>
            <a:r>
              <a:rPr lang="zh-CN" altLang="en-US" sz="1200" dirty="0">
                <a:latin typeface="Times New Roman" panose="02020603050405020304" pitchFamily="18" charset="0"/>
                <a:ea typeface="+mn-ea"/>
                <a:cs typeface="Times New Roman" panose="02020603050405020304" pitchFamily="18" charset="0"/>
              </a:rPr>
              <a:t>，其中加工制造业增长</a:t>
            </a:r>
            <a:r>
              <a:rPr lang="en-US" altLang="zh-CN" sz="1200" dirty="0">
                <a:latin typeface="Times New Roman" panose="02020603050405020304" pitchFamily="18" charset="0"/>
                <a:ea typeface="+mn-ea"/>
                <a:cs typeface="Times New Roman" panose="02020603050405020304" pitchFamily="18" charset="0"/>
              </a:rPr>
              <a:t>10.8%</a:t>
            </a:r>
            <a:r>
              <a:rPr lang="zh-CN" altLang="en-US" sz="1200" dirty="0">
                <a:latin typeface="Times New Roman" panose="02020603050405020304" pitchFamily="18" charset="0"/>
                <a:ea typeface="+mn-ea"/>
                <a:cs typeface="Times New Roman" panose="02020603050405020304" pitchFamily="18" charset="0"/>
              </a:rPr>
              <a:t>。</a:t>
            </a:r>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年全年，</a:t>
            </a:r>
            <a:r>
              <a:rPr lang="en-US" altLang="zh-CN" sz="1200" dirty="0">
                <a:latin typeface="Times New Roman" panose="02020603050405020304" pitchFamily="18" charset="0"/>
                <a:ea typeface="+mn-ea"/>
                <a:cs typeface="Times New Roman" panose="02020603050405020304" pitchFamily="18" charset="0"/>
              </a:rPr>
              <a:t>IIP</a:t>
            </a:r>
            <a:r>
              <a:rPr lang="zh-CN" altLang="en-US" sz="1200" dirty="0">
                <a:latin typeface="Times New Roman" panose="02020603050405020304" pitchFamily="18" charset="0"/>
                <a:ea typeface="+mn-ea"/>
                <a:cs typeface="Times New Roman" panose="02020603050405020304" pitchFamily="18" charset="0"/>
              </a:rPr>
              <a:t>预计同比增长</a:t>
            </a:r>
            <a:r>
              <a:rPr lang="en-US" altLang="zh-CN" sz="1200" dirty="0">
                <a:latin typeface="Times New Roman" panose="02020603050405020304" pitchFamily="18" charset="0"/>
                <a:ea typeface="+mn-ea"/>
                <a:cs typeface="Times New Roman" panose="02020603050405020304" pitchFamily="18" charset="0"/>
              </a:rPr>
              <a:t>9.2%</a:t>
            </a:r>
            <a:r>
              <a:rPr lang="zh-CN" altLang="en-US" sz="1200" dirty="0">
                <a:latin typeface="Times New Roman" panose="02020603050405020304" pitchFamily="18" charset="0"/>
                <a:ea typeface="+mn-ea"/>
                <a:cs typeface="Times New Roman" panose="02020603050405020304" pitchFamily="18" charset="0"/>
              </a:rPr>
              <a:t>（</a:t>
            </a:r>
            <a:r>
              <a:rPr lang="en-US" altLang="zh-CN" sz="1200" dirty="0">
                <a:latin typeface="Times New Roman" panose="02020603050405020304" pitchFamily="18" charset="0"/>
                <a:ea typeface="+mn-ea"/>
                <a:cs typeface="Times New Roman" panose="02020603050405020304" pitchFamily="18" charset="0"/>
              </a:rPr>
              <a:t>2024</a:t>
            </a:r>
            <a:r>
              <a:rPr lang="zh-CN" altLang="en-US" sz="1200" dirty="0">
                <a:latin typeface="Times New Roman" panose="02020603050405020304" pitchFamily="18" charset="0"/>
                <a:ea typeface="+mn-ea"/>
                <a:cs typeface="Times New Roman" panose="02020603050405020304" pitchFamily="18" charset="0"/>
              </a:rPr>
              <a:t>年增长</a:t>
            </a:r>
            <a:r>
              <a:rPr lang="en-US" altLang="zh-CN" sz="1200" dirty="0">
                <a:latin typeface="Times New Roman" panose="02020603050405020304" pitchFamily="18" charset="0"/>
                <a:ea typeface="+mn-ea"/>
                <a:cs typeface="Times New Roman" panose="02020603050405020304" pitchFamily="18" charset="0"/>
              </a:rPr>
              <a:t>8.2%</a:t>
            </a:r>
            <a:r>
              <a:rPr lang="zh-CN" altLang="en-US" sz="1200" dirty="0">
                <a:latin typeface="Times New Roman" panose="02020603050405020304" pitchFamily="18" charset="0"/>
                <a:ea typeface="+mn-ea"/>
                <a:cs typeface="Times New Roman" panose="02020603050405020304" pitchFamily="18" charset="0"/>
              </a:rPr>
              <a:t>）。其中，加工制造业增长</a:t>
            </a:r>
            <a:r>
              <a:rPr lang="en-US" altLang="zh-CN" sz="1200" dirty="0">
                <a:latin typeface="Times New Roman" panose="02020603050405020304" pitchFamily="18" charset="0"/>
                <a:ea typeface="+mn-ea"/>
                <a:cs typeface="Times New Roman" panose="02020603050405020304" pitchFamily="18" charset="0"/>
              </a:rPr>
              <a:t>10.5%</a:t>
            </a:r>
            <a:r>
              <a:rPr lang="zh-CN" altLang="en-US" sz="1200" dirty="0">
                <a:latin typeface="Times New Roman" panose="02020603050405020304" pitchFamily="18" charset="0"/>
                <a:ea typeface="+mn-ea"/>
                <a:cs typeface="Times New Roman" panose="02020603050405020304" pitchFamily="18" charset="0"/>
              </a:rPr>
              <a:t>，为整体增长贡献</a:t>
            </a:r>
            <a:r>
              <a:rPr lang="en-US" altLang="zh-CN" sz="1200" dirty="0">
                <a:latin typeface="Times New Roman" panose="02020603050405020304" pitchFamily="18" charset="0"/>
                <a:ea typeface="+mn-ea"/>
                <a:cs typeface="Times New Roman" panose="02020603050405020304" pitchFamily="18" charset="0"/>
              </a:rPr>
              <a:t>8.4</a:t>
            </a:r>
            <a:r>
              <a:rPr lang="zh-CN" altLang="en-US" sz="1200" dirty="0">
                <a:latin typeface="Times New Roman" panose="02020603050405020304" pitchFamily="18" charset="0"/>
                <a:ea typeface="+mn-ea"/>
                <a:cs typeface="Times New Roman" panose="02020603050405020304" pitchFamily="18" charset="0"/>
              </a:rPr>
              <a:t>个百分点；电力生产及分配增长</a:t>
            </a:r>
            <a:r>
              <a:rPr lang="en-US" altLang="zh-CN" sz="1200" dirty="0">
                <a:latin typeface="Times New Roman" panose="02020603050405020304" pitchFamily="18" charset="0"/>
                <a:ea typeface="+mn-ea"/>
                <a:cs typeface="Times New Roman" panose="02020603050405020304" pitchFamily="18" charset="0"/>
              </a:rPr>
              <a:t>6.7%</a:t>
            </a:r>
            <a:r>
              <a:rPr lang="zh-CN" altLang="en-US" sz="1200" dirty="0">
                <a:latin typeface="Times New Roman" panose="02020603050405020304" pitchFamily="18" charset="0"/>
                <a:ea typeface="+mn-ea"/>
                <a:cs typeface="Times New Roman" panose="02020603050405020304" pitchFamily="18" charset="0"/>
              </a:rPr>
              <a:t>，贡献</a:t>
            </a:r>
            <a:r>
              <a:rPr lang="en-US" altLang="zh-CN" sz="1200" dirty="0">
                <a:latin typeface="Times New Roman" panose="02020603050405020304" pitchFamily="18" charset="0"/>
                <a:ea typeface="+mn-ea"/>
                <a:cs typeface="Times New Roman" panose="02020603050405020304" pitchFamily="18" charset="0"/>
              </a:rPr>
              <a:t>0.6</a:t>
            </a:r>
            <a:r>
              <a:rPr lang="zh-CN" altLang="en-US" sz="1200" dirty="0">
                <a:latin typeface="Times New Roman" panose="02020603050405020304" pitchFamily="18" charset="0"/>
                <a:ea typeface="+mn-ea"/>
                <a:cs typeface="Times New Roman" panose="02020603050405020304" pitchFamily="18" charset="0"/>
              </a:rPr>
              <a:t>个百分点；供水、废物、废水管理及处理业增长</a:t>
            </a:r>
            <a:r>
              <a:rPr lang="en-US" altLang="zh-CN" sz="1200" dirty="0">
                <a:latin typeface="Times New Roman" panose="02020603050405020304" pitchFamily="18" charset="0"/>
                <a:ea typeface="+mn-ea"/>
                <a:cs typeface="Times New Roman" panose="02020603050405020304" pitchFamily="18" charset="0"/>
              </a:rPr>
              <a:t>7.8%</a:t>
            </a:r>
            <a:r>
              <a:rPr lang="zh-CN" altLang="en-US" sz="1200" dirty="0">
                <a:latin typeface="Times New Roman" panose="02020603050405020304" pitchFamily="18" charset="0"/>
                <a:ea typeface="+mn-ea"/>
                <a:cs typeface="Times New Roman" panose="02020603050405020304" pitchFamily="18" charset="0"/>
              </a:rPr>
              <a:t>，采矿业增长</a:t>
            </a:r>
            <a:r>
              <a:rPr lang="en-US" altLang="zh-CN" sz="1200" dirty="0">
                <a:latin typeface="Times New Roman" panose="02020603050405020304" pitchFamily="18" charset="0"/>
                <a:ea typeface="+mn-ea"/>
                <a:cs typeface="Times New Roman" panose="02020603050405020304" pitchFamily="18" charset="0"/>
              </a:rPr>
              <a:t>0.5%</a:t>
            </a:r>
            <a:r>
              <a:rPr lang="zh-CN" altLang="en-US" sz="1200" dirty="0">
                <a:latin typeface="Times New Roman" panose="02020603050405020304" pitchFamily="18" charset="0"/>
                <a:ea typeface="+mn-ea"/>
                <a:cs typeface="Times New Roman" panose="02020603050405020304" pitchFamily="18" charset="0"/>
              </a:rPr>
              <a:t>，均贡献</a:t>
            </a:r>
            <a:r>
              <a:rPr lang="en-US" altLang="zh-CN" sz="1200" dirty="0">
                <a:latin typeface="Times New Roman" panose="02020603050405020304" pitchFamily="18" charset="0"/>
                <a:ea typeface="+mn-ea"/>
                <a:cs typeface="Times New Roman" panose="02020603050405020304" pitchFamily="18" charset="0"/>
              </a:rPr>
              <a:t>0.1</a:t>
            </a:r>
            <a:r>
              <a:rPr lang="zh-CN" altLang="en-US" sz="1200" dirty="0">
                <a:latin typeface="Times New Roman" panose="02020603050405020304" pitchFamily="18" charset="0"/>
                <a:ea typeface="+mn-ea"/>
                <a:cs typeface="Times New Roman" panose="02020603050405020304" pitchFamily="18" charset="0"/>
              </a:rPr>
              <a:t>个百分点。</a:t>
            </a:r>
            <a:endParaRPr lang="en-US" altLang="zh-CN" sz="1200" dirty="0">
              <a:latin typeface="Times New Roman" panose="02020603050405020304" pitchFamily="18" charset="0"/>
              <a:ea typeface="+mn-ea"/>
              <a:cs typeface="Times New Roman" panose="02020603050405020304" pitchFamily="18" charset="0"/>
            </a:endParaRPr>
          </a:p>
          <a:p>
            <a:pPr algn="just"/>
            <a:endParaRPr lang="en-US" sz="1200" dirty="0">
              <a:latin typeface="Times New Roman" panose="02020603050405020304" pitchFamily="18" charset="0"/>
              <a:ea typeface="+mn-ea"/>
              <a:cs typeface="Times New Roman" panose="02020603050405020304" pitchFamily="18" charset="0"/>
            </a:endParaRPr>
          </a:p>
          <a:p>
            <a:pPr algn="just"/>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年越南制造业以积极增长态势收官，采购经理指数（</a:t>
            </a:r>
            <a:r>
              <a:rPr lang="en-US" altLang="zh-CN" sz="1200" dirty="0">
                <a:latin typeface="Times New Roman" panose="02020603050405020304" pitchFamily="18" charset="0"/>
                <a:ea typeface="+mn-ea"/>
                <a:cs typeface="Times New Roman" panose="02020603050405020304" pitchFamily="18" charset="0"/>
              </a:rPr>
              <a:t>PMI</a:t>
            </a:r>
            <a:r>
              <a:rPr lang="zh-CN" altLang="en-US" sz="1200" dirty="0">
                <a:latin typeface="Times New Roman" panose="02020603050405020304" pitchFamily="18" charset="0"/>
                <a:ea typeface="+mn-ea"/>
                <a:cs typeface="Times New Roman" panose="02020603050405020304" pitchFamily="18" charset="0"/>
              </a:rPr>
              <a:t>）达</a:t>
            </a:r>
            <a:r>
              <a:rPr lang="en-US" altLang="zh-CN" sz="1200" dirty="0">
                <a:latin typeface="Times New Roman" panose="02020603050405020304" pitchFamily="18" charset="0"/>
                <a:ea typeface="+mn-ea"/>
                <a:cs typeface="Times New Roman" panose="02020603050405020304" pitchFamily="18" charset="0"/>
              </a:rPr>
              <a:t>53</a:t>
            </a:r>
            <a:r>
              <a:rPr lang="zh-CN" altLang="en-US" sz="1200" dirty="0">
                <a:latin typeface="Times New Roman" panose="02020603050405020304" pitchFamily="18" charset="0"/>
                <a:ea typeface="+mn-ea"/>
                <a:cs typeface="Times New Roman" panose="02020603050405020304" pitchFamily="18" charset="0"/>
              </a:rPr>
              <a:t>点，显示出国内生产业继续维持积极增长态势，并连续第</a:t>
            </a:r>
            <a:r>
              <a:rPr lang="en-US" altLang="zh-CN" sz="1200" dirty="0">
                <a:latin typeface="Times New Roman" panose="02020603050405020304" pitchFamily="18" charset="0"/>
                <a:ea typeface="+mn-ea"/>
                <a:cs typeface="Times New Roman" panose="02020603050405020304" pitchFamily="18" charset="0"/>
              </a:rPr>
              <a:t>6</a:t>
            </a:r>
            <a:r>
              <a:rPr lang="zh-CN" altLang="en-US" sz="1200" dirty="0">
                <a:latin typeface="Times New Roman" panose="02020603050405020304" pitchFamily="18" charset="0"/>
                <a:ea typeface="+mn-ea"/>
                <a:cs typeface="Times New Roman" panose="02020603050405020304" pitchFamily="18" charset="0"/>
              </a:rPr>
              <a:t>个月经营环境获得改善。其中，产量与新订单数量回升，以及经营信心上升， 将为</a:t>
            </a:r>
            <a:r>
              <a:rPr lang="en-US" altLang="zh-CN" sz="1200" dirty="0">
                <a:latin typeface="Times New Roman" panose="02020603050405020304" pitchFamily="18" charset="0"/>
                <a:ea typeface="+mn-ea"/>
                <a:cs typeface="Times New Roman" panose="02020603050405020304" pitchFamily="18" charset="0"/>
              </a:rPr>
              <a:t>2026 </a:t>
            </a:r>
            <a:r>
              <a:rPr lang="zh-CN" altLang="en-US" sz="1200" dirty="0">
                <a:latin typeface="Times New Roman" panose="02020603050405020304" pitchFamily="18" charset="0"/>
                <a:ea typeface="+mn-ea"/>
                <a:cs typeface="Times New Roman" panose="02020603050405020304" pitchFamily="18" charset="0"/>
              </a:rPr>
              <a:t>年工业生产增长 </a:t>
            </a:r>
            <a:r>
              <a:rPr lang="en-US" altLang="zh-CN" sz="1200" dirty="0">
                <a:latin typeface="Times New Roman" panose="02020603050405020304" pitchFamily="18" charset="0"/>
                <a:ea typeface="+mn-ea"/>
                <a:cs typeface="Times New Roman" panose="02020603050405020304" pitchFamily="18" charset="0"/>
              </a:rPr>
              <a:t>6%–7% </a:t>
            </a:r>
            <a:r>
              <a:rPr lang="zh-CN" altLang="en-US" sz="1200" dirty="0">
                <a:latin typeface="Times New Roman" panose="02020603050405020304" pitchFamily="18" charset="0"/>
                <a:ea typeface="+mn-ea"/>
                <a:cs typeface="Times New Roman" panose="02020603050405020304" pitchFamily="18" charset="0"/>
              </a:rPr>
              <a:t>奠定基础 。</a:t>
            </a:r>
            <a:endParaRPr lang="vi-VN" sz="1200" dirty="0">
              <a:latin typeface="Times New Roman" panose="02020603050405020304" pitchFamily="18" charset="0"/>
              <a:ea typeface="+mn-ea"/>
              <a:cs typeface="Times New Roman" panose="02020603050405020304" pitchFamily="18" charset="0"/>
            </a:endParaRPr>
          </a:p>
        </p:txBody>
      </p:sp>
      <p:sp>
        <p:nvSpPr>
          <p:cNvPr id="5" name="文本框 85">
            <a:extLst>
              <a:ext uri="{FF2B5EF4-FFF2-40B4-BE49-F238E27FC236}">
                <a16:creationId xmlns:a16="http://schemas.microsoft.com/office/drawing/2014/main" id="{7DAE41F4-C852-AF1D-AF35-2B96842A3D51}"/>
              </a:ext>
            </a:extLst>
          </p:cNvPr>
          <p:cNvSpPr txBox="1">
            <a:spLocks noChangeArrowheads="1"/>
          </p:cNvSpPr>
          <p:nvPr/>
        </p:nvSpPr>
        <p:spPr bwMode="auto">
          <a:xfrm>
            <a:off x="312305" y="3853915"/>
            <a:ext cx="7442861" cy="1342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a:t>
            </a:r>
            <a:r>
              <a:rPr lang="en-US" altLang="zh-CN" sz="1200" dirty="0">
                <a:latin typeface="Times New Roman" panose="02020603050405020304" pitchFamily="18" charset="0"/>
                <a:ea typeface="+mn-ea"/>
                <a:cs typeface="Times New Roman" panose="02020603050405020304" pitchFamily="18" charset="0"/>
              </a:rPr>
              <a:t>12</a:t>
            </a:r>
            <a:r>
              <a:rPr lang="zh-CN" altLang="en-US" sz="1200" dirty="0">
                <a:latin typeface="Times New Roman" panose="02020603050405020304" pitchFamily="18" charset="0"/>
                <a:ea typeface="+mn-ea"/>
                <a:cs typeface="Times New Roman" panose="02020603050405020304" pitchFamily="18" charset="0"/>
              </a:rPr>
              <a:t>月，按现价计算的商品零售总额和消费服务营业收入预计达</a:t>
            </a:r>
            <a:r>
              <a:rPr lang="en-US" altLang="zh-CN" sz="1200" dirty="0">
                <a:latin typeface="Times New Roman" panose="02020603050405020304" pitchFamily="18" charset="0"/>
                <a:ea typeface="+mn-ea"/>
                <a:cs typeface="Times New Roman" panose="02020603050405020304" pitchFamily="18" charset="0"/>
              </a:rPr>
              <a:t>627.8</a:t>
            </a:r>
            <a:r>
              <a:rPr lang="zh-CN" altLang="en-US" sz="1200" dirty="0">
                <a:latin typeface="Times New Roman" panose="02020603050405020304" pitchFamily="18" charset="0"/>
                <a:ea typeface="+mn-ea"/>
                <a:cs typeface="Times New Roman" panose="02020603050405020304" pitchFamily="18" charset="0"/>
              </a:rPr>
              <a:t>万亿越盾，较上月增长</a:t>
            </a:r>
            <a:r>
              <a:rPr lang="en-US" altLang="zh-CN" sz="1200" dirty="0">
                <a:latin typeface="Times New Roman" panose="02020603050405020304" pitchFamily="18" charset="0"/>
                <a:ea typeface="+mn-ea"/>
                <a:cs typeface="Times New Roman" panose="02020603050405020304" pitchFamily="18" charset="0"/>
              </a:rPr>
              <a:t>3.9%</a:t>
            </a:r>
            <a:r>
              <a:rPr lang="zh-CN" altLang="en-US" sz="1200" dirty="0">
                <a:latin typeface="Times New Roman" panose="02020603050405020304" pitchFamily="18" charset="0"/>
                <a:ea typeface="+mn-ea"/>
                <a:cs typeface="Times New Roman" panose="02020603050405020304" pitchFamily="18" charset="0"/>
              </a:rPr>
              <a:t>，同比增长</a:t>
            </a:r>
            <a:r>
              <a:rPr lang="en-US" altLang="zh-CN" sz="1200" dirty="0">
                <a:latin typeface="Times New Roman" panose="02020603050405020304" pitchFamily="18" charset="0"/>
                <a:ea typeface="+mn-ea"/>
                <a:cs typeface="Times New Roman" panose="02020603050405020304" pitchFamily="18" charset="0"/>
              </a:rPr>
              <a:t>9.8%</a:t>
            </a:r>
            <a:r>
              <a:rPr lang="zh-CN" altLang="en-US" sz="1200" dirty="0">
                <a:latin typeface="Times New Roman" panose="02020603050405020304" pitchFamily="18" charset="0"/>
                <a:ea typeface="+mn-ea"/>
                <a:cs typeface="Times New Roman" panose="02020603050405020304" pitchFamily="18" charset="0"/>
              </a:rPr>
              <a:t>；第四季度预计达</a:t>
            </a:r>
            <a:r>
              <a:rPr lang="en-US" altLang="zh-CN" sz="1200" dirty="0">
                <a:latin typeface="Times New Roman" panose="02020603050405020304" pitchFamily="18" charset="0"/>
                <a:ea typeface="+mn-ea"/>
                <a:cs typeface="Times New Roman" panose="02020603050405020304" pitchFamily="18" charset="0"/>
              </a:rPr>
              <a:t>1833.6</a:t>
            </a:r>
            <a:r>
              <a:rPr lang="zh-CN" altLang="en-US" sz="1200" dirty="0">
                <a:latin typeface="Times New Roman" panose="02020603050405020304" pitchFamily="18" charset="0"/>
                <a:ea typeface="+mn-ea"/>
                <a:cs typeface="Times New Roman" panose="02020603050405020304" pitchFamily="18" charset="0"/>
              </a:rPr>
              <a:t>万亿越盾，较上月增长</a:t>
            </a:r>
            <a:r>
              <a:rPr lang="en-US" altLang="zh-CN" sz="1200" dirty="0">
                <a:latin typeface="Times New Roman" panose="02020603050405020304" pitchFamily="18" charset="0"/>
                <a:ea typeface="+mn-ea"/>
                <a:cs typeface="Times New Roman" panose="02020603050405020304" pitchFamily="18" charset="0"/>
              </a:rPr>
              <a:t>4.3%</a:t>
            </a:r>
            <a:r>
              <a:rPr lang="zh-CN" altLang="en-US" sz="1200" dirty="0">
                <a:latin typeface="Times New Roman" panose="02020603050405020304" pitchFamily="18" charset="0"/>
                <a:ea typeface="+mn-ea"/>
                <a:cs typeface="Times New Roman" panose="02020603050405020304" pitchFamily="18" charset="0"/>
              </a:rPr>
              <a:t>，同比增长</a:t>
            </a:r>
            <a:r>
              <a:rPr lang="en-US" altLang="zh-CN" sz="1200" dirty="0">
                <a:latin typeface="Times New Roman" panose="02020603050405020304" pitchFamily="18" charset="0"/>
                <a:ea typeface="+mn-ea"/>
                <a:cs typeface="Times New Roman" panose="02020603050405020304" pitchFamily="18" charset="0"/>
              </a:rPr>
              <a:t>8.4%</a:t>
            </a:r>
            <a:r>
              <a:rPr lang="zh-CN" altLang="en-US" sz="1200" dirty="0">
                <a:latin typeface="Times New Roman" panose="02020603050405020304" pitchFamily="18" charset="0"/>
                <a:ea typeface="+mn-ea"/>
                <a:cs typeface="Times New Roman" panose="02020603050405020304" pitchFamily="18" charset="0"/>
              </a:rPr>
              <a:t>。累计来看，</a:t>
            </a:r>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年按现价计算的商品零售总额和消费服务营业收入预计达</a:t>
            </a:r>
            <a:r>
              <a:rPr lang="en-US" altLang="zh-CN" sz="1200" dirty="0">
                <a:latin typeface="Times New Roman" panose="02020603050405020304" pitchFamily="18" charset="0"/>
                <a:ea typeface="+mn-ea"/>
                <a:cs typeface="Times New Roman" panose="02020603050405020304" pitchFamily="18" charset="0"/>
              </a:rPr>
              <a:t>7008.9</a:t>
            </a:r>
            <a:r>
              <a:rPr lang="zh-CN" altLang="en-US" sz="1200" dirty="0">
                <a:latin typeface="Times New Roman" panose="02020603050405020304" pitchFamily="18" charset="0"/>
                <a:ea typeface="+mn-ea"/>
                <a:cs typeface="Times New Roman" panose="02020603050405020304" pitchFamily="18" charset="0"/>
              </a:rPr>
              <a:t>万亿越盾，同比增长</a:t>
            </a:r>
            <a:r>
              <a:rPr lang="en-US" altLang="zh-CN" sz="1200" dirty="0">
                <a:latin typeface="Times New Roman" panose="02020603050405020304" pitchFamily="18" charset="0"/>
                <a:ea typeface="+mn-ea"/>
                <a:cs typeface="Times New Roman" panose="02020603050405020304" pitchFamily="18" charset="0"/>
              </a:rPr>
              <a:t>9.2%</a:t>
            </a:r>
            <a:r>
              <a:rPr lang="zh-CN" altLang="en-US" sz="1200" dirty="0">
                <a:latin typeface="Times New Roman" panose="02020603050405020304" pitchFamily="18" charset="0"/>
                <a:ea typeface="+mn-ea"/>
                <a:cs typeface="Times New Roman" panose="02020603050405020304" pitchFamily="18" charset="0"/>
              </a:rPr>
              <a:t>（</a:t>
            </a:r>
            <a:r>
              <a:rPr lang="en-US" altLang="zh-CN" sz="1200" dirty="0">
                <a:latin typeface="Times New Roman" panose="02020603050405020304" pitchFamily="18" charset="0"/>
                <a:ea typeface="+mn-ea"/>
                <a:cs typeface="Times New Roman" panose="02020603050405020304" pitchFamily="18" charset="0"/>
              </a:rPr>
              <a:t>2024</a:t>
            </a:r>
            <a:r>
              <a:rPr lang="zh-CN" altLang="en-US" sz="1200" dirty="0">
                <a:latin typeface="Times New Roman" panose="02020603050405020304" pitchFamily="18" charset="0"/>
                <a:ea typeface="+mn-ea"/>
                <a:cs typeface="Times New Roman" panose="02020603050405020304" pitchFamily="18" charset="0"/>
              </a:rPr>
              <a:t>年同期增长</a:t>
            </a:r>
            <a:r>
              <a:rPr lang="en-US" altLang="zh-CN" sz="1200" dirty="0">
                <a:latin typeface="Times New Roman" panose="02020603050405020304" pitchFamily="18" charset="0"/>
                <a:ea typeface="+mn-ea"/>
                <a:cs typeface="Times New Roman" panose="02020603050405020304" pitchFamily="18" charset="0"/>
              </a:rPr>
              <a:t>8.9%</a:t>
            </a:r>
            <a:r>
              <a:rPr lang="zh-CN" altLang="en-US" sz="1200" dirty="0">
                <a:latin typeface="Times New Roman" panose="02020603050405020304" pitchFamily="18" charset="0"/>
                <a:ea typeface="+mn-ea"/>
                <a:cs typeface="Times New Roman" panose="02020603050405020304" pitchFamily="18" charset="0"/>
              </a:rPr>
              <a:t>）；若扣除价格因素，实际增长</a:t>
            </a:r>
            <a:r>
              <a:rPr lang="en-US" altLang="zh-CN" sz="1200" dirty="0">
                <a:latin typeface="Times New Roman" panose="02020603050405020304" pitchFamily="18" charset="0"/>
                <a:ea typeface="+mn-ea"/>
                <a:cs typeface="Times New Roman" panose="02020603050405020304" pitchFamily="18" charset="0"/>
              </a:rPr>
              <a:t>6.7%</a:t>
            </a:r>
            <a:r>
              <a:rPr lang="zh-CN" altLang="en-US" sz="1200" dirty="0">
                <a:latin typeface="Times New Roman" panose="02020603050405020304" pitchFamily="18" charset="0"/>
                <a:ea typeface="+mn-ea"/>
                <a:cs typeface="Times New Roman" panose="02020603050405020304" pitchFamily="18" charset="0"/>
              </a:rPr>
              <a:t>（相当于</a:t>
            </a:r>
            <a:r>
              <a:rPr lang="en-US" altLang="zh-CN" sz="1200" dirty="0">
                <a:latin typeface="Times New Roman" panose="02020603050405020304" pitchFamily="18" charset="0"/>
                <a:ea typeface="+mn-ea"/>
                <a:cs typeface="Times New Roman" panose="02020603050405020304" pitchFamily="18" charset="0"/>
              </a:rPr>
              <a:t>2024</a:t>
            </a:r>
            <a:r>
              <a:rPr lang="zh-CN" altLang="en-US" sz="1200" dirty="0">
                <a:latin typeface="Times New Roman" panose="02020603050405020304" pitchFamily="18" charset="0"/>
                <a:ea typeface="+mn-ea"/>
                <a:cs typeface="Times New Roman" panose="02020603050405020304" pitchFamily="18" charset="0"/>
              </a:rPr>
              <a:t>年增速）。</a:t>
            </a:r>
            <a:endParaRPr lang="en-US" altLang="vi-VN" sz="1200" dirty="0">
              <a:latin typeface="Times New Roman" panose="02020603050405020304" pitchFamily="18" charset="0"/>
              <a:ea typeface="+mn-ea"/>
              <a:cs typeface="Times New Roman" panose="02020603050405020304" pitchFamily="18" charset="0"/>
            </a:endParaRPr>
          </a:p>
        </p:txBody>
      </p:sp>
      <p:sp>
        <p:nvSpPr>
          <p:cNvPr id="7" name="文本框 85">
            <a:extLst>
              <a:ext uri="{FF2B5EF4-FFF2-40B4-BE49-F238E27FC236}">
                <a16:creationId xmlns:a16="http://schemas.microsoft.com/office/drawing/2014/main" id="{C9D7736D-55B8-7398-161F-A8CDD22F64EA}"/>
              </a:ext>
            </a:extLst>
          </p:cNvPr>
          <p:cNvSpPr txBox="1">
            <a:spLocks noChangeArrowheads="1"/>
          </p:cNvSpPr>
          <p:nvPr/>
        </p:nvSpPr>
        <p:spPr bwMode="auto">
          <a:xfrm>
            <a:off x="312305" y="5059170"/>
            <a:ext cx="7464830" cy="29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en-US" altLang="vi-VN" sz="1400" b="1" dirty="0">
                <a:solidFill>
                  <a:srgbClr val="2323FF"/>
                </a:solidFill>
                <a:latin typeface="Times New Roman" panose="02020603050405020304" pitchFamily="18" charset="0"/>
                <a:ea typeface="+mn-ea"/>
                <a:cs typeface="Times New Roman" panose="02020603050405020304" pitchFamily="18" charset="0"/>
              </a:rPr>
              <a:t>c</a:t>
            </a:r>
            <a:r>
              <a:rPr lang="vi-VN" altLang="vi-VN" sz="1400" b="1" dirty="0">
                <a:solidFill>
                  <a:srgbClr val="2323FF"/>
                </a:solidFill>
                <a:latin typeface="Times New Roman" panose="02020603050405020304" pitchFamily="18" charset="0"/>
                <a:ea typeface="+mn-ea"/>
                <a:cs typeface="Times New Roman" panose="02020603050405020304" pitchFamily="18" charset="0"/>
              </a:rPr>
              <a:t>.</a:t>
            </a:r>
            <a:r>
              <a:rPr lang="zh-CN" altLang="en-US" sz="1400" b="1" dirty="0">
                <a:solidFill>
                  <a:srgbClr val="2323FF"/>
                </a:solidFill>
                <a:latin typeface="Times New Roman" panose="02020603050405020304" pitchFamily="18" charset="0"/>
                <a:ea typeface="+mn-ea"/>
                <a:cs typeface="Times New Roman" panose="02020603050405020304" pitchFamily="18" charset="0"/>
              </a:rPr>
              <a:t>工业生产较去年同期相比增速保持在</a:t>
            </a:r>
            <a:r>
              <a:rPr lang="en-US" altLang="zh-CN" sz="1400" b="1" dirty="0">
                <a:solidFill>
                  <a:srgbClr val="2323FF"/>
                </a:solidFill>
                <a:latin typeface="Times New Roman" panose="02020603050405020304" pitchFamily="18" charset="0"/>
                <a:ea typeface="+mn-ea"/>
                <a:cs typeface="Times New Roman" panose="02020603050405020304" pitchFamily="18" charset="0"/>
              </a:rPr>
              <a:t>10%</a:t>
            </a:r>
            <a:r>
              <a:rPr lang="zh-CN" altLang="en-US" sz="1400" b="1" dirty="0">
                <a:solidFill>
                  <a:srgbClr val="2323FF"/>
                </a:solidFill>
                <a:latin typeface="Times New Roman" panose="02020603050405020304" pitchFamily="18" charset="0"/>
                <a:ea typeface="+mn-ea"/>
                <a:cs typeface="Times New Roman" panose="02020603050405020304" pitchFamily="18" charset="0"/>
              </a:rPr>
              <a:t>以上</a:t>
            </a:r>
            <a:r>
              <a:rPr lang="vi-VN" altLang="vi-VN" sz="1400" b="1" dirty="0">
                <a:solidFill>
                  <a:srgbClr val="2323FF"/>
                </a:solidFill>
                <a:latin typeface="Times New Roman" panose="02020603050405020304" pitchFamily="18" charset="0"/>
                <a:ea typeface="+mn-ea"/>
                <a:cs typeface="Times New Roman" panose="02020603050405020304" pitchFamily="18" charset="0"/>
              </a:rPr>
              <a:t> </a:t>
            </a:r>
            <a:endParaRPr lang="en-US" altLang="vi-VN" sz="1400" b="1" dirty="0">
              <a:solidFill>
                <a:srgbClr val="2323FF"/>
              </a:solidFill>
              <a:latin typeface="Times New Roman" panose="02020603050405020304" pitchFamily="18" charset="0"/>
              <a:ea typeface="+mn-ea"/>
              <a:cs typeface="Times New Roman" panose="02020603050405020304" pitchFamily="18" charset="0"/>
            </a:endParaRPr>
          </a:p>
        </p:txBody>
      </p:sp>
      <p:sp>
        <p:nvSpPr>
          <p:cNvPr id="8" name="TextBox 10">
            <a:extLst>
              <a:ext uri="{FF2B5EF4-FFF2-40B4-BE49-F238E27FC236}">
                <a16:creationId xmlns:a16="http://schemas.microsoft.com/office/drawing/2014/main" id="{FC2F0EF6-4BCA-C7D5-A4D0-09477AD4CD85}"/>
              </a:ext>
            </a:extLst>
          </p:cNvPr>
          <p:cNvSpPr txBox="1"/>
          <p:nvPr/>
        </p:nvSpPr>
        <p:spPr>
          <a:xfrm>
            <a:off x="3187079" y="3718770"/>
            <a:ext cx="1857171" cy="24994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sz="1000" i="1" dirty="0">
                <a:solidFill>
                  <a:prstClr val="black"/>
                </a:solidFill>
                <a:latin typeface="Times New Roman" panose="02020603050405020304" pitchFamily="18" charset="0"/>
                <a:cs typeface="Times New Roman" panose="02020603050405020304" pitchFamily="18" charset="0"/>
              </a:rPr>
              <a:t>数据来源：统计总局</a:t>
            </a:r>
            <a:endParaRPr lang="en-US" sz="1000" i="1" dirty="0">
              <a:solidFill>
                <a:prstClr val="black"/>
              </a:solidFill>
              <a:latin typeface="Times New Roman" panose="02020603050405020304" pitchFamily="18" charset="0"/>
              <a:cs typeface="Times New Roman" panose="02020603050405020304" pitchFamily="18" charset="0"/>
            </a:endParaRPr>
          </a:p>
        </p:txBody>
      </p:sp>
      <p:sp>
        <p:nvSpPr>
          <p:cNvPr id="9" name="TextBox 10">
            <a:extLst>
              <a:ext uri="{FF2B5EF4-FFF2-40B4-BE49-F238E27FC236}">
                <a16:creationId xmlns:a16="http://schemas.microsoft.com/office/drawing/2014/main" id="{0664E313-C8FA-276A-8916-9A73F4F5AB62}"/>
              </a:ext>
            </a:extLst>
          </p:cNvPr>
          <p:cNvSpPr txBox="1"/>
          <p:nvPr/>
        </p:nvSpPr>
        <p:spPr>
          <a:xfrm>
            <a:off x="3110063" y="7916990"/>
            <a:ext cx="2011205" cy="24994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sz="1000" i="1" dirty="0">
                <a:solidFill>
                  <a:prstClr val="black"/>
                </a:solidFill>
                <a:latin typeface="Times New Roman" panose="02020603050405020304" pitchFamily="18" charset="0"/>
                <a:cs typeface="Times New Roman" panose="02020603050405020304" pitchFamily="18" charset="0"/>
              </a:rPr>
              <a:t>数据来源：统计总局</a:t>
            </a:r>
            <a:endParaRPr lang="en-US" sz="1000" i="1" dirty="0">
              <a:solidFill>
                <a:prstClr val="black"/>
              </a:solidFill>
              <a:latin typeface="Times New Roman" panose="02020603050405020304" pitchFamily="18" charset="0"/>
              <a:cs typeface="Times New Roman" panose="02020603050405020304" pitchFamily="18" charset="0"/>
            </a:endParaRPr>
          </a:p>
        </p:txBody>
      </p:sp>
      <p:sp>
        <p:nvSpPr>
          <p:cNvPr id="10" name="文本框 85">
            <a:extLst>
              <a:ext uri="{FF2B5EF4-FFF2-40B4-BE49-F238E27FC236}">
                <a16:creationId xmlns:a16="http://schemas.microsoft.com/office/drawing/2014/main" id="{40CB3372-D1A1-B1EF-74E6-3D667AB0A96A}"/>
              </a:ext>
            </a:extLst>
          </p:cNvPr>
          <p:cNvSpPr txBox="1">
            <a:spLocks noChangeArrowheads="1"/>
          </p:cNvSpPr>
          <p:nvPr/>
        </p:nvSpPr>
        <p:spPr bwMode="auto">
          <a:xfrm>
            <a:off x="312310" y="1452074"/>
            <a:ext cx="6560959" cy="3039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r>
              <a:rPr lang="en-US" altLang="zh-CN" sz="1400" b="1" dirty="0">
                <a:solidFill>
                  <a:srgbClr val="2323FF"/>
                </a:solidFill>
                <a:latin typeface="Times New Roman" panose="02020603050405020304" pitchFamily="18" charset="0"/>
                <a:ea typeface="+mn-ea"/>
                <a:cs typeface="Times New Roman" panose="02020603050405020304" pitchFamily="18" charset="0"/>
              </a:rPr>
              <a:t>b. </a:t>
            </a:r>
            <a:r>
              <a:rPr lang="zh-CN" altLang="en-US" sz="1400" b="1" dirty="0">
                <a:solidFill>
                  <a:srgbClr val="2323FF"/>
                </a:solidFill>
                <a:latin typeface="Times New Roman" panose="02020603050405020304" pitchFamily="18" charset="0"/>
                <a:ea typeface="+mn-ea"/>
                <a:cs typeface="Times New Roman" panose="02020603050405020304" pitchFamily="18" charset="0"/>
              </a:rPr>
              <a:t>零售总额和消费服务</a:t>
            </a:r>
            <a:r>
              <a:rPr lang="en-US" altLang="zh-CN" sz="1400" b="1" dirty="0">
                <a:solidFill>
                  <a:srgbClr val="2323FF"/>
                </a:solidFill>
                <a:latin typeface="Times New Roman" panose="02020603050405020304" pitchFamily="18" charset="0"/>
                <a:ea typeface="+mn-ea"/>
                <a:cs typeface="Times New Roman" panose="02020603050405020304" pitchFamily="18" charset="0"/>
              </a:rPr>
              <a:t>2025</a:t>
            </a:r>
            <a:r>
              <a:rPr lang="zh-CN" altLang="en-US" sz="1400" b="1" dirty="0">
                <a:solidFill>
                  <a:srgbClr val="2323FF"/>
                </a:solidFill>
                <a:latin typeface="Times New Roman" panose="02020603050405020304" pitchFamily="18" charset="0"/>
                <a:ea typeface="+mn-ea"/>
                <a:cs typeface="Times New Roman" panose="02020603050405020304" pitchFamily="18" charset="0"/>
              </a:rPr>
              <a:t>年增速保持稳健增长</a:t>
            </a:r>
            <a:endParaRPr lang="en-US" altLang="vi-VN" sz="1400" b="1" dirty="0">
              <a:solidFill>
                <a:srgbClr val="2323FF"/>
              </a:solidFill>
              <a:latin typeface="Times New Roman" panose="02020603050405020304" pitchFamily="18" charset="0"/>
              <a:ea typeface="+mn-ea"/>
              <a:cs typeface="Times New Roman" panose="02020603050405020304" pitchFamily="18" charset="0"/>
            </a:endParaRPr>
          </a:p>
        </p:txBody>
      </p:sp>
      <p:sp>
        <p:nvSpPr>
          <p:cNvPr id="11" name="Slide Number Placeholder 3">
            <a:extLst>
              <a:ext uri="{FF2B5EF4-FFF2-40B4-BE49-F238E27FC236}">
                <a16:creationId xmlns:a16="http://schemas.microsoft.com/office/drawing/2014/main" id="{C710DEA0-CC98-5003-4038-F0BCAD706482}"/>
              </a:ext>
            </a:extLst>
          </p:cNvPr>
          <p:cNvSpPr>
            <a:spLocks noGrp="1"/>
          </p:cNvSpPr>
          <p:nvPr>
            <p:ph type="sldNum" sz="quarter" idx="12"/>
          </p:nvPr>
        </p:nvSpPr>
        <p:spPr>
          <a:xfrm>
            <a:off x="5801690" y="10007548"/>
            <a:ext cx="1827014" cy="576424"/>
          </a:xfrm>
        </p:spPr>
        <p:txBody>
          <a:bodyPr/>
          <a:lstStyle/>
          <a:p>
            <a:r>
              <a:rPr lang="en-US" b="1" dirty="0">
                <a:latin typeface="Times New Roman" panose="02020603050405020304" pitchFamily="18" charset="0"/>
                <a:ea typeface="+mn-ea"/>
                <a:cs typeface="Times New Roman" panose="02020603050405020304" pitchFamily="18" charset="0"/>
              </a:rPr>
              <a:t>4</a:t>
            </a:r>
          </a:p>
        </p:txBody>
      </p:sp>
      <p:sp>
        <p:nvSpPr>
          <p:cNvPr id="14" name="TextBox 13">
            <a:extLst>
              <a:ext uri="{FF2B5EF4-FFF2-40B4-BE49-F238E27FC236}">
                <a16:creationId xmlns:a16="http://schemas.microsoft.com/office/drawing/2014/main" id="{6A47FEFF-B208-794D-0829-984ECDDB81CC}"/>
              </a:ext>
            </a:extLst>
          </p:cNvPr>
          <p:cNvSpPr txBox="1"/>
          <p:nvPr/>
        </p:nvSpPr>
        <p:spPr>
          <a:xfrm>
            <a:off x="312310" y="725339"/>
            <a:ext cx="2741456" cy="369332"/>
          </a:xfrm>
          <a:prstGeom prst="rect">
            <a:avLst/>
          </a:prstGeom>
          <a:noFill/>
        </p:spPr>
        <p:txBody>
          <a:bodyPr wrap="none" rtlCol="0">
            <a:spAutoFit/>
          </a:bodyPr>
          <a:lstStyle/>
          <a:p>
            <a:r>
              <a:rPr lang="zh-CN" altLang="en-US" sz="1800" b="1" dirty="0">
                <a:solidFill>
                  <a:srgbClr val="2323FF"/>
                </a:solidFill>
                <a:latin typeface="Times New Roman" panose="02020603050405020304" pitchFamily="18" charset="0"/>
                <a:cs typeface="Times New Roman" panose="02020603050405020304" pitchFamily="18" charset="0"/>
              </a:rPr>
              <a:t>越南宏观经济更新及预测</a:t>
            </a:r>
            <a:endParaRPr lang="en-US" sz="1800" b="1" dirty="0">
              <a:solidFill>
                <a:srgbClr val="2323FF"/>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F0F30231-09E1-3036-871D-76B9668E7E69}"/>
              </a:ext>
            </a:extLst>
          </p:cNvPr>
          <p:cNvSpPr txBox="1"/>
          <p:nvPr/>
        </p:nvSpPr>
        <p:spPr>
          <a:xfrm>
            <a:off x="312310" y="1086788"/>
            <a:ext cx="6985058" cy="307777"/>
          </a:xfrm>
          <a:prstGeom prst="rect">
            <a:avLst/>
          </a:prstGeom>
          <a:solidFill>
            <a:srgbClr val="2323FF"/>
          </a:solidFill>
        </p:spPr>
        <p:txBody>
          <a:bodyPr wrap="square" rtlCol="0">
            <a:spAutoFit/>
          </a:bodyPr>
          <a:lstStyle/>
          <a:p>
            <a:r>
              <a:rPr lang="en-US" sz="1400" b="1" dirty="0">
                <a:solidFill>
                  <a:prstClr val="white"/>
                </a:solidFill>
                <a:latin typeface="Times New Roman" panose="02020603050405020304" pitchFamily="18" charset="0"/>
                <a:cs typeface="Times New Roman" panose="02020603050405020304" pitchFamily="18" charset="0"/>
              </a:rPr>
              <a:t>1. 2025</a:t>
            </a:r>
            <a:r>
              <a:rPr lang="zh-CN" altLang="en-US" sz="1400" b="1" dirty="0">
                <a:solidFill>
                  <a:prstClr val="white"/>
                </a:solidFill>
                <a:latin typeface="Times New Roman" panose="02020603050405020304" pitchFamily="18" charset="0"/>
                <a:cs typeface="Times New Roman" panose="02020603050405020304" pitchFamily="18" charset="0"/>
              </a:rPr>
              <a:t>年</a:t>
            </a:r>
            <a:r>
              <a:rPr lang="en-US" altLang="zh-CN" sz="1400" b="1" dirty="0">
                <a:solidFill>
                  <a:prstClr val="white"/>
                </a:solidFill>
                <a:latin typeface="Times New Roman" panose="02020603050405020304" pitchFamily="18" charset="0"/>
                <a:cs typeface="Times New Roman" panose="02020603050405020304" pitchFamily="18" charset="0"/>
              </a:rPr>
              <a:t>12</a:t>
            </a:r>
            <a:r>
              <a:rPr lang="zh-CN" altLang="en-US" sz="1400" b="1" dirty="0">
                <a:solidFill>
                  <a:prstClr val="white"/>
                </a:solidFill>
                <a:latin typeface="Times New Roman" panose="02020603050405020304" pitchFamily="18" charset="0"/>
                <a:cs typeface="Times New Roman" panose="02020603050405020304" pitchFamily="18" charset="0"/>
              </a:rPr>
              <a:t>月、第四季度和全年越南宏观经济概览</a:t>
            </a:r>
            <a:endParaRPr lang="en-US" sz="1400" b="1" dirty="0">
              <a:solidFill>
                <a:prstClr val="white"/>
              </a:solidFill>
              <a:latin typeface="Times New Roman" panose="02020603050405020304" pitchFamily="18" charset="0"/>
              <a:cs typeface="Times New Roman" panose="02020603050405020304" pitchFamily="18" charset="0"/>
            </a:endParaRPr>
          </a:p>
        </p:txBody>
      </p:sp>
      <p:graphicFrame>
        <p:nvGraphicFramePr>
          <p:cNvPr id="21" name="Chart 20">
            <a:extLst>
              <a:ext uri="{FF2B5EF4-FFF2-40B4-BE49-F238E27FC236}">
                <a16:creationId xmlns:a16="http://schemas.microsoft.com/office/drawing/2014/main" id="{AD9A3E4A-0830-3F42-944B-8DC970A3E21A}"/>
              </a:ext>
            </a:extLst>
          </p:cNvPr>
          <p:cNvGraphicFramePr>
            <a:graphicFrameLocks/>
          </p:cNvGraphicFramePr>
          <p:nvPr>
            <p:extLst>
              <p:ext uri="{D42A27DB-BD31-4B8C-83A1-F6EECF244321}">
                <p14:modId xmlns:p14="http://schemas.microsoft.com/office/powerpoint/2010/main" val="1337603285"/>
              </p:ext>
            </p:extLst>
          </p:nvPr>
        </p:nvGraphicFramePr>
        <p:xfrm>
          <a:off x="312305" y="1661657"/>
          <a:ext cx="3747726" cy="21820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Chart 21">
            <a:extLst>
              <a:ext uri="{FF2B5EF4-FFF2-40B4-BE49-F238E27FC236}">
                <a16:creationId xmlns:a16="http://schemas.microsoft.com/office/drawing/2014/main" id="{67F047EC-FF9A-A1B1-D3C4-2C3040693DA6}"/>
              </a:ext>
            </a:extLst>
          </p:cNvPr>
          <p:cNvGraphicFramePr>
            <a:graphicFrameLocks/>
          </p:cNvGraphicFramePr>
          <p:nvPr>
            <p:extLst>
              <p:ext uri="{D42A27DB-BD31-4B8C-83A1-F6EECF244321}">
                <p14:modId xmlns:p14="http://schemas.microsoft.com/office/powerpoint/2010/main" val="2102690071"/>
              </p:ext>
            </p:extLst>
          </p:nvPr>
        </p:nvGraphicFramePr>
        <p:xfrm>
          <a:off x="4016664" y="1696359"/>
          <a:ext cx="3657600" cy="22585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a:extLst>
              <a:ext uri="{FF2B5EF4-FFF2-40B4-BE49-F238E27FC236}">
                <a16:creationId xmlns:a16="http://schemas.microsoft.com/office/drawing/2014/main" id="{61D4DF30-A861-8D6A-BFFB-3A8039C4E1D2}"/>
              </a:ext>
            </a:extLst>
          </p:cNvPr>
          <p:cNvGraphicFramePr>
            <a:graphicFrameLocks/>
          </p:cNvGraphicFramePr>
          <p:nvPr>
            <p:extLst>
              <p:ext uri="{D42A27DB-BD31-4B8C-83A1-F6EECF244321}">
                <p14:modId xmlns:p14="http://schemas.microsoft.com/office/powerpoint/2010/main" val="1740536449"/>
              </p:ext>
            </p:extLst>
          </p:nvPr>
        </p:nvGraphicFramePr>
        <p:xfrm>
          <a:off x="3918857" y="5413375"/>
          <a:ext cx="3755407" cy="23739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a:extLst>
              <a:ext uri="{FF2B5EF4-FFF2-40B4-BE49-F238E27FC236}">
                <a16:creationId xmlns:a16="http://schemas.microsoft.com/office/drawing/2014/main" id="{DE1A08EF-A7FB-BDEA-6295-F9522FCD4E5F}"/>
              </a:ext>
            </a:extLst>
          </p:cNvPr>
          <p:cNvGraphicFramePr>
            <a:graphicFrameLocks/>
          </p:cNvGraphicFramePr>
          <p:nvPr>
            <p:extLst>
              <p:ext uri="{D42A27DB-BD31-4B8C-83A1-F6EECF244321}">
                <p14:modId xmlns:p14="http://schemas.microsoft.com/office/powerpoint/2010/main" val="3630214578"/>
              </p:ext>
            </p:extLst>
          </p:nvPr>
        </p:nvGraphicFramePr>
        <p:xfrm>
          <a:off x="360257" y="5472516"/>
          <a:ext cx="3755407" cy="24171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5462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1"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par>
                                <p:cTn id="8" presetID="8" presetClass="entr" presetSubtype="16" fill="hold" grpId="1"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500"/>
                                        <p:tgtEl>
                                          <p:spTgt spid="7"/>
                                        </p:tgtEl>
                                      </p:cBhvr>
                                    </p:animEffect>
                                  </p:childTnLst>
                                </p:cTn>
                              </p:par>
                              <p:par>
                                <p:cTn id="11" presetID="8" presetClass="entr" presetSubtype="16" fill="hold" grpId="1"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500"/>
                                        <p:tgtEl>
                                          <p:spTgt spid="4"/>
                                        </p:tgtEl>
                                      </p:cBhvr>
                                    </p:animEffect>
                                  </p:childTnLst>
                                </p:cTn>
                              </p:par>
                              <p:par>
                                <p:cTn id="14" presetID="8" presetClass="entr" presetSubtype="16" fill="hold" grpId="1"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amond(i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4" grpId="1" bldLvl="0"/>
      <p:bldP spid="5" grpId="0" bldLvl="0" autoUpdateAnimBg="0"/>
      <p:bldP spid="5" grpId="1" bldLvl="0" autoUpdateAnimBg="0"/>
      <p:bldP spid="7" grpId="0" bldLvl="0" autoUpdateAnimBg="0"/>
      <p:bldP spid="7" grpId="1" bldLvl="0" autoUpdateAnimBg="0"/>
      <p:bldP spid="10" grpId="0" bldLvl="0" autoUpdateAnimBg="0"/>
      <p:bldP spid="10" grpId="1"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85">
            <a:extLst>
              <a:ext uri="{FF2B5EF4-FFF2-40B4-BE49-F238E27FC236}">
                <a16:creationId xmlns:a16="http://schemas.microsoft.com/office/drawing/2014/main" id="{AFFF4BB1-CE5E-229A-E6E1-0CABC2503760}"/>
              </a:ext>
            </a:extLst>
          </p:cNvPr>
          <p:cNvSpPr txBox="1">
            <a:spLocks noChangeArrowheads="1"/>
          </p:cNvSpPr>
          <p:nvPr/>
        </p:nvSpPr>
        <p:spPr bwMode="auto">
          <a:xfrm>
            <a:off x="312310" y="7269536"/>
            <a:ext cx="4008048" cy="29889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zh-CN" altLang="en-US" sz="1200" dirty="0">
                <a:latin typeface="Times New Roman" panose="02020603050405020304" pitchFamily="18" charset="0"/>
                <a:ea typeface="+mn-ea"/>
                <a:cs typeface="Times New Roman" panose="02020603050405020304" pitchFamily="18" charset="0"/>
              </a:rPr>
              <a:t>截至</a:t>
            </a:r>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a:t>
            </a:r>
            <a:r>
              <a:rPr lang="en-US" altLang="zh-CN" sz="1200" dirty="0">
                <a:latin typeface="Times New Roman" panose="02020603050405020304" pitchFamily="18" charset="0"/>
                <a:ea typeface="+mn-ea"/>
                <a:cs typeface="Times New Roman" panose="02020603050405020304" pitchFamily="18" charset="0"/>
              </a:rPr>
              <a:t>12</a:t>
            </a:r>
            <a:r>
              <a:rPr lang="zh-CN" altLang="en-US" sz="1200" dirty="0">
                <a:latin typeface="Times New Roman" panose="02020603050405020304" pitchFamily="18" charset="0"/>
                <a:ea typeface="+mn-ea"/>
                <a:cs typeface="Times New Roman" panose="02020603050405020304" pitchFamily="18" charset="0"/>
              </a:rPr>
              <a:t>月</a:t>
            </a:r>
            <a:r>
              <a:rPr lang="en-US" altLang="zh-CN" sz="1200" dirty="0">
                <a:latin typeface="Times New Roman" panose="02020603050405020304" pitchFamily="18" charset="0"/>
                <a:ea typeface="+mn-ea"/>
                <a:cs typeface="Times New Roman" panose="02020603050405020304" pitchFamily="18" charset="0"/>
              </a:rPr>
              <a:t>31</a:t>
            </a:r>
            <a:r>
              <a:rPr lang="zh-CN" altLang="en-US" sz="1200" dirty="0">
                <a:latin typeface="Times New Roman" panose="02020603050405020304" pitchFamily="18" charset="0"/>
                <a:ea typeface="+mn-ea"/>
                <a:cs typeface="Times New Roman" panose="02020603050405020304" pitchFamily="18" charset="0"/>
              </a:rPr>
              <a:t>日，外国投资者对越南的注册投资总额（包括新批注册资金、调整资金及出资购股资金）达</a:t>
            </a:r>
            <a:r>
              <a:rPr lang="en-US" altLang="zh-CN" sz="1200" dirty="0">
                <a:latin typeface="Times New Roman" panose="02020603050405020304" pitchFamily="18" charset="0"/>
                <a:ea typeface="+mn-ea"/>
                <a:cs typeface="Times New Roman" panose="02020603050405020304" pitchFamily="18" charset="0"/>
              </a:rPr>
              <a:t>384.2</a:t>
            </a:r>
            <a:r>
              <a:rPr lang="zh-CN" altLang="en-US" sz="1200" dirty="0">
                <a:latin typeface="Times New Roman" panose="02020603050405020304" pitchFamily="18" charset="0"/>
                <a:ea typeface="+mn-ea"/>
                <a:cs typeface="Times New Roman" panose="02020603050405020304" pitchFamily="18" charset="0"/>
              </a:rPr>
              <a:t>亿美元，同比增长</a:t>
            </a:r>
            <a:r>
              <a:rPr lang="en-US" altLang="zh-CN" sz="1200" dirty="0">
                <a:latin typeface="Times New Roman" panose="02020603050405020304" pitchFamily="18" charset="0"/>
                <a:ea typeface="+mn-ea"/>
                <a:cs typeface="Times New Roman" panose="02020603050405020304" pitchFamily="18" charset="0"/>
              </a:rPr>
              <a:t>0.5%</a:t>
            </a:r>
            <a:r>
              <a:rPr lang="zh-CN" altLang="en-US" sz="1200" dirty="0">
                <a:latin typeface="Times New Roman" panose="02020603050405020304" pitchFamily="18" charset="0"/>
                <a:ea typeface="+mn-ea"/>
                <a:cs typeface="Times New Roman" panose="02020603050405020304" pitchFamily="18" charset="0"/>
              </a:rPr>
              <a:t>。</a:t>
            </a:r>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年，外商直接投资（</a:t>
            </a:r>
            <a:r>
              <a:rPr lang="en-US" altLang="zh-CN" sz="1200" dirty="0">
                <a:latin typeface="Times New Roman" panose="02020603050405020304" pitchFamily="18" charset="0"/>
                <a:ea typeface="+mn-ea"/>
                <a:cs typeface="Times New Roman" panose="02020603050405020304" pitchFamily="18" charset="0"/>
              </a:rPr>
              <a:t>FDI</a:t>
            </a:r>
            <a:r>
              <a:rPr lang="zh-CN" altLang="en-US" sz="1200" dirty="0">
                <a:latin typeface="Times New Roman" panose="02020603050405020304" pitchFamily="18" charset="0"/>
                <a:ea typeface="+mn-ea"/>
                <a:cs typeface="Times New Roman" panose="02020603050405020304" pitchFamily="18" charset="0"/>
              </a:rPr>
              <a:t>）实际到位资金预计为</a:t>
            </a:r>
            <a:r>
              <a:rPr lang="en-US" altLang="zh-CN" sz="1200" dirty="0">
                <a:latin typeface="Times New Roman" panose="02020603050405020304" pitchFamily="18" charset="0"/>
                <a:ea typeface="+mn-ea"/>
                <a:cs typeface="Times New Roman" panose="02020603050405020304" pitchFamily="18" charset="0"/>
              </a:rPr>
              <a:t>276.2</a:t>
            </a:r>
            <a:r>
              <a:rPr lang="zh-CN" altLang="en-US" sz="1200" dirty="0">
                <a:latin typeface="Times New Roman" panose="02020603050405020304" pitchFamily="18" charset="0"/>
                <a:ea typeface="+mn-ea"/>
                <a:cs typeface="Times New Roman" panose="02020603050405020304" pitchFamily="18" charset="0"/>
              </a:rPr>
              <a:t>亿美元，同比增长</a:t>
            </a:r>
            <a:r>
              <a:rPr lang="en-US" altLang="zh-CN" sz="1200" dirty="0">
                <a:latin typeface="Times New Roman" panose="02020603050405020304" pitchFamily="18" charset="0"/>
                <a:ea typeface="+mn-ea"/>
                <a:cs typeface="Times New Roman" panose="02020603050405020304" pitchFamily="18" charset="0"/>
              </a:rPr>
              <a:t>9%</a:t>
            </a:r>
            <a:r>
              <a:rPr lang="zh-CN" altLang="en-US" sz="1200" dirty="0">
                <a:latin typeface="Times New Roman" panose="02020603050405020304" pitchFamily="18" charset="0"/>
                <a:ea typeface="+mn-ea"/>
                <a:cs typeface="Times New Roman" panose="02020603050405020304" pitchFamily="18" charset="0"/>
              </a:rPr>
              <a:t>。</a:t>
            </a:r>
            <a:endParaRPr lang="en-US" sz="1200" dirty="0">
              <a:latin typeface="Times New Roman" panose="02020603050405020304" pitchFamily="18" charset="0"/>
              <a:ea typeface="+mn-ea"/>
              <a:cs typeface="Times New Roman" panose="02020603050405020304" pitchFamily="18" charset="0"/>
            </a:endParaRPr>
          </a:p>
          <a:p>
            <a:pPr algn="just"/>
            <a:endParaRPr lang="vi-VN" sz="1200" dirty="0">
              <a:latin typeface="Times New Roman" panose="02020603050405020304" pitchFamily="18" charset="0"/>
              <a:ea typeface="+mn-ea"/>
              <a:cs typeface="Times New Roman" panose="02020603050405020304" pitchFamily="18" charset="0"/>
            </a:endParaRPr>
          </a:p>
          <a:p>
            <a:pPr algn="just"/>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年，越南共有</a:t>
            </a:r>
            <a:r>
              <a:rPr lang="en-US" altLang="zh-CN" sz="1200" dirty="0">
                <a:latin typeface="Times New Roman" panose="02020603050405020304" pitchFamily="18" charset="0"/>
                <a:ea typeface="+mn-ea"/>
                <a:cs typeface="Times New Roman" panose="02020603050405020304" pitchFamily="18" charset="0"/>
              </a:rPr>
              <a:t>173</a:t>
            </a:r>
            <a:r>
              <a:rPr lang="zh-CN" altLang="en-US" sz="1200" dirty="0">
                <a:latin typeface="Times New Roman" panose="02020603050405020304" pitchFamily="18" charset="0"/>
                <a:ea typeface="+mn-ea"/>
                <a:cs typeface="Times New Roman" panose="02020603050405020304" pitchFamily="18" charset="0"/>
              </a:rPr>
              <a:t>个新项目获得境外投资许可证，越方注册投资总额达</a:t>
            </a:r>
            <a:r>
              <a:rPr lang="en-US" altLang="zh-CN" sz="1200" dirty="0">
                <a:latin typeface="Times New Roman" panose="02020603050405020304" pitchFamily="18" charset="0"/>
                <a:ea typeface="+mn-ea"/>
                <a:cs typeface="Times New Roman" panose="02020603050405020304" pitchFamily="18" charset="0"/>
              </a:rPr>
              <a:t>10</a:t>
            </a:r>
            <a:r>
              <a:rPr lang="zh-CN" altLang="en-US" sz="1200" dirty="0">
                <a:latin typeface="Times New Roman" panose="02020603050405020304" pitchFamily="18" charset="0"/>
                <a:ea typeface="+mn-ea"/>
                <a:cs typeface="Times New Roman" panose="02020603050405020304" pitchFamily="18" charset="0"/>
              </a:rPr>
              <a:t>亿美元，同比增长</a:t>
            </a:r>
            <a:r>
              <a:rPr lang="en-US" altLang="zh-CN" sz="1200" dirty="0">
                <a:latin typeface="Times New Roman" panose="02020603050405020304" pitchFamily="18" charset="0"/>
                <a:ea typeface="+mn-ea"/>
                <a:cs typeface="Times New Roman" panose="02020603050405020304" pitchFamily="18" charset="0"/>
              </a:rPr>
              <a:t>65.9%</a:t>
            </a:r>
            <a:r>
              <a:rPr lang="zh-CN" altLang="en-US" sz="1200" dirty="0">
                <a:latin typeface="Times New Roman" panose="02020603050405020304" pitchFamily="18" charset="0"/>
                <a:ea typeface="+mn-ea"/>
                <a:cs typeface="Times New Roman" panose="02020603050405020304" pitchFamily="18" charset="0"/>
              </a:rPr>
              <a:t>；同时有</a:t>
            </a:r>
            <a:r>
              <a:rPr lang="en-US" altLang="zh-CN" sz="1200" dirty="0">
                <a:latin typeface="Times New Roman" panose="02020603050405020304" pitchFamily="18" charset="0"/>
                <a:ea typeface="+mn-ea"/>
                <a:cs typeface="Times New Roman" panose="02020603050405020304" pitchFamily="18" charset="0"/>
              </a:rPr>
              <a:t>32</a:t>
            </a:r>
            <a:r>
              <a:rPr lang="zh-CN" altLang="en-US" sz="1200" dirty="0">
                <a:latin typeface="Times New Roman" panose="02020603050405020304" pitchFamily="18" charset="0"/>
                <a:ea typeface="+mn-ea"/>
                <a:cs typeface="Times New Roman" panose="02020603050405020304" pitchFamily="18" charset="0"/>
              </a:rPr>
              <a:t>个项目调整投资资本，追加投资额达</a:t>
            </a:r>
            <a:r>
              <a:rPr lang="en-US" altLang="zh-CN" sz="1200" dirty="0">
                <a:latin typeface="Times New Roman" panose="02020603050405020304" pitchFamily="18" charset="0"/>
                <a:ea typeface="+mn-ea"/>
                <a:cs typeface="Times New Roman" panose="02020603050405020304" pitchFamily="18" charset="0"/>
              </a:rPr>
              <a:t>3.608</a:t>
            </a:r>
            <a:r>
              <a:rPr lang="zh-CN" altLang="en-US" sz="1200" dirty="0">
                <a:latin typeface="Times New Roman" panose="02020603050405020304" pitchFamily="18" charset="0"/>
                <a:ea typeface="+mn-ea"/>
                <a:cs typeface="Times New Roman" panose="02020603050405020304" pitchFamily="18" charset="0"/>
              </a:rPr>
              <a:t>亿美元，是去年同期的</a:t>
            </a:r>
            <a:r>
              <a:rPr lang="en-US" altLang="zh-CN" sz="1200" dirty="0">
                <a:latin typeface="Times New Roman" panose="02020603050405020304" pitchFamily="18" charset="0"/>
                <a:ea typeface="+mn-ea"/>
                <a:cs typeface="Times New Roman" panose="02020603050405020304" pitchFamily="18" charset="0"/>
              </a:rPr>
              <a:t>3</a:t>
            </a:r>
            <a:r>
              <a:rPr lang="zh-CN" altLang="en-US" sz="1200" dirty="0">
                <a:latin typeface="Times New Roman" panose="02020603050405020304" pitchFamily="18" charset="0"/>
                <a:ea typeface="+mn-ea"/>
                <a:cs typeface="Times New Roman" panose="02020603050405020304" pitchFamily="18" charset="0"/>
              </a:rPr>
              <a:t>倍。累计来看，越南对外投资（包括新批与增资资金）总额达</a:t>
            </a:r>
            <a:r>
              <a:rPr lang="en-US" altLang="zh-CN" sz="1200" dirty="0">
                <a:latin typeface="Times New Roman" panose="02020603050405020304" pitchFamily="18" charset="0"/>
                <a:ea typeface="+mn-ea"/>
                <a:cs typeface="Times New Roman" panose="02020603050405020304" pitchFamily="18" charset="0"/>
              </a:rPr>
              <a:t>13.62</a:t>
            </a:r>
            <a:r>
              <a:rPr lang="zh-CN" altLang="en-US" sz="1200" dirty="0">
                <a:latin typeface="Times New Roman" panose="02020603050405020304" pitchFamily="18" charset="0"/>
                <a:ea typeface="+mn-ea"/>
                <a:cs typeface="Times New Roman" panose="02020603050405020304" pitchFamily="18" charset="0"/>
              </a:rPr>
              <a:t>亿美元，同比增长</a:t>
            </a:r>
            <a:r>
              <a:rPr lang="en-US" altLang="zh-CN" sz="1200" dirty="0">
                <a:latin typeface="Times New Roman" panose="02020603050405020304" pitchFamily="18" charset="0"/>
                <a:ea typeface="+mn-ea"/>
                <a:cs typeface="Times New Roman" panose="02020603050405020304" pitchFamily="18" charset="0"/>
              </a:rPr>
              <a:t>88.7%</a:t>
            </a:r>
            <a:r>
              <a:rPr lang="zh-CN" altLang="en-US" sz="1200" dirty="0">
                <a:latin typeface="Times New Roman" panose="02020603050405020304" pitchFamily="18" charset="0"/>
                <a:ea typeface="+mn-ea"/>
                <a:cs typeface="Times New Roman" panose="02020603050405020304" pitchFamily="18" charset="0"/>
              </a:rPr>
              <a:t>。</a:t>
            </a:r>
            <a:endParaRPr lang="de-DE" sz="1200" dirty="0">
              <a:latin typeface="Times New Roman" panose="02020603050405020304" pitchFamily="18" charset="0"/>
              <a:ea typeface="+mn-ea"/>
              <a:cs typeface="Times New Roman" panose="02020603050405020304" pitchFamily="18" charset="0"/>
            </a:endParaRPr>
          </a:p>
        </p:txBody>
      </p:sp>
      <p:sp>
        <p:nvSpPr>
          <p:cNvPr id="6" name="文本框 85">
            <a:extLst>
              <a:ext uri="{FF2B5EF4-FFF2-40B4-BE49-F238E27FC236}">
                <a16:creationId xmlns:a16="http://schemas.microsoft.com/office/drawing/2014/main" id="{E5B95543-9638-4E24-99F9-8F7D369E05D9}"/>
              </a:ext>
            </a:extLst>
          </p:cNvPr>
          <p:cNvSpPr txBox="1">
            <a:spLocks noChangeArrowheads="1"/>
          </p:cNvSpPr>
          <p:nvPr/>
        </p:nvSpPr>
        <p:spPr bwMode="auto">
          <a:xfrm>
            <a:off x="312310" y="4167455"/>
            <a:ext cx="7442863" cy="2596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zh-CN" altLang="en-US" sz="1200" b="1" i="1" dirty="0">
                <a:latin typeface="Times New Roman" panose="02020603050405020304" pitchFamily="18" charset="0"/>
                <a:ea typeface="+mn-ea"/>
                <a:cs typeface="Times New Roman" panose="02020603050405020304" pitchFamily="18" charset="0"/>
              </a:rPr>
              <a:t>货物出口：</a:t>
            </a:r>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a:t>
            </a:r>
            <a:r>
              <a:rPr lang="en-US" altLang="zh-CN" sz="1200" dirty="0">
                <a:latin typeface="Times New Roman" panose="02020603050405020304" pitchFamily="18" charset="0"/>
                <a:ea typeface="+mn-ea"/>
                <a:cs typeface="Times New Roman" panose="02020603050405020304" pitchFamily="18" charset="0"/>
              </a:rPr>
              <a:t>12</a:t>
            </a:r>
            <a:r>
              <a:rPr lang="zh-CN" altLang="en-US" sz="1200" dirty="0">
                <a:latin typeface="Times New Roman" panose="02020603050405020304" pitchFamily="18" charset="0"/>
                <a:ea typeface="+mn-ea"/>
                <a:cs typeface="Times New Roman" panose="02020603050405020304" pitchFamily="18" charset="0"/>
              </a:rPr>
              <a:t>月，货物出口总额为</a:t>
            </a:r>
            <a:r>
              <a:rPr lang="en-US" altLang="zh-CN" sz="1200" dirty="0">
                <a:latin typeface="Times New Roman" panose="02020603050405020304" pitchFamily="18" charset="0"/>
                <a:ea typeface="+mn-ea"/>
                <a:cs typeface="Times New Roman" panose="02020603050405020304" pitchFamily="18" charset="0"/>
              </a:rPr>
              <a:t>440.3</a:t>
            </a:r>
            <a:r>
              <a:rPr lang="zh-CN" altLang="en-US" sz="1200" dirty="0">
                <a:latin typeface="Times New Roman" panose="02020603050405020304" pitchFamily="18" charset="0"/>
                <a:ea typeface="+mn-ea"/>
                <a:cs typeface="Times New Roman" panose="02020603050405020304" pitchFamily="18" charset="0"/>
              </a:rPr>
              <a:t>亿美元，环比增长</a:t>
            </a:r>
            <a:r>
              <a:rPr lang="en-US" altLang="zh-CN" sz="1200" dirty="0">
                <a:latin typeface="Times New Roman" panose="02020603050405020304" pitchFamily="18" charset="0"/>
                <a:ea typeface="+mn-ea"/>
                <a:cs typeface="Times New Roman" panose="02020603050405020304" pitchFamily="18" charset="0"/>
              </a:rPr>
              <a:t>12.6%</a:t>
            </a:r>
            <a:r>
              <a:rPr lang="zh-CN" altLang="en-US" sz="1200" dirty="0">
                <a:latin typeface="Times New Roman" panose="02020603050405020304" pitchFamily="18" charset="0"/>
                <a:ea typeface="+mn-ea"/>
                <a:cs typeface="Times New Roman" panose="02020603050405020304" pitchFamily="18" charset="0"/>
              </a:rPr>
              <a:t>，同比增长</a:t>
            </a:r>
            <a:r>
              <a:rPr lang="en-US" altLang="zh-CN" sz="1200" dirty="0">
                <a:latin typeface="Times New Roman" panose="02020603050405020304" pitchFamily="18" charset="0"/>
                <a:ea typeface="+mn-ea"/>
                <a:cs typeface="Times New Roman" panose="02020603050405020304" pitchFamily="18" charset="0"/>
              </a:rPr>
              <a:t>23.8%</a:t>
            </a:r>
            <a:r>
              <a:rPr lang="zh-CN" altLang="en-US" sz="1200" dirty="0">
                <a:latin typeface="Times New Roman" panose="02020603050405020304" pitchFamily="18" charset="0"/>
                <a:ea typeface="+mn-ea"/>
                <a:cs typeface="Times New Roman" panose="02020603050405020304" pitchFamily="18" charset="0"/>
              </a:rPr>
              <a:t>。</a:t>
            </a:r>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年第四季度，货物出口总额达</a:t>
            </a:r>
            <a:r>
              <a:rPr lang="en-US" altLang="zh-CN" sz="1200" dirty="0">
                <a:latin typeface="Times New Roman" panose="02020603050405020304" pitchFamily="18" charset="0"/>
                <a:ea typeface="+mn-ea"/>
                <a:cs typeface="Times New Roman" panose="02020603050405020304" pitchFamily="18" charset="0"/>
              </a:rPr>
              <a:t>1263</a:t>
            </a:r>
            <a:r>
              <a:rPr lang="zh-CN" altLang="en-US" sz="1200" dirty="0">
                <a:latin typeface="Times New Roman" panose="02020603050405020304" pitchFamily="18" charset="0"/>
                <a:ea typeface="+mn-ea"/>
                <a:cs typeface="Times New Roman" panose="02020603050405020304" pitchFamily="18" charset="0"/>
              </a:rPr>
              <a:t>亿美元，同比增长</a:t>
            </a:r>
            <a:r>
              <a:rPr lang="en-US" altLang="zh-CN" sz="1200" dirty="0">
                <a:latin typeface="Times New Roman" panose="02020603050405020304" pitchFamily="18" charset="0"/>
                <a:ea typeface="+mn-ea"/>
                <a:cs typeface="Times New Roman" panose="02020603050405020304" pitchFamily="18" charset="0"/>
              </a:rPr>
              <a:t>20.0%</a:t>
            </a:r>
            <a:r>
              <a:rPr lang="zh-CN" altLang="en-US" sz="1200" dirty="0">
                <a:latin typeface="Times New Roman" panose="02020603050405020304" pitchFamily="18" charset="0"/>
                <a:ea typeface="+mn-ea"/>
                <a:cs typeface="Times New Roman" panose="02020603050405020304" pitchFamily="18" charset="0"/>
              </a:rPr>
              <a:t>，较上一季度下降</a:t>
            </a:r>
            <a:r>
              <a:rPr lang="en-US" altLang="zh-CN" sz="1200" dirty="0">
                <a:latin typeface="Times New Roman" panose="02020603050405020304" pitchFamily="18" charset="0"/>
                <a:ea typeface="+mn-ea"/>
                <a:cs typeface="Times New Roman" panose="02020603050405020304" pitchFamily="18" charset="0"/>
              </a:rPr>
              <a:t>1.7%</a:t>
            </a:r>
            <a:r>
              <a:rPr lang="zh-CN" altLang="en-US" sz="1200" dirty="0">
                <a:latin typeface="Times New Roman" panose="02020603050405020304" pitchFamily="18" charset="0"/>
                <a:ea typeface="+mn-ea"/>
                <a:cs typeface="Times New Roman" panose="02020603050405020304" pitchFamily="18" charset="0"/>
              </a:rPr>
              <a:t>。累计来看，</a:t>
            </a:r>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年全年货物出口总额达</a:t>
            </a:r>
            <a:r>
              <a:rPr lang="en-US" altLang="zh-CN" sz="1200" dirty="0">
                <a:latin typeface="Times New Roman" panose="02020603050405020304" pitchFamily="18" charset="0"/>
                <a:ea typeface="+mn-ea"/>
                <a:cs typeface="Times New Roman" panose="02020603050405020304" pitchFamily="18" charset="0"/>
              </a:rPr>
              <a:t>4750.4</a:t>
            </a:r>
            <a:r>
              <a:rPr lang="zh-CN" altLang="en-US" sz="1200" dirty="0">
                <a:latin typeface="Times New Roman" panose="02020603050405020304" pitchFamily="18" charset="0"/>
                <a:ea typeface="+mn-ea"/>
                <a:cs typeface="Times New Roman" panose="02020603050405020304" pitchFamily="18" charset="0"/>
              </a:rPr>
              <a:t>亿美元，同比增长</a:t>
            </a:r>
            <a:r>
              <a:rPr lang="en-US" altLang="zh-CN" sz="1200" dirty="0">
                <a:latin typeface="Times New Roman" panose="02020603050405020304" pitchFamily="18" charset="0"/>
                <a:ea typeface="+mn-ea"/>
                <a:cs typeface="Times New Roman" panose="02020603050405020304" pitchFamily="18" charset="0"/>
              </a:rPr>
              <a:t>17%</a:t>
            </a:r>
            <a:r>
              <a:rPr lang="zh-CN" altLang="en-US" sz="1200" dirty="0">
                <a:latin typeface="Times New Roman" panose="02020603050405020304" pitchFamily="18" charset="0"/>
                <a:ea typeface="+mn-ea"/>
                <a:cs typeface="Times New Roman" panose="02020603050405020304" pitchFamily="18" charset="0"/>
              </a:rPr>
              <a:t>。其中，国内经济部门出口额为</a:t>
            </a:r>
            <a:r>
              <a:rPr lang="en-US" altLang="zh-CN" sz="1200" dirty="0">
                <a:latin typeface="Times New Roman" panose="02020603050405020304" pitchFamily="18" charset="0"/>
                <a:ea typeface="+mn-ea"/>
                <a:cs typeface="Times New Roman" panose="02020603050405020304" pitchFamily="18" charset="0"/>
              </a:rPr>
              <a:t>1079.5</a:t>
            </a:r>
            <a:r>
              <a:rPr lang="zh-CN" altLang="en-US" sz="1200" dirty="0">
                <a:latin typeface="Times New Roman" panose="02020603050405020304" pitchFamily="18" charset="0"/>
                <a:ea typeface="+mn-ea"/>
                <a:cs typeface="Times New Roman" panose="02020603050405020304" pitchFamily="18" charset="0"/>
              </a:rPr>
              <a:t>亿美元，下降</a:t>
            </a:r>
            <a:r>
              <a:rPr lang="en-US" altLang="zh-CN" sz="1200" dirty="0">
                <a:latin typeface="Times New Roman" panose="02020603050405020304" pitchFamily="18" charset="0"/>
                <a:ea typeface="+mn-ea"/>
                <a:cs typeface="Times New Roman" panose="02020603050405020304" pitchFamily="18" charset="0"/>
              </a:rPr>
              <a:t>6.1%</a:t>
            </a:r>
            <a:r>
              <a:rPr lang="zh-CN" altLang="en-US" sz="1200" dirty="0">
                <a:latin typeface="Times New Roman" panose="02020603050405020304" pitchFamily="18" charset="0"/>
                <a:ea typeface="+mn-ea"/>
                <a:cs typeface="Times New Roman" panose="02020603050405020304" pitchFamily="18" charset="0"/>
              </a:rPr>
              <a:t>，占出口总额的</a:t>
            </a:r>
            <a:r>
              <a:rPr lang="en-US" altLang="zh-CN" sz="1200" dirty="0">
                <a:latin typeface="Times New Roman" panose="02020603050405020304" pitchFamily="18" charset="0"/>
                <a:ea typeface="+mn-ea"/>
                <a:cs typeface="Times New Roman" panose="02020603050405020304" pitchFamily="18" charset="0"/>
              </a:rPr>
              <a:t>22.7%</a:t>
            </a:r>
            <a:r>
              <a:rPr lang="zh-CN" altLang="en-US" sz="1200" dirty="0">
                <a:latin typeface="Times New Roman" panose="02020603050405020304" pitchFamily="18" charset="0"/>
                <a:ea typeface="+mn-ea"/>
                <a:cs typeface="Times New Roman" panose="02020603050405020304" pitchFamily="18" charset="0"/>
              </a:rPr>
              <a:t>；外商投资部门（含原油）出口额为</a:t>
            </a:r>
            <a:r>
              <a:rPr lang="en-US" altLang="zh-CN" sz="1200" dirty="0">
                <a:latin typeface="Times New Roman" panose="02020603050405020304" pitchFamily="18" charset="0"/>
                <a:ea typeface="+mn-ea"/>
                <a:cs typeface="Times New Roman" panose="02020603050405020304" pitchFamily="18" charset="0"/>
              </a:rPr>
              <a:t>3670.9</a:t>
            </a:r>
            <a:r>
              <a:rPr lang="zh-CN" altLang="en-US" sz="1200" dirty="0">
                <a:latin typeface="Times New Roman" panose="02020603050405020304" pitchFamily="18" charset="0"/>
                <a:ea typeface="+mn-ea"/>
                <a:cs typeface="Times New Roman" panose="02020603050405020304" pitchFamily="18" charset="0"/>
              </a:rPr>
              <a:t>亿美元，同比增长</a:t>
            </a:r>
            <a:r>
              <a:rPr lang="en-US" altLang="zh-CN" sz="1200" dirty="0">
                <a:latin typeface="Times New Roman" panose="02020603050405020304" pitchFamily="18" charset="0"/>
                <a:ea typeface="+mn-ea"/>
                <a:cs typeface="Times New Roman" panose="02020603050405020304" pitchFamily="18" charset="0"/>
              </a:rPr>
              <a:t>26.1%</a:t>
            </a:r>
            <a:r>
              <a:rPr lang="zh-CN" altLang="en-US" sz="1200" dirty="0">
                <a:latin typeface="Times New Roman" panose="02020603050405020304" pitchFamily="18" charset="0"/>
                <a:ea typeface="+mn-ea"/>
                <a:cs typeface="Times New Roman" panose="02020603050405020304" pitchFamily="18" charset="0"/>
              </a:rPr>
              <a:t>，占比</a:t>
            </a:r>
            <a:r>
              <a:rPr lang="en-US" altLang="zh-CN" sz="1200" dirty="0">
                <a:latin typeface="Times New Roman" panose="02020603050405020304" pitchFamily="18" charset="0"/>
                <a:ea typeface="+mn-ea"/>
                <a:cs typeface="Times New Roman" panose="02020603050405020304" pitchFamily="18" charset="0"/>
              </a:rPr>
              <a:t>77.3%</a:t>
            </a:r>
            <a:r>
              <a:rPr lang="zh-CN" altLang="en-US" sz="1200" dirty="0">
                <a:latin typeface="Times New Roman" panose="02020603050405020304" pitchFamily="18" charset="0"/>
                <a:ea typeface="+mn-ea"/>
                <a:cs typeface="Times New Roman" panose="02020603050405020304" pitchFamily="18" charset="0"/>
              </a:rPr>
              <a:t>。</a:t>
            </a:r>
            <a:endParaRPr lang="en-US" sz="1200" dirty="0">
              <a:latin typeface="Times New Roman" panose="02020603050405020304" pitchFamily="18" charset="0"/>
              <a:ea typeface="+mn-ea"/>
              <a:cs typeface="Times New Roman" panose="02020603050405020304" pitchFamily="18" charset="0"/>
            </a:endParaRPr>
          </a:p>
          <a:p>
            <a:pPr algn="just"/>
            <a:endParaRPr lang="en-US" sz="700" dirty="0">
              <a:latin typeface="Times New Roman" panose="02020603050405020304" pitchFamily="18" charset="0"/>
              <a:ea typeface="+mn-ea"/>
              <a:cs typeface="Times New Roman" panose="02020603050405020304" pitchFamily="18" charset="0"/>
            </a:endParaRPr>
          </a:p>
          <a:p>
            <a:pPr algn="just"/>
            <a:r>
              <a:rPr lang="zh-CN" altLang="en-US" sz="1200" b="1" i="1" dirty="0">
                <a:latin typeface="Times New Roman" panose="02020603050405020304" pitchFamily="18" charset="0"/>
                <a:ea typeface="+mn-ea"/>
                <a:cs typeface="Times New Roman" panose="02020603050405020304" pitchFamily="18" charset="0"/>
              </a:rPr>
              <a:t>货物进口：</a:t>
            </a:r>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a:t>
            </a:r>
            <a:r>
              <a:rPr lang="en-US" altLang="zh-CN" sz="1200" dirty="0">
                <a:latin typeface="Times New Roman" panose="02020603050405020304" pitchFamily="18" charset="0"/>
                <a:ea typeface="+mn-ea"/>
                <a:cs typeface="Times New Roman" panose="02020603050405020304" pitchFamily="18" charset="0"/>
              </a:rPr>
              <a:t>12</a:t>
            </a:r>
            <a:r>
              <a:rPr lang="zh-CN" altLang="en-US" sz="1200" dirty="0">
                <a:latin typeface="Times New Roman" panose="02020603050405020304" pitchFamily="18" charset="0"/>
                <a:ea typeface="+mn-ea"/>
                <a:cs typeface="Times New Roman" panose="02020603050405020304" pitchFamily="18" charset="0"/>
              </a:rPr>
              <a:t>月，货物进口总额为</a:t>
            </a:r>
            <a:r>
              <a:rPr lang="en-US" altLang="zh-CN" sz="1200" dirty="0">
                <a:latin typeface="Times New Roman" panose="02020603050405020304" pitchFamily="18" charset="0"/>
                <a:ea typeface="+mn-ea"/>
                <a:cs typeface="Times New Roman" panose="02020603050405020304" pitchFamily="18" charset="0"/>
              </a:rPr>
              <a:t>446.9</a:t>
            </a:r>
            <a:r>
              <a:rPr lang="zh-CN" altLang="en-US" sz="1200" dirty="0">
                <a:latin typeface="Times New Roman" panose="02020603050405020304" pitchFamily="18" charset="0"/>
                <a:ea typeface="+mn-ea"/>
                <a:cs typeface="Times New Roman" panose="02020603050405020304" pitchFamily="18" charset="0"/>
              </a:rPr>
              <a:t>亿美元，环比增长</a:t>
            </a:r>
            <a:r>
              <a:rPr lang="en-US" altLang="zh-CN" sz="1200" dirty="0">
                <a:latin typeface="Times New Roman" panose="02020603050405020304" pitchFamily="18" charset="0"/>
                <a:ea typeface="+mn-ea"/>
                <a:cs typeface="Times New Roman" panose="02020603050405020304" pitchFamily="18" charset="0"/>
              </a:rPr>
              <a:t>17.6%</a:t>
            </a:r>
            <a:r>
              <a:rPr lang="zh-CN" altLang="en-US" sz="1200" dirty="0">
                <a:latin typeface="Times New Roman" panose="02020603050405020304" pitchFamily="18" charset="0"/>
                <a:ea typeface="+mn-ea"/>
                <a:cs typeface="Times New Roman" panose="02020603050405020304" pitchFamily="18" charset="0"/>
              </a:rPr>
              <a:t>，同比增长</a:t>
            </a:r>
            <a:r>
              <a:rPr lang="en-US" altLang="zh-CN" sz="1200" dirty="0">
                <a:latin typeface="Times New Roman" panose="02020603050405020304" pitchFamily="18" charset="0"/>
                <a:ea typeface="+mn-ea"/>
                <a:cs typeface="Times New Roman" panose="02020603050405020304" pitchFamily="18" charset="0"/>
              </a:rPr>
              <a:t>27.7%</a:t>
            </a:r>
            <a:r>
              <a:rPr lang="zh-CN" altLang="en-US" sz="1200" dirty="0">
                <a:latin typeface="Times New Roman" panose="02020603050405020304" pitchFamily="18" charset="0"/>
                <a:ea typeface="+mn-ea"/>
                <a:cs typeface="Times New Roman" panose="02020603050405020304" pitchFamily="18" charset="0"/>
              </a:rPr>
              <a:t>。</a:t>
            </a:r>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年第四季度，货物进口额达</a:t>
            </a:r>
            <a:r>
              <a:rPr lang="en-US" altLang="zh-CN" sz="1200" dirty="0">
                <a:latin typeface="Times New Roman" panose="02020603050405020304" pitchFamily="18" charset="0"/>
                <a:ea typeface="+mn-ea"/>
                <a:cs typeface="Times New Roman" panose="02020603050405020304" pitchFamily="18" charset="0"/>
              </a:rPr>
              <a:t>1231</a:t>
            </a:r>
            <a:r>
              <a:rPr lang="zh-CN" altLang="en-US" sz="1200" dirty="0">
                <a:latin typeface="Times New Roman" panose="02020603050405020304" pitchFamily="18" charset="0"/>
                <a:ea typeface="+mn-ea"/>
                <a:cs typeface="Times New Roman" panose="02020603050405020304" pitchFamily="18" charset="0"/>
              </a:rPr>
              <a:t>亿美元，同比增长</a:t>
            </a:r>
            <a:r>
              <a:rPr lang="en-US" altLang="zh-CN" sz="1200" dirty="0">
                <a:latin typeface="Times New Roman" panose="02020603050405020304" pitchFamily="18" charset="0"/>
                <a:ea typeface="+mn-ea"/>
                <a:cs typeface="Times New Roman" panose="02020603050405020304" pitchFamily="18" charset="0"/>
              </a:rPr>
              <a:t>21.3%</a:t>
            </a:r>
            <a:r>
              <a:rPr lang="zh-CN" altLang="en-US" sz="1200" dirty="0">
                <a:latin typeface="Times New Roman" panose="02020603050405020304" pitchFamily="18" charset="0"/>
                <a:ea typeface="+mn-ea"/>
                <a:cs typeface="Times New Roman" panose="02020603050405020304" pitchFamily="18" charset="0"/>
              </a:rPr>
              <a:t>，较上一季度增长</a:t>
            </a:r>
            <a:r>
              <a:rPr lang="en-US" altLang="zh-CN" sz="1200" dirty="0">
                <a:latin typeface="Times New Roman" panose="02020603050405020304" pitchFamily="18" charset="0"/>
                <a:ea typeface="+mn-ea"/>
                <a:cs typeface="Times New Roman" panose="02020603050405020304" pitchFamily="18" charset="0"/>
              </a:rPr>
              <a:t>2.9%</a:t>
            </a:r>
            <a:r>
              <a:rPr lang="zh-CN" altLang="en-US" sz="1200" dirty="0">
                <a:latin typeface="Times New Roman" panose="02020603050405020304" pitchFamily="18" charset="0"/>
                <a:ea typeface="+mn-ea"/>
                <a:cs typeface="Times New Roman" panose="02020603050405020304" pitchFamily="18" charset="0"/>
              </a:rPr>
              <a:t>。累计来看，</a:t>
            </a:r>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年货物进口总额为</a:t>
            </a:r>
            <a:r>
              <a:rPr lang="en-US" altLang="zh-CN" sz="1200" dirty="0">
                <a:latin typeface="Times New Roman" panose="02020603050405020304" pitchFamily="18" charset="0"/>
                <a:ea typeface="+mn-ea"/>
                <a:cs typeface="Times New Roman" panose="02020603050405020304" pitchFamily="18" charset="0"/>
              </a:rPr>
              <a:t>4550.1</a:t>
            </a:r>
            <a:r>
              <a:rPr lang="zh-CN" altLang="en-US" sz="1200" dirty="0">
                <a:latin typeface="Times New Roman" panose="02020603050405020304" pitchFamily="18" charset="0"/>
                <a:ea typeface="+mn-ea"/>
                <a:cs typeface="Times New Roman" panose="02020603050405020304" pitchFamily="18" charset="0"/>
              </a:rPr>
              <a:t>亿美元，同比增长</a:t>
            </a:r>
            <a:r>
              <a:rPr lang="en-US" altLang="zh-CN" sz="1200" dirty="0">
                <a:latin typeface="Times New Roman" panose="02020603050405020304" pitchFamily="18" charset="0"/>
                <a:ea typeface="+mn-ea"/>
                <a:cs typeface="Times New Roman" panose="02020603050405020304" pitchFamily="18" charset="0"/>
              </a:rPr>
              <a:t>19.4%</a:t>
            </a:r>
            <a:r>
              <a:rPr lang="zh-CN" altLang="en-US" sz="1200" dirty="0">
                <a:latin typeface="Times New Roman" panose="02020603050405020304" pitchFamily="18" charset="0"/>
                <a:ea typeface="+mn-ea"/>
                <a:cs typeface="Times New Roman" panose="02020603050405020304" pitchFamily="18" charset="0"/>
              </a:rPr>
              <a:t>。其中，国内经济部门进口额为</a:t>
            </a:r>
            <a:r>
              <a:rPr lang="en-US" altLang="zh-CN" sz="1200" dirty="0">
                <a:latin typeface="Times New Roman" panose="02020603050405020304" pitchFamily="18" charset="0"/>
                <a:ea typeface="+mn-ea"/>
                <a:cs typeface="Times New Roman" panose="02020603050405020304" pitchFamily="18" charset="0"/>
              </a:rPr>
              <a:t>1373.8</a:t>
            </a:r>
            <a:r>
              <a:rPr lang="zh-CN" altLang="en-US" sz="1200" dirty="0">
                <a:latin typeface="Times New Roman" panose="02020603050405020304" pitchFamily="18" charset="0"/>
                <a:ea typeface="+mn-ea"/>
                <a:cs typeface="Times New Roman" panose="02020603050405020304" pitchFamily="18" charset="0"/>
              </a:rPr>
              <a:t>亿美元，下降</a:t>
            </a:r>
            <a:r>
              <a:rPr lang="en-US" altLang="zh-CN" sz="1200" dirty="0">
                <a:latin typeface="Times New Roman" panose="02020603050405020304" pitchFamily="18" charset="0"/>
                <a:ea typeface="+mn-ea"/>
                <a:cs typeface="Times New Roman" panose="02020603050405020304" pitchFamily="18" charset="0"/>
              </a:rPr>
              <a:t>2.0%</a:t>
            </a:r>
            <a:r>
              <a:rPr lang="zh-CN" altLang="en-US" sz="1200" dirty="0">
                <a:latin typeface="Times New Roman" panose="02020603050405020304" pitchFamily="18" charset="0"/>
                <a:ea typeface="+mn-ea"/>
                <a:cs typeface="Times New Roman" panose="02020603050405020304" pitchFamily="18" charset="0"/>
              </a:rPr>
              <a:t>；外商投资部门进口额为</a:t>
            </a:r>
            <a:r>
              <a:rPr lang="en-US" altLang="zh-CN" sz="1200" dirty="0">
                <a:latin typeface="Times New Roman" panose="02020603050405020304" pitchFamily="18" charset="0"/>
                <a:ea typeface="+mn-ea"/>
                <a:cs typeface="Times New Roman" panose="02020603050405020304" pitchFamily="18" charset="0"/>
              </a:rPr>
              <a:t>3176.3</a:t>
            </a:r>
            <a:r>
              <a:rPr lang="zh-CN" altLang="en-US" sz="1200" dirty="0">
                <a:latin typeface="Times New Roman" panose="02020603050405020304" pitchFamily="18" charset="0"/>
                <a:ea typeface="+mn-ea"/>
                <a:cs typeface="Times New Roman" panose="02020603050405020304" pitchFamily="18" charset="0"/>
              </a:rPr>
              <a:t>亿美元，增长</a:t>
            </a:r>
            <a:r>
              <a:rPr lang="en-US" altLang="zh-CN" sz="1200" dirty="0">
                <a:latin typeface="Times New Roman" panose="02020603050405020304" pitchFamily="18" charset="0"/>
                <a:ea typeface="+mn-ea"/>
                <a:cs typeface="Times New Roman" panose="02020603050405020304" pitchFamily="18" charset="0"/>
              </a:rPr>
              <a:t>31.9%</a:t>
            </a:r>
            <a:r>
              <a:rPr lang="zh-CN" altLang="en-US" sz="1200" dirty="0">
                <a:latin typeface="Times New Roman" panose="02020603050405020304" pitchFamily="18" charset="0"/>
                <a:ea typeface="+mn-ea"/>
                <a:cs typeface="Times New Roman" panose="02020603050405020304" pitchFamily="18" charset="0"/>
              </a:rPr>
              <a:t>。</a:t>
            </a:r>
            <a:endParaRPr lang="en-US" sz="1200" dirty="0">
              <a:latin typeface="Times New Roman" panose="02020603050405020304" pitchFamily="18" charset="0"/>
              <a:ea typeface="+mn-ea"/>
              <a:cs typeface="Times New Roman" panose="02020603050405020304" pitchFamily="18" charset="0"/>
            </a:endParaRPr>
          </a:p>
          <a:p>
            <a:pPr algn="just"/>
            <a:endParaRPr lang="en-US" sz="700" dirty="0">
              <a:solidFill>
                <a:prstClr val="black"/>
              </a:solidFill>
              <a:latin typeface="Times New Roman" panose="02020603050405020304" pitchFamily="18" charset="0"/>
              <a:ea typeface="+mn-ea"/>
              <a:cs typeface="Times New Roman" panose="02020603050405020304" pitchFamily="18" charset="0"/>
            </a:endParaRPr>
          </a:p>
          <a:p>
            <a:pPr algn="just"/>
            <a:r>
              <a:rPr lang="zh-CN" altLang="en-US" sz="1200" b="1" i="1" dirty="0">
                <a:solidFill>
                  <a:prstClr val="black"/>
                </a:solidFill>
                <a:latin typeface="Times New Roman" panose="02020603050405020304" pitchFamily="18" charset="0"/>
                <a:ea typeface="+mn-ea"/>
                <a:cs typeface="Times New Roman" panose="02020603050405020304" pitchFamily="18" charset="0"/>
              </a:rPr>
              <a:t>贸易收支：</a:t>
            </a:r>
            <a:r>
              <a:rPr lang="en-US" altLang="zh-CN" sz="1200" dirty="0">
                <a:solidFill>
                  <a:prstClr val="black"/>
                </a:solidFill>
                <a:latin typeface="Times New Roman" panose="02020603050405020304" pitchFamily="18" charset="0"/>
                <a:ea typeface="+mn-ea"/>
                <a:cs typeface="Times New Roman" panose="02020603050405020304" pitchFamily="18" charset="0"/>
              </a:rPr>
              <a:t>2025</a:t>
            </a:r>
            <a:r>
              <a:rPr lang="zh-CN" altLang="en-US" sz="1200" dirty="0">
                <a:solidFill>
                  <a:prstClr val="black"/>
                </a:solidFill>
                <a:latin typeface="Times New Roman" panose="02020603050405020304" pitchFamily="18" charset="0"/>
                <a:ea typeface="+mn-ea"/>
                <a:cs typeface="Times New Roman" panose="02020603050405020304" pitchFamily="18" charset="0"/>
              </a:rPr>
              <a:t>年</a:t>
            </a:r>
            <a:r>
              <a:rPr lang="en-US" altLang="zh-CN" sz="1200" dirty="0">
                <a:solidFill>
                  <a:prstClr val="black"/>
                </a:solidFill>
                <a:latin typeface="Times New Roman" panose="02020603050405020304" pitchFamily="18" charset="0"/>
                <a:ea typeface="+mn-ea"/>
                <a:cs typeface="Times New Roman" panose="02020603050405020304" pitchFamily="18" charset="0"/>
              </a:rPr>
              <a:t>12</a:t>
            </a:r>
            <a:r>
              <a:rPr lang="zh-CN" altLang="en-US" sz="1200" dirty="0">
                <a:solidFill>
                  <a:prstClr val="black"/>
                </a:solidFill>
                <a:latin typeface="Times New Roman" panose="02020603050405020304" pitchFamily="18" charset="0"/>
                <a:ea typeface="+mn-ea"/>
                <a:cs typeface="Times New Roman" panose="02020603050405020304" pitchFamily="18" charset="0"/>
              </a:rPr>
              <a:t>月，贸易逆差为</a:t>
            </a:r>
            <a:r>
              <a:rPr lang="en-US" altLang="zh-CN" sz="1200" dirty="0">
                <a:solidFill>
                  <a:prstClr val="black"/>
                </a:solidFill>
                <a:latin typeface="Times New Roman" panose="02020603050405020304" pitchFamily="18" charset="0"/>
                <a:ea typeface="+mn-ea"/>
                <a:cs typeface="Times New Roman" panose="02020603050405020304" pitchFamily="18" charset="0"/>
              </a:rPr>
              <a:t>6.6</a:t>
            </a:r>
            <a:r>
              <a:rPr lang="zh-CN" altLang="en-US" sz="1200" dirty="0">
                <a:solidFill>
                  <a:prstClr val="black"/>
                </a:solidFill>
                <a:latin typeface="Times New Roman" panose="02020603050405020304" pitchFamily="18" charset="0"/>
                <a:ea typeface="+mn-ea"/>
                <a:cs typeface="Times New Roman" panose="02020603050405020304" pitchFamily="18" charset="0"/>
              </a:rPr>
              <a:t>亿美元。累计全年，货物贸易顺差达</a:t>
            </a:r>
            <a:r>
              <a:rPr lang="en-US" altLang="zh-CN" sz="1200" dirty="0">
                <a:solidFill>
                  <a:prstClr val="black"/>
                </a:solidFill>
                <a:latin typeface="Times New Roman" panose="02020603050405020304" pitchFamily="18" charset="0"/>
                <a:ea typeface="+mn-ea"/>
                <a:cs typeface="Times New Roman" panose="02020603050405020304" pitchFamily="18" charset="0"/>
              </a:rPr>
              <a:t>200.3</a:t>
            </a:r>
            <a:r>
              <a:rPr lang="zh-CN" altLang="en-US" sz="1200" dirty="0">
                <a:solidFill>
                  <a:prstClr val="black"/>
                </a:solidFill>
                <a:latin typeface="Times New Roman" panose="02020603050405020304" pitchFamily="18" charset="0"/>
                <a:ea typeface="+mn-ea"/>
                <a:cs typeface="Times New Roman" panose="02020603050405020304" pitchFamily="18" charset="0"/>
              </a:rPr>
              <a:t>亿美元（去年同期顺差为</a:t>
            </a:r>
            <a:r>
              <a:rPr lang="en-US" altLang="zh-CN" sz="1200" dirty="0">
                <a:solidFill>
                  <a:prstClr val="black"/>
                </a:solidFill>
                <a:latin typeface="Times New Roman" panose="02020603050405020304" pitchFamily="18" charset="0"/>
                <a:ea typeface="+mn-ea"/>
                <a:cs typeface="Times New Roman" panose="02020603050405020304" pitchFamily="18" charset="0"/>
              </a:rPr>
              <a:t>249.4</a:t>
            </a:r>
            <a:r>
              <a:rPr lang="zh-CN" altLang="en-US" sz="1200" dirty="0">
                <a:solidFill>
                  <a:prstClr val="black"/>
                </a:solidFill>
                <a:latin typeface="Times New Roman" panose="02020603050405020304" pitchFamily="18" charset="0"/>
                <a:ea typeface="+mn-ea"/>
                <a:cs typeface="Times New Roman" panose="02020603050405020304" pitchFamily="18" charset="0"/>
              </a:rPr>
              <a:t>亿美元）。其中，国内经济部门逆差为</a:t>
            </a:r>
            <a:r>
              <a:rPr lang="en-US" altLang="zh-CN" sz="1200" dirty="0">
                <a:solidFill>
                  <a:prstClr val="black"/>
                </a:solidFill>
                <a:latin typeface="Times New Roman" panose="02020603050405020304" pitchFamily="18" charset="0"/>
                <a:ea typeface="+mn-ea"/>
                <a:cs typeface="Times New Roman" panose="02020603050405020304" pitchFamily="18" charset="0"/>
              </a:rPr>
              <a:t>294.3</a:t>
            </a:r>
            <a:r>
              <a:rPr lang="zh-CN" altLang="en-US" sz="1200" dirty="0">
                <a:solidFill>
                  <a:prstClr val="black"/>
                </a:solidFill>
                <a:latin typeface="Times New Roman" panose="02020603050405020304" pitchFamily="18" charset="0"/>
                <a:ea typeface="+mn-ea"/>
                <a:cs typeface="Times New Roman" panose="02020603050405020304" pitchFamily="18" charset="0"/>
              </a:rPr>
              <a:t>亿美元；外商投资部门（含原油）顺差为</a:t>
            </a:r>
            <a:r>
              <a:rPr lang="en-US" altLang="zh-CN" sz="1200" dirty="0">
                <a:solidFill>
                  <a:prstClr val="black"/>
                </a:solidFill>
                <a:latin typeface="Times New Roman" panose="02020603050405020304" pitchFamily="18" charset="0"/>
                <a:ea typeface="+mn-ea"/>
                <a:cs typeface="Times New Roman" panose="02020603050405020304" pitchFamily="18" charset="0"/>
              </a:rPr>
              <a:t>494.6</a:t>
            </a:r>
            <a:r>
              <a:rPr lang="zh-CN" altLang="en-US" sz="1200" dirty="0">
                <a:solidFill>
                  <a:prstClr val="black"/>
                </a:solidFill>
                <a:latin typeface="Times New Roman" panose="02020603050405020304" pitchFamily="18" charset="0"/>
                <a:ea typeface="+mn-ea"/>
                <a:cs typeface="Times New Roman" panose="02020603050405020304" pitchFamily="18" charset="0"/>
              </a:rPr>
              <a:t>亿美元。</a:t>
            </a:r>
            <a:endParaRPr lang="en-US" sz="1200" dirty="0">
              <a:latin typeface="Times New Roman" panose="02020603050405020304" pitchFamily="18" charset="0"/>
              <a:ea typeface="+mn-ea"/>
              <a:cs typeface="Times New Roman" panose="02020603050405020304" pitchFamily="18" charset="0"/>
            </a:endParaRPr>
          </a:p>
        </p:txBody>
      </p:sp>
      <p:sp>
        <p:nvSpPr>
          <p:cNvPr id="8" name="文本框 85">
            <a:extLst>
              <a:ext uri="{FF2B5EF4-FFF2-40B4-BE49-F238E27FC236}">
                <a16:creationId xmlns:a16="http://schemas.microsoft.com/office/drawing/2014/main" id="{24205C3A-A6D9-2075-8020-5401615E6ECE}"/>
              </a:ext>
            </a:extLst>
          </p:cNvPr>
          <p:cNvSpPr txBox="1">
            <a:spLocks noChangeArrowheads="1"/>
          </p:cNvSpPr>
          <p:nvPr/>
        </p:nvSpPr>
        <p:spPr bwMode="auto">
          <a:xfrm>
            <a:off x="269715" y="6901754"/>
            <a:ext cx="7485457" cy="249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en-US" altLang="vi-VN" sz="1400" b="1" dirty="0">
                <a:solidFill>
                  <a:srgbClr val="2323FF"/>
                </a:solidFill>
                <a:latin typeface="Times New Roman" panose="02020603050405020304" pitchFamily="18" charset="0"/>
                <a:ea typeface="+mn-ea"/>
                <a:cs typeface="Times New Roman" panose="02020603050405020304" pitchFamily="18" charset="0"/>
              </a:rPr>
              <a:t>e</a:t>
            </a:r>
            <a:r>
              <a:rPr lang="vi-VN" altLang="vi-VN" sz="1400" b="1" dirty="0">
                <a:solidFill>
                  <a:srgbClr val="2323FF"/>
                </a:solidFill>
                <a:latin typeface="Times New Roman" panose="02020603050405020304" pitchFamily="18" charset="0"/>
                <a:ea typeface="+mn-ea"/>
                <a:cs typeface="Times New Roman" panose="02020603050405020304" pitchFamily="18" charset="0"/>
              </a:rPr>
              <a:t>.</a:t>
            </a:r>
            <a:r>
              <a:rPr lang="zh-CN" altLang="en-US" sz="1400" b="1" dirty="0">
                <a:solidFill>
                  <a:srgbClr val="3333FF"/>
                </a:solidFill>
                <a:latin typeface="Times New Roman" panose="02020603050405020304" pitchFamily="18" charset="0"/>
                <a:ea typeface="+mn-ea"/>
                <a:cs typeface="Times New Roman" panose="02020603050405020304" pitchFamily="18" charset="0"/>
              </a:rPr>
              <a:t>在多重不确定性叠加的背景下，外国投资保持韧性，成为亮点</a:t>
            </a:r>
            <a:endParaRPr lang="en-US" altLang="vi-VN" sz="1400" b="1" dirty="0">
              <a:solidFill>
                <a:srgbClr val="3333FF"/>
              </a:solidFill>
              <a:latin typeface="Times New Roman" panose="02020603050405020304" pitchFamily="18" charset="0"/>
              <a:ea typeface="+mn-ea"/>
              <a:cs typeface="Times New Roman" panose="02020603050405020304" pitchFamily="18" charset="0"/>
            </a:endParaRPr>
          </a:p>
        </p:txBody>
      </p:sp>
      <p:sp>
        <p:nvSpPr>
          <p:cNvPr id="9" name="TextBox 10">
            <a:extLst>
              <a:ext uri="{FF2B5EF4-FFF2-40B4-BE49-F238E27FC236}">
                <a16:creationId xmlns:a16="http://schemas.microsoft.com/office/drawing/2014/main" id="{D1C80876-9B2F-CFC2-42C1-D0570D1AB068}"/>
              </a:ext>
            </a:extLst>
          </p:cNvPr>
          <p:cNvSpPr txBox="1"/>
          <p:nvPr/>
        </p:nvSpPr>
        <p:spPr>
          <a:xfrm>
            <a:off x="3321302" y="3904518"/>
            <a:ext cx="1998111" cy="24994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zh-CN" altLang="en-US" sz="1000" i="1" dirty="0">
                <a:solidFill>
                  <a:prstClr val="black"/>
                </a:solidFill>
                <a:latin typeface="Times New Roman" panose="02020603050405020304" pitchFamily="18" charset="0"/>
                <a:cs typeface="Times New Roman" panose="02020603050405020304" pitchFamily="18" charset="0"/>
              </a:rPr>
              <a:t>数据来源</a:t>
            </a:r>
            <a:r>
              <a:rPr lang="en-US" sz="1000" i="1" dirty="0">
                <a:solidFill>
                  <a:prstClr val="black"/>
                </a:solidFill>
                <a:latin typeface="Times New Roman" panose="02020603050405020304" pitchFamily="18" charset="0"/>
                <a:cs typeface="Times New Roman" panose="02020603050405020304" pitchFamily="18" charset="0"/>
              </a:rPr>
              <a:t>: </a:t>
            </a:r>
            <a:r>
              <a:rPr lang="zh-CN" altLang="en-US" sz="1000" i="1" dirty="0">
                <a:solidFill>
                  <a:prstClr val="black"/>
                </a:solidFill>
                <a:latin typeface="Times New Roman" panose="02020603050405020304" pitchFamily="18" charset="0"/>
                <a:cs typeface="Times New Roman" panose="02020603050405020304" pitchFamily="18" charset="0"/>
              </a:rPr>
              <a:t>统计总局</a:t>
            </a:r>
            <a:endParaRPr lang="en-US" sz="1000" i="1" dirty="0">
              <a:solidFill>
                <a:prstClr val="black"/>
              </a:solidFill>
              <a:latin typeface="Times New Roman" panose="02020603050405020304" pitchFamily="18" charset="0"/>
              <a:cs typeface="Times New Roman" panose="02020603050405020304" pitchFamily="18" charset="0"/>
            </a:endParaRPr>
          </a:p>
        </p:txBody>
      </p:sp>
      <p:sp>
        <p:nvSpPr>
          <p:cNvPr id="10" name="文本框 85">
            <a:extLst>
              <a:ext uri="{FF2B5EF4-FFF2-40B4-BE49-F238E27FC236}">
                <a16:creationId xmlns:a16="http://schemas.microsoft.com/office/drawing/2014/main" id="{FBC32DCC-F18B-A37D-EBF5-850C156479F7}"/>
              </a:ext>
            </a:extLst>
          </p:cNvPr>
          <p:cNvSpPr txBox="1">
            <a:spLocks noChangeArrowheads="1"/>
          </p:cNvSpPr>
          <p:nvPr/>
        </p:nvSpPr>
        <p:spPr bwMode="auto">
          <a:xfrm>
            <a:off x="312310" y="1451930"/>
            <a:ext cx="6790943" cy="1871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en-US" altLang="vi-VN" sz="1400" b="1" dirty="0">
                <a:solidFill>
                  <a:srgbClr val="2323FF"/>
                </a:solidFill>
                <a:latin typeface="Times New Roman" panose="02020603050405020304" pitchFamily="18" charset="0"/>
                <a:ea typeface="+mn-ea"/>
                <a:cs typeface="Times New Roman" panose="02020603050405020304" pitchFamily="18" charset="0"/>
              </a:rPr>
              <a:t>d. </a:t>
            </a:r>
            <a:r>
              <a:rPr lang="zh-CN" altLang="en-US" sz="1400" b="1" dirty="0">
                <a:solidFill>
                  <a:srgbClr val="2323FF"/>
                </a:solidFill>
                <a:latin typeface="Times New Roman" panose="02020603050405020304" pitchFamily="18" charset="0"/>
                <a:ea typeface="+mn-ea"/>
                <a:cs typeface="Times New Roman" panose="02020603050405020304" pitchFamily="18" charset="0"/>
              </a:rPr>
              <a:t>货物进出口</a:t>
            </a:r>
            <a:r>
              <a:rPr lang="en-US" altLang="zh-CN" sz="1400" b="1" dirty="0">
                <a:solidFill>
                  <a:srgbClr val="2323FF"/>
                </a:solidFill>
                <a:latin typeface="Times New Roman" panose="02020603050405020304" pitchFamily="18" charset="0"/>
                <a:ea typeface="+mn-ea"/>
                <a:cs typeface="Times New Roman" panose="02020603050405020304" pitchFamily="18" charset="0"/>
              </a:rPr>
              <a:t>12</a:t>
            </a:r>
            <a:r>
              <a:rPr lang="zh-CN" altLang="en-US" sz="1400" b="1" dirty="0">
                <a:solidFill>
                  <a:srgbClr val="2323FF"/>
                </a:solidFill>
                <a:latin typeface="Times New Roman" panose="02020603050405020304" pitchFamily="18" charset="0"/>
                <a:ea typeface="+mn-ea"/>
                <a:cs typeface="Times New Roman" panose="02020603050405020304" pitchFamily="18" charset="0"/>
              </a:rPr>
              <a:t>月份全面加速，贸易双向高增长</a:t>
            </a:r>
            <a:endParaRPr lang="en-US" altLang="vi-VN" sz="1400" b="1" dirty="0">
              <a:solidFill>
                <a:srgbClr val="2323FF"/>
              </a:solidFill>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49E4D922-6858-F9F6-34EC-C455601C20E0}"/>
              </a:ext>
            </a:extLst>
          </p:cNvPr>
          <p:cNvSpPr txBox="1"/>
          <p:nvPr/>
        </p:nvSpPr>
        <p:spPr>
          <a:xfrm>
            <a:off x="312310" y="1086788"/>
            <a:ext cx="6985058" cy="307777"/>
          </a:xfrm>
          <a:prstGeom prst="rect">
            <a:avLst/>
          </a:prstGeom>
          <a:solidFill>
            <a:srgbClr val="2323FF"/>
          </a:solidFill>
        </p:spPr>
        <p:txBody>
          <a:bodyPr wrap="square" rtlCol="0">
            <a:spAutoFit/>
          </a:bodyPr>
          <a:lstStyle/>
          <a:p>
            <a:r>
              <a:rPr lang="en-US" sz="1400" b="1" dirty="0">
                <a:solidFill>
                  <a:prstClr val="white"/>
                </a:solidFill>
                <a:latin typeface="Times New Roman" panose="02020603050405020304" pitchFamily="18" charset="0"/>
                <a:cs typeface="Times New Roman" panose="02020603050405020304" pitchFamily="18" charset="0"/>
              </a:rPr>
              <a:t>1. 2025</a:t>
            </a:r>
            <a:r>
              <a:rPr lang="zh-CN" altLang="en-US" sz="1400" b="1" dirty="0">
                <a:solidFill>
                  <a:prstClr val="white"/>
                </a:solidFill>
                <a:latin typeface="Times New Roman" panose="02020603050405020304" pitchFamily="18" charset="0"/>
                <a:cs typeface="Times New Roman" panose="02020603050405020304" pitchFamily="18" charset="0"/>
              </a:rPr>
              <a:t>年</a:t>
            </a:r>
            <a:r>
              <a:rPr lang="en-US" altLang="zh-CN" sz="1400" b="1" dirty="0">
                <a:solidFill>
                  <a:prstClr val="white"/>
                </a:solidFill>
                <a:latin typeface="Times New Roman" panose="02020603050405020304" pitchFamily="18" charset="0"/>
                <a:cs typeface="Times New Roman" panose="02020603050405020304" pitchFamily="18" charset="0"/>
              </a:rPr>
              <a:t>12</a:t>
            </a:r>
            <a:r>
              <a:rPr lang="zh-CN" altLang="en-US" sz="1400" b="1" dirty="0">
                <a:solidFill>
                  <a:prstClr val="white"/>
                </a:solidFill>
                <a:latin typeface="Times New Roman" panose="02020603050405020304" pitchFamily="18" charset="0"/>
                <a:cs typeface="Times New Roman" panose="02020603050405020304" pitchFamily="18" charset="0"/>
              </a:rPr>
              <a:t>月、第四季度和全年越南宏观经济概览</a:t>
            </a:r>
            <a:endParaRPr lang="en-US" sz="1400" b="1" dirty="0">
              <a:solidFill>
                <a:prstClr val="white"/>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32ECD06-B703-56C1-B79D-B3FA2F9A60EB}"/>
              </a:ext>
            </a:extLst>
          </p:cNvPr>
          <p:cNvSpPr txBox="1"/>
          <p:nvPr/>
        </p:nvSpPr>
        <p:spPr>
          <a:xfrm>
            <a:off x="312310" y="725339"/>
            <a:ext cx="2741456" cy="369332"/>
          </a:xfrm>
          <a:prstGeom prst="rect">
            <a:avLst/>
          </a:prstGeom>
          <a:noFill/>
        </p:spPr>
        <p:txBody>
          <a:bodyPr wrap="none" rtlCol="0">
            <a:spAutoFit/>
          </a:bodyPr>
          <a:lstStyle/>
          <a:p>
            <a:r>
              <a:rPr lang="zh-CN" altLang="en-US" sz="1800" b="1" dirty="0">
                <a:solidFill>
                  <a:srgbClr val="2323FF"/>
                </a:solidFill>
                <a:latin typeface="Times New Roman" panose="02020603050405020304" pitchFamily="18" charset="0"/>
                <a:cs typeface="Times New Roman" panose="02020603050405020304" pitchFamily="18" charset="0"/>
              </a:rPr>
              <a:t>越南宏观经济更新及预测</a:t>
            </a:r>
            <a:endParaRPr lang="en-US" sz="1800" b="1" dirty="0">
              <a:solidFill>
                <a:srgbClr val="2323FF"/>
              </a:solidFill>
              <a:latin typeface="Times New Roman" panose="02020603050405020304" pitchFamily="18" charset="0"/>
              <a:cs typeface="Times New Roman" panose="02020603050405020304" pitchFamily="18" charset="0"/>
            </a:endParaRPr>
          </a:p>
        </p:txBody>
      </p:sp>
      <p:sp>
        <p:nvSpPr>
          <p:cNvPr id="15" name="TextBox 10">
            <a:extLst>
              <a:ext uri="{FF2B5EF4-FFF2-40B4-BE49-F238E27FC236}">
                <a16:creationId xmlns:a16="http://schemas.microsoft.com/office/drawing/2014/main" id="{39421477-CD02-5BBE-1517-886BF81FB544}"/>
              </a:ext>
            </a:extLst>
          </p:cNvPr>
          <p:cNvSpPr txBox="1"/>
          <p:nvPr/>
        </p:nvSpPr>
        <p:spPr>
          <a:xfrm>
            <a:off x="5757062" y="9882578"/>
            <a:ext cx="1998111" cy="24994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zh-CN" altLang="en-US" sz="1000" i="1" dirty="0">
                <a:solidFill>
                  <a:prstClr val="black"/>
                </a:solidFill>
                <a:latin typeface="Times New Roman" panose="02020603050405020304" pitchFamily="18" charset="0"/>
                <a:cs typeface="Times New Roman" panose="02020603050405020304" pitchFamily="18" charset="0"/>
              </a:rPr>
              <a:t>数据来源</a:t>
            </a:r>
            <a:r>
              <a:rPr lang="en-US" sz="1000" i="1" dirty="0">
                <a:solidFill>
                  <a:prstClr val="black"/>
                </a:solidFill>
                <a:latin typeface="Times New Roman" panose="02020603050405020304" pitchFamily="18" charset="0"/>
                <a:cs typeface="Times New Roman" panose="02020603050405020304" pitchFamily="18" charset="0"/>
              </a:rPr>
              <a:t>: </a:t>
            </a:r>
            <a:r>
              <a:rPr lang="zh-CN" altLang="en-US" sz="1000" i="1" dirty="0">
                <a:solidFill>
                  <a:prstClr val="black"/>
                </a:solidFill>
                <a:latin typeface="Times New Roman" panose="02020603050405020304" pitchFamily="18" charset="0"/>
                <a:cs typeface="Times New Roman" panose="02020603050405020304" pitchFamily="18" charset="0"/>
              </a:rPr>
              <a:t>统计总局</a:t>
            </a:r>
            <a:endParaRPr lang="en-US" sz="1000" i="1" dirty="0">
              <a:solidFill>
                <a:prstClr val="black"/>
              </a:solidFill>
              <a:latin typeface="Times New Roman" panose="02020603050405020304" pitchFamily="18" charset="0"/>
              <a:cs typeface="Times New Roman" panose="02020603050405020304" pitchFamily="18" charset="0"/>
            </a:endParaRPr>
          </a:p>
        </p:txBody>
      </p:sp>
      <p:sp>
        <p:nvSpPr>
          <p:cNvPr id="16" name="Slide Number Placeholder 3">
            <a:extLst>
              <a:ext uri="{FF2B5EF4-FFF2-40B4-BE49-F238E27FC236}">
                <a16:creationId xmlns:a16="http://schemas.microsoft.com/office/drawing/2014/main" id="{6D9B1D6D-A190-6810-7D0C-507595BB7C6C}"/>
              </a:ext>
            </a:extLst>
          </p:cNvPr>
          <p:cNvSpPr>
            <a:spLocks noGrp="1"/>
          </p:cNvSpPr>
          <p:nvPr>
            <p:ph type="sldNum" sz="quarter" idx="12"/>
          </p:nvPr>
        </p:nvSpPr>
        <p:spPr>
          <a:xfrm>
            <a:off x="5801690" y="10007548"/>
            <a:ext cx="1827014" cy="576424"/>
          </a:xfrm>
        </p:spPr>
        <p:txBody>
          <a:bodyPr/>
          <a:lstStyle/>
          <a:p>
            <a:r>
              <a:rPr lang="en-US" b="1" dirty="0">
                <a:latin typeface="Times New Roman" panose="02020603050405020304" pitchFamily="18" charset="0"/>
                <a:ea typeface="+mn-ea"/>
                <a:cs typeface="Times New Roman" panose="02020603050405020304" pitchFamily="18" charset="0"/>
              </a:rPr>
              <a:t>5</a:t>
            </a:r>
          </a:p>
        </p:txBody>
      </p:sp>
      <p:graphicFrame>
        <p:nvGraphicFramePr>
          <p:cNvPr id="17" name="Chart 16">
            <a:extLst>
              <a:ext uri="{FF2B5EF4-FFF2-40B4-BE49-F238E27FC236}">
                <a16:creationId xmlns:a16="http://schemas.microsoft.com/office/drawing/2014/main" id="{AA58BB7F-DE1C-C4A8-0C46-0DF3D0D149CF}"/>
              </a:ext>
            </a:extLst>
          </p:cNvPr>
          <p:cNvGraphicFramePr>
            <a:graphicFrameLocks/>
          </p:cNvGraphicFramePr>
          <p:nvPr>
            <p:extLst>
              <p:ext uri="{D42A27DB-BD31-4B8C-83A1-F6EECF244321}">
                <p14:modId xmlns:p14="http://schemas.microsoft.com/office/powerpoint/2010/main" val="3625294271"/>
              </p:ext>
            </p:extLst>
          </p:nvPr>
        </p:nvGraphicFramePr>
        <p:xfrm>
          <a:off x="291486" y="1701106"/>
          <a:ext cx="3657600" cy="22217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a:extLst>
              <a:ext uri="{FF2B5EF4-FFF2-40B4-BE49-F238E27FC236}">
                <a16:creationId xmlns:a16="http://schemas.microsoft.com/office/drawing/2014/main" id="{8A587380-C1D7-E6B7-C4E7-CF43A6D275F8}"/>
              </a:ext>
            </a:extLst>
          </p:cNvPr>
          <p:cNvGraphicFramePr>
            <a:graphicFrameLocks/>
          </p:cNvGraphicFramePr>
          <p:nvPr>
            <p:extLst>
              <p:ext uri="{D42A27DB-BD31-4B8C-83A1-F6EECF244321}">
                <p14:modId xmlns:p14="http://schemas.microsoft.com/office/powerpoint/2010/main" val="1651956176"/>
              </p:ext>
            </p:extLst>
          </p:nvPr>
        </p:nvGraphicFramePr>
        <p:xfrm>
          <a:off x="4033741" y="1696484"/>
          <a:ext cx="3657600" cy="20894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a:extLst>
              <a:ext uri="{FF2B5EF4-FFF2-40B4-BE49-F238E27FC236}">
                <a16:creationId xmlns:a16="http://schemas.microsoft.com/office/drawing/2014/main" id="{EA35ADA1-4A5B-0E91-2824-051685AD1C60}"/>
              </a:ext>
            </a:extLst>
          </p:cNvPr>
          <p:cNvGraphicFramePr>
            <a:graphicFrameLocks/>
          </p:cNvGraphicFramePr>
          <p:nvPr>
            <p:extLst>
              <p:ext uri="{D42A27DB-BD31-4B8C-83A1-F6EECF244321}">
                <p14:modId xmlns:p14="http://schemas.microsoft.com/office/powerpoint/2010/main" val="2906731504"/>
              </p:ext>
            </p:extLst>
          </p:nvPr>
        </p:nvGraphicFramePr>
        <p:xfrm>
          <a:off x="4460450" y="7439024"/>
          <a:ext cx="3483400" cy="24268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239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1"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par>
                                <p:cTn id="8" presetID="8" presetClass="entr" presetSubtype="16" fill="hold" grpId="1"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500"/>
                                        <p:tgtEl>
                                          <p:spTgt spid="6"/>
                                        </p:tgtEl>
                                      </p:cBhvr>
                                    </p:animEffect>
                                  </p:childTnLst>
                                </p:cTn>
                              </p:par>
                              <p:par>
                                <p:cTn id="11" presetID="8" presetClass="entr" presetSubtype="16"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amond(in)">
                                      <p:cBhvr>
                                        <p:cTn id="13" dur="500"/>
                                        <p:tgtEl>
                                          <p:spTgt spid="8"/>
                                        </p:tgtEl>
                                      </p:cBhvr>
                                    </p:animEffect>
                                  </p:childTnLst>
                                </p:cTn>
                              </p:par>
                              <p:par>
                                <p:cTn id="14" presetID="8" presetClass="entr" presetSubtype="16" fill="hold" grpId="1"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amond(i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P spid="5" grpId="1" bldLvl="0" autoUpdateAnimBg="0"/>
      <p:bldP spid="6" grpId="0" bldLvl="0" autoUpdateAnimBg="0"/>
      <p:bldP spid="6" grpId="1" bldLvl="0" autoUpdateAnimBg="0"/>
      <p:bldP spid="8" grpId="0" bldLvl="0" autoUpdateAnimBg="0"/>
      <p:bldP spid="8" grpId="1" bldLvl="0" autoUpdateAnimBg="0"/>
      <p:bldP spid="10" grpId="0" bldLvl="0" autoUpdateAnimBg="0"/>
      <p:bldP spid="10" grpId="1"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85">
            <a:extLst>
              <a:ext uri="{FF2B5EF4-FFF2-40B4-BE49-F238E27FC236}">
                <a16:creationId xmlns:a16="http://schemas.microsoft.com/office/drawing/2014/main" id="{84F4C7D3-8F7F-FDA4-0A75-43471E46769C}"/>
              </a:ext>
            </a:extLst>
          </p:cNvPr>
          <p:cNvSpPr txBox="1">
            <a:spLocks noChangeArrowheads="1"/>
          </p:cNvSpPr>
          <p:nvPr/>
        </p:nvSpPr>
        <p:spPr bwMode="auto">
          <a:xfrm>
            <a:off x="303250" y="8281055"/>
            <a:ext cx="7451923" cy="16897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a:t>
            </a:r>
            <a:r>
              <a:rPr lang="en-US" altLang="zh-CN" sz="1200" dirty="0">
                <a:latin typeface="Times New Roman" panose="02020603050405020304" pitchFamily="18" charset="0"/>
                <a:ea typeface="+mn-ea"/>
                <a:cs typeface="Times New Roman" panose="02020603050405020304" pitchFamily="18" charset="0"/>
              </a:rPr>
              <a:t>12</a:t>
            </a:r>
            <a:r>
              <a:rPr lang="zh-CN" altLang="en-US" sz="1200" dirty="0">
                <a:latin typeface="Times New Roman" panose="02020603050405020304" pitchFamily="18" charset="0"/>
                <a:ea typeface="+mn-ea"/>
                <a:cs typeface="Times New Roman" panose="02020603050405020304" pitchFamily="18" charset="0"/>
              </a:rPr>
              <a:t>月份，全国新成立企业约</a:t>
            </a:r>
            <a:r>
              <a:rPr lang="en-US" altLang="zh-CN" sz="1200" dirty="0">
                <a:latin typeface="Times New Roman" panose="02020603050405020304" pitchFamily="18" charset="0"/>
                <a:ea typeface="+mn-ea"/>
                <a:cs typeface="Times New Roman" panose="02020603050405020304" pitchFamily="18" charset="0"/>
              </a:rPr>
              <a:t>1.72</a:t>
            </a:r>
            <a:r>
              <a:rPr lang="zh-CN" altLang="en-US" sz="1200" dirty="0">
                <a:latin typeface="Times New Roman" panose="02020603050405020304" pitchFamily="18" charset="0"/>
                <a:ea typeface="+mn-ea"/>
                <a:cs typeface="Times New Roman" panose="02020603050405020304" pitchFamily="18" charset="0"/>
              </a:rPr>
              <a:t>万家，环比增长</a:t>
            </a:r>
            <a:r>
              <a:rPr lang="en-US" altLang="zh-CN" sz="1200" dirty="0">
                <a:latin typeface="Times New Roman" panose="02020603050405020304" pitchFamily="18" charset="0"/>
                <a:ea typeface="+mn-ea"/>
                <a:cs typeface="Times New Roman" panose="02020603050405020304" pitchFamily="18" charset="0"/>
              </a:rPr>
              <a:t>13.9%</a:t>
            </a:r>
            <a:r>
              <a:rPr lang="zh-CN" altLang="en-US" sz="1200" dirty="0">
                <a:latin typeface="Times New Roman" panose="02020603050405020304" pitchFamily="18" charset="0"/>
                <a:ea typeface="+mn-ea"/>
                <a:cs typeface="Times New Roman" panose="02020603050405020304" pitchFamily="18" charset="0"/>
              </a:rPr>
              <a:t>，同比增长</a:t>
            </a:r>
            <a:r>
              <a:rPr lang="en-US" altLang="zh-CN" sz="1200" dirty="0">
                <a:latin typeface="Times New Roman" panose="02020603050405020304" pitchFamily="18" charset="0"/>
                <a:ea typeface="+mn-ea"/>
                <a:cs typeface="Times New Roman" panose="02020603050405020304" pitchFamily="18" charset="0"/>
              </a:rPr>
              <a:t>71.6%</a:t>
            </a:r>
            <a:r>
              <a:rPr lang="zh-CN" altLang="en-US" sz="1200" dirty="0">
                <a:latin typeface="Times New Roman" panose="02020603050405020304" pitchFamily="18" charset="0"/>
                <a:ea typeface="+mn-ea"/>
                <a:cs typeface="Times New Roman" panose="02020603050405020304" pitchFamily="18" charset="0"/>
              </a:rPr>
              <a:t>。此外，全国共有</a:t>
            </a:r>
            <a:r>
              <a:rPr lang="en-US" altLang="zh-CN" sz="1200" dirty="0">
                <a:latin typeface="Times New Roman" panose="02020603050405020304" pitchFamily="18" charset="0"/>
                <a:ea typeface="+mn-ea"/>
                <a:cs typeface="Times New Roman" panose="02020603050405020304" pitchFamily="18" charset="0"/>
              </a:rPr>
              <a:t>10000</a:t>
            </a:r>
            <a:r>
              <a:rPr lang="zh-CN" altLang="en-US" sz="1200" dirty="0">
                <a:latin typeface="Times New Roman" panose="02020603050405020304" pitchFamily="18" charset="0"/>
                <a:ea typeface="+mn-ea"/>
                <a:cs typeface="Times New Roman" panose="02020603050405020304" pitchFamily="18" charset="0"/>
              </a:rPr>
              <a:t>家企业恢复运营，环比下降</a:t>
            </a:r>
            <a:r>
              <a:rPr lang="en-US" altLang="zh-CN" sz="1200" dirty="0">
                <a:latin typeface="Times New Roman" panose="02020603050405020304" pitchFamily="18" charset="0"/>
                <a:ea typeface="+mn-ea"/>
                <a:cs typeface="Times New Roman" panose="02020603050405020304" pitchFamily="18" charset="0"/>
              </a:rPr>
              <a:t>3.0%</a:t>
            </a:r>
            <a:r>
              <a:rPr lang="zh-CN" altLang="en-US" sz="1200" dirty="0">
                <a:latin typeface="Times New Roman" panose="02020603050405020304" pitchFamily="18" charset="0"/>
                <a:ea typeface="+mn-ea"/>
                <a:cs typeface="Times New Roman" panose="02020603050405020304" pitchFamily="18" charset="0"/>
              </a:rPr>
              <a:t>，同比增长</a:t>
            </a:r>
            <a:r>
              <a:rPr lang="en-US" altLang="zh-CN" sz="1200" dirty="0">
                <a:latin typeface="Times New Roman" panose="02020603050405020304" pitchFamily="18" charset="0"/>
                <a:ea typeface="+mn-ea"/>
                <a:cs typeface="Times New Roman" panose="02020603050405020304" pitchFamily="18" charset="0"/>
              </a:rPr>
              <a:t>12.7%</a:t>
            </a:r>
            <a:r>
              <a:rPr lang="zh-CN" altLang="en-US" sz="1200" dirty="0">
                <a:latin typeface="Times New Roman" panose="02020603050405020304" pitchFamily="18" charset="0"/>
                <a:ea typeface="+mn-ea"/>
                <a:cs typeface="Times New Roman" panose="02020603050405020304" pitchFamily="18" charset="0"/>
              </a:rPr>
              <a:t>；有</a:t>
            </a:r>
            <a:r>
              <a:rPr lang="en-US" altLang="zh-CN" sz="1200" dirty="0">
                <a:latin typeface="Times New Roman" panose="02020603050405020304" pitchFamily="18" charset="0"/>
                <a:ea typeface="+mn-ea"/>
                <a:cs typeface="Times New Roman" panose="02020603050405020304" pitchFamily="18" charset="0"/>
              </a:rPr>
              <a:t>4594</a:t>
            </a:r>
            <a:r>
              <a:rPr lang="zh-CN" altLang="en-US" sz="1200" dirty="0">
                <a:latin typeface="Times New Roman" panose="02020603050405020304" pitchFamily="18" charset="0"/>
                <a:ea typeface="+mn-ea"/>
                <a:cs typeface="Times New Roman" panose="02020603050405020304" pitchFamily="18" charset="0"/>
              </a:rPr>
              <a:t>家企业注册暂时停业，环比下降</a:t>
            </a:r>
            <a:r>
              <a:rPr lang="en-US" altLang="zh-CN" sz="1200" dirty="0">
                <a:latin typeface="Times New Roman" panose="02020603050405020304" pitchFamily="18" charset="0"/>
                <a:ea typeface="+mn-ea"/>
                <a:cs typeface="Times New Roman" panose="02020603050405020304" pitchFamily="18" charset="0"/>
              </a:rPr>
              <a:t>5.5%</a:t>
            </a:r>
            <a:r>
              <a:rPr lang="zh-CN" altLang="en-US" sz="1200" dirty="0">
                <a:latin typeface="Times New Roman" panose="02020603050405020304" pitchFamily="18" charset="0"/>
                <a:ea typeface="+mn-ea"/>
                <a:cs typeface="Times New Roman" panose="02020603050405020304" pitchFamily="18" charset="0"/>
              </a:rPr>
              <a:t>，同比增长</a:t>
            </a:r>
            <a:r>
              <a:rPr lang="en-US" altLang="zh-CN" sz="1200" dirty="0">
                <a:latin typeface="Times New Roman" panose="02020603050405020304" pitchFamily="18" charset="0"/>
                <a:ea typeface="+mn-ea"/>
                <a:cs typeface="Times New Roman" panose="02020603050405020304" pitchFamily="18" charset="0"/>
              </a:rPr>
              <a:t>9.7%</a:t>
            </a:r>
            <a:r>
              <a:rPr lang="zh-CN" altLang="en-US" sz="1200" dirty="0">
                <a:latin typeface="Times New Roman" panose="02020603050405020304" pitchFamily="18" charset="0"/>
                <a:ea typeface="+mn-ea"/>
                <a:cs typeface="Times New Roman" panose="02020603050405020304" pitchFamily="18" charset="0"/>
              </a:rPr>
              <a:t>；有</a:t>
            </a:r>
            <a:r>
              <a:rPr lang="en-US" altLang="zh-CN" sz="1200" dirty="0">
                <a:latin typeface="Times New Roman" panose="02020603050405020304" pitchFamily="18" charset="0"/>
                <a:ea typeface="+mn-ea"/>
                <a:cs typeface="Times New Roman" panose="02020603050405020304" pitchFamily="18" charset="0"/>
              </a:rPr>
              <a:t>12608</a:t>
            </a:r>
            <a:r>
              <a:rPr lang="zh-CN" altLang="en-US" sz="1200" dirty="0">
                <a:latin typeface="Times New Roman" panose="02020603050405020304" pitchFamily="18" charset="0"/>
                <a:ea typeface="+mn-ea"/>
                <a:cs typeface="Times New Roman" panose="02020603050405020304" pitchFamily="18" charset="0"/>
              </a:rPr>
              <a:t>家企业暂停经营、等待办理解散手续，环比增长</a:t>
            </a:r>
            <a:r>
              <a:rPr lang="en-US" altLang="zh-CN" sz="1200" dirty="0">
                <a:latin typeface="Times New Roman" panose="02020603050405020304" pitchFamily="18" charset="0"/>
                <a:ea typeface="+mn-ea"/>
                <a:cs typeface="Times New Roman" panose="02020603050405020304" pitchFamily="18" charset="0"/>
              </a:rPr>
              <a:t>89.1%</a:t>
            </a:r>
            <a:r>
              <a:rPr lang="zh-CN" altLang="en-US" sz="1200" dirty="0">
                <a:latin typeface="Times New Roman" panose="02020603050405020304" pitchFamily="18" charset="0"/>
                <a:ea typeface="+mn-ea"/>
                <a:cs typeface="Times New Roman" panose="02020603050405020304" pitchFamily="18" charset="0"/>
              </a:rPr>
              <a:t>，同比下降</a:t>
            </a:r>
            <a:r>
              <a:rPr lang="en-US" altLang="zh-CN" sz="1200" dirty="0">
                <a:latin typeface="Times New Roman" panose="02020603050405020304" pitchFamily="18" charset="0"/>
                <a:ea typeface="+mn-ea"/>
                <a:cs typeface="Times New Roman" panose="02020603050405020304" pitchFamily="18" charset="0"/>
              </a:rPr>
              <a:t>36.6%</a:t>
            </a:r>
            <a:r>
              <a:rPr lang="zh-CN" altLang="en-US" sz="1200" dirty="0">
                <a:latin typeface="Times New Roman" panose="02020603050405020304" pitchFamily="18" charset="0"/>
                <a:ea typeface="+mn-ea"/>
                <a:cs typeface="Times New Roman" panose="02020603050405020304" pitchFamily="18" charset="0"/>
              </a:rPr>
              <a:t>；另有</a:t>
            </a:r>
            <a:r>
              <a:rPr lang="en-US" altLang="zh-CN" sz="1200" dirty="0">
                <a:latin typeface="Times New Roman" panose="02020603050405020304" pitchFamily="18" charset="0"/>
                <a:ea typeface="+mn-ea"/>
                <a:cs typeface="Times New Roman" panose="02020603050405020304" pitchFamily="18" charset="0"/>
              </a:rPr>
              <a:t>5045</a:t>
            </a:r>
            <a:r>
              <a:rPr lang="zh-CN" altLang="en-US" sz="1200" dirty="0">
                <a:latin typeface="Times New Roman" panose="02020603050405020304" pitchFamily="18" charset="0"/>
                <a:ea typeface="+mn-ea"/>
                <a:cs typeface="Times New Roman" panose="02020603050405020304" pitchFamily="18" charset="0"/>
              </a:rPr>
              <a:t>家企业已完成解散手续，环比增长</a:t>
            </a:r>
            <a:r>
              <a:rPr lang="en-US" altLang="zh-CN" sz="1200" dirty="0">
                <a:latin typeface="Times New Roman" panose="02020603050405020304" pitchFamily="18" charset="0"/>
                <a:ea typeface="+mn-ea"/>
                <a:cs typeface="Times New Roman" panose="02020603050405020304" pitchFamily="18" charset="0"/>
              </a:rPr>
              <a:t>25.4%</a:t>
            </a:r>
            <a:r>
              <a:rPr lang="zh-CN" altLang="en-US" sz="1200" dirty="0">
                <a:latin typeface="Times New Roman" panose="02020603050405020304" pitchFamily="18" charset="0"/>
                <a:ea typeface="+mn-ea"/>
                <a:cs typeface="Times New Roman" panose="02020603050405020304" pitchFamily="18" charset="0"/>
              </a:rPr>
              <a:t>，同比增长</a:t>
            </a:r>
            <a:r>
              <a:rPr lang="en-US" altLang="zh-CN" sz="1200" dirty="0">
                <a:latin typeface="Times New Roman" panose="02020603050405020304" pitchFamily="18" charset="0"/>
                <a:ea typeface="+mn-ea"/>
                <a:cs typeface="Times New Roman" panose="02020603050405020304" pitchFamily="18" charset="0"/>
              </a:rPr>
              <a:t>115.1%</a:t>
            </a:r>
            <a:r>
              <a:rPr lang="zh-CN" altLang="en-US" sz="1200" dirty="0">
                <a:latin typeface="Times New Roman" panose="02020603050405020304" pitchFamily="18" charset="0"/>
                <a:ea typeface="+mn-ea"/>
                <a:cs typeface="Times New Roman" panose="02020603050405020304" pitchFamily="18" charset="0"/>
              </a:rPr>
              <a:t>。</a:t>
            </a:r>
            <a:endParaRPr lang="en-US" sz="1200" dirty="0">
              <a:latin typeface="Times New Roman" panose="02020603050405020304" pitchFamily="18" charset="0"/>
              <a:ea typeface="+mn-ea"/>
              <a:cs typeface="Times New Roman" panose="02020603050405020304" pitchFamily="18" charset="0"/>
            </a:endParaRPr>
          </a:p>
          <a:p>
            <a:pPr algn="just"/>
            <a:endParaRPr lang="en-US" sz="1200" dirty="0">
              <a:latin typeface="Times New Roman" panose="02020603050405020304" pitchFamily="18" charset="0"/>
              <a:ea typeface="+mn-ea"/>
              <a:cs typeface="Times New Roman" panose="02020603050405020304" pitchFamily="18" charset="0"/>
            </a:endParaRPr>
          </a:p>
          <a:p>
            <a:pPr algn="just"/>
            <a:r>
              <a:rPr lang="zh-CN" altLang="en-US" sz="1200" dirty="0">
                <a:latin typeface="Times New Roman" panose="02020603050405020304" pitchFamily="18" charset="0"/>
                <a:ea typeface="+mn-ea"/>
                <a:cs typeface="Times New Roman" panose="02020603050405020304" pitchFamily="18" charset="0"/>
              </a:rPr>
              <a:t>累计</a:t>
            </a:r>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年，全国共有</a:t>
            </a:r>
            <a:r>
              <a:rPr lang="en-US" altLang="zh-CN" sz="1200" dirty="0">
                <a:latin typeface="Times New Roman" panose="02020603050405020304" pitchFamily="18" charset="0"/>
                <a:ea typeface="+mn-ea"/>
                <a:cs typeface="Times New Roman" panose="02020603050405020304" pitchFamily="18" charset="0"/>
              </a:rPr>
              <a:t>29.75</a:t>
            </a:r>
            <a:r>
              <a:rPr lang="zh-CN" altLang="en-US" sz="1200" dirty="0">
                <a:latin typeface="Times New Roman" panose="02020603050405020304" pitchFamily="18" charset="0"/>
                <a:ea typeface="+mn-ea"/>
                <a:cs typeface="Times New Roman" panose="02020603050405020304" pitchFamily="18" charset="0"/>
              </a:rPr>
              <a:t>万家新注册成立及恢复运营的企业，同比增长</a:t>
            </a:r>
            <a:r>
              <a:rPr lang="en-US" altLang="zh-CN" sz="1200" dirty="0">
                <a:latin typeface="Times New Roman" panose="02020603050405020304" pitchFamily="18" charset="0"/>
                <a:ea typeface="+mn-ea"/>
                <a:cs typeface="Times New Roman" panose="02020603050405020304" pitchFamily="18" charset="0"/>
              </a:rPr>
              <a:t>27.4%</a:t>
            </a:r>
            <a:r>
              <a:rPr lang="zh-CN" altLang="en-US" sz="1200" dirty="0">
                <a:latin typeface="Times New Roman" panose="02020603050405020304" pitchFamily="18" charset="0"/>
                <a:ea typeface="+mn-ea"/>
                <a:cs typeface="Times New Roman" panose="02020603050405020304" pitchFamily="18" charset="0"/>
              </a:rPr>
              <a:t>，平均每月有</a:t>
            </a:r>
            <a:r>
              <a:rPr lang="en-US" altLang="zh-CN" sz="1200" dirty="0">
                <a:latin typeface="Times New Roman" panose="02020603050405020304" pitchFamily="18" charset="0"/>
                <a:ea typeface="+mn-ea"/>
                <a:cs typeface="Times New Roman" panose="02020603050405020304" pitchFamily="18" charset="0"/>
              </a:rPr>
              <a:t>2.48</a:t>
            </a:r>
            <a:r>
              <a:rPr lang="zh-CN" altLang="en-US" sz="1200" dirty="0">
                <a:latin typeface="Times New Roman" panose="02020603050405020304" pitchFamily="18" charset="0"/>
                <a:ea typeface="+mn-ea"/>
                <a:cs typeface="Times New Roman" panose="02020603050405020304" pitchFamily="18" charset="0"/>
              </a:rPr>
              <a:t>万家企业成立或恢复运营。同时，全国共有</a:t>
            </a:r>
            <a:r>
              <a:rPr lang="en-US" altLang="zh-CN" sz="1200" dirty="0">
                <a:latin typeface="Times New Roman" panose="02020603050405020304" pitchFamily="18" charset="0"/>
                <a:ea typeface="+mn-ea"/>
                <a:cs typeface="Times New Roman" panose="02020603050405020304" pitchFamily="18" charset="0"/>
              </a:rPr>
              <a:t>22.72</a:t>
            </a:r>
            <a:r>
              <a:rPr lang="zh-CN" altLang="en-US" sz="1200" dirty="0">
                <a:latin typeface="Times New Roman" panose="02020603050405020304" pitchFamily="18" charset="0"/>
                <a:ea typeface="+mn-ea"/>
                <a:cs typeface="Times New Roman" panose="02020603050405020304" pitchFamily="18" charset="0"/>
              </a:rPr>
              <a:t>万家企业退出市场，同比增长</a:t>
            </a:r>
            <a:r>
              <a:rPr lang="en-US" altLang="zh-CN" sz="1200" dirty="0">
                <a:latin typeface="Times New Roman" panose="02020603050405020304" pitchFamily="18" charset="0"/>
                <a:ea typeface="+mn-ea"/>
                <a:cs typeface="Times New Roman" panose="02020603050405020304" pitchFamily="18" charset="0"/>
              </a:rPr>
              <a:t>14.8%</a:t>
            </a:r>
            <a:r>
              <a:rPr lang="zh-CN" altLang="en-US" sz="1200" dirty="0">
                <a:latin typeface="Times New Roman" panose="02020603050405020304" pitchFamily="18" charset="0"/>
                <a:ea typeface="+mn-ea"/>
                <a:cs typeface="Times New Roman" panose="02020603050405020304" pitchFamily="18" charset="0"/>
              </a:rPr>
              <a:t>，平均每月约有</a:t>
            </a:r>
            <a:r>
              <a:rPr lang="en-US" altLang="zh-CN" sz="1200" dirty="0">
                <a:latin typeface="Times New Roman" panose="02020603050405020304" pitchFamily="18" charset="0"/>
                <a:ea typeface="+mn-ea"/>
                <a:cs typeface="Times New Roman" panose="02020603050405020304" pitchFamily="18" charset="0"/>
              </a:rPr>
              <a:t>1.89</a:t>
            </a:r>
            <a:r>
              <a:rPr lang="zh-CN" altLang="en-US" sz="1200" dirty="0">
                <a:latin typeface="Times New Roman" panose="02020603050405020304" pitchFamily="18" charset="0"/>
                <a:ea typeface="+mn-ea"/>
                <a:cs typeface="Times New Roman" panose="02020603050405020304" pitchFamily="18" charset="0"/>
              </a:rPr>
              <a:t>万家企业退出市场。</a:t>
            </a:r>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年，新增注册资金为</a:t>
            </a:r>
            <a:r>
              <a:rPr lang="en-US" altLang="zh-CN" sz="1200" dirty="0">
                <a:latin typeface="Times New Roman" panose="02020603050405020304" pitchFamily="18" charset="0"/>
                <a:ea typeface="+mn-ea"/>
                <a:cs typeface="Times New Roman" panose="02020603050405020304" pitchFamily="18" charset="0"/>
              </a:rPr>
              <a:t>6.4</a:t>
            </a:r>
            <a:r>
              <a:rPr lang="zh-CN" altLang="en-US" sz="1200" dirty="0">
                <a:latin typeface="Times New Roman" panose="02020603050405020304" pitchFamily="18" charset="0"/>
                <a:ea typeface="+mn-ea"/>
                <a:cs typeface="Times New Roman" panose="02020603050405020304" pitchFamily="18" charset="0"/>
              </a:rPr>
              <a:t>千万亿越盾，同比增长</a:t>
            </a:r>
            <a:r>
              <a:rPr lang="en-US" altLang="zh-CN" sz="1200" dirty="0">
                <a:latin typeface="Times New Roman" panose="02020603050405020304" pitchFamily="18" charset="0"/>
                <a:ea typeface="+mn-ea"/>
                <a:cs typeface="Times New Roman" panose="02020603050405020304" pitchFamily="18" charset="0"/>
              </a:rPr>
              <a:t>77.8%</a:t>
            </a:r>
            <a:r>
              <a:rPr lang="zh-CN" altLang="en-US" sz="1200" dirty="0">
                <a:latin typeface="Times New Roman" panose="02020603050405020304" pitchFamily="18" charset="0"/>
                <a:ea typeface="+mn-ea"/>
                <a:cs typeface="Times New Roman" panose="02020603050405020304" pitchFamily="18" charset="0"/>
              </a:rPr>
              <a:t>。</a:t>
            </a:r>
            <a:endParaRPr lang="en-US" altLang="vi-VN" sz="1200" dirty="0">
              <a:latin typeface="Times New Roman" panose="02020603050405020304" pitchFamily="18" charset="0"/>
              <a:ea typeface="+mn-ea"/>
              <a:cs typeface="Times New Roman" panose="02020603050405020304" pitchFamily="18" charset="0"/>
            </a:endParaRPr>
          </a:p>
        </p:txBody>
      </p:sp>
      <p:sp>
        <p:nvSpPr>
          <p:cNvPr id="5" name="TextBox 10">
            <a:extLst>
              <a:ext uri="{FF2B5EF4-FFF2-40B4-BE49-F238E27FC236}">
                <a16:creationId xmlns:a16="http://schemas.microsoft.com/office/drawing/2014/main" id="{7CC7873C-D633-7B4B-35F5-85955FB71384}"/>
              </a:ext>
            </a:extLst>
          </p:cNvPr>
          <p:cNvSpPr txBox="1"/>
          <p:nvPr/>
        </p:nvSpPr>
        <p:spPr>
          <a:xfrm>
            <a:off x="3340189" y="7886382"/>
            <a:ext cx="1654045" cy="24994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sz="1000" i="1" dirty="0">
                <a:solidFill>
                  <a:prstClr val="black"/>
                </a:solidFill>
                <a:latin typeface="Times New Roman" panose="02020603050405020304" pitchFamily="18" charset="0"/>
                <a:cs typeface="Times New Roman" panose="02020603050405020304" pitchFamily="18" charset="0"/>
              </a:rPr>
              <a:t>数据来源：统计总局</a:t>
            </a:r>
            <a:endParaRPr lang="en-US" sz="1000" i="1" dirty="0">
              <a:solidFill>
                <a:prstClr val="black"/>
              </a:solidFill>
              <a:latin typeface="Times New Roman" panose="02020603050405020304" pitchFamily="18" charset="0"/>
              <a:cs typeface="Times New Roman" panose="02020603050405020304" pitchFamily="18" charset="0"/>
            </a:endParaRPr>
          </a:p>
        </p:txBody>
      </p:sp>
      <p:sp>
        <p:nvSpPr>
          <p:cNvPr id="9" name="文本框 85">
            <a:extLst>
              <a:ext uri="{FF2B5EF4-FFF2-40B4-BE49-F238E27FC236}">
                <a16:creationId xmlns:a16="http://schemas.microsoft.com/office/drawing/2014/main" id="{08B9F6D6-00ED-557D-3C9B-1C8B222500E3}"/>
              </a:ext>
            </a:extLst>
          </p:cNvPr>
          <p:cNvSpPr txBox="1">
            <a:spLocks noChangeArrowheads="1"/>
          </p:cNvSpPr>
          <p:nvPr/>
        </p:nvSpPr>
        <p:spPr bwMode="auto">
          <a:xfrm>
            <a:off x="303250" y="4323412"/>
            <a:ext cx="7451923" cy="8985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a:t>
            </a:r>
            <a:r>
              <a:rPr lang="en-US" altLang="zh-CN" sz="1200" dirty="0">
                <a:latin typeface="Times New Roman" panose="02020603050405020304" pitchFamily="18" charset="0"/>
                <a:ea typeface="+mn-ea"/>
                <a:cs typeface="Times New Roman" panose="02020603050405020304" pitchFamily="18" charset="0"/>
              </a:rPr>
              <a:t>12</a:t>
            </a:r>
            <a:r>
              <a:rPr lang="zh-CN" altLang="en-US" sz="1200" dirty="0">
                <a:latin typeface="Times New Roman" panose="02020603050405020304" pitchFamily="18" charset="0"/>
                <a:ea typeface="+mn-ea"/>
                <a:cs typeface="Times New Roman" panose="02020603050405020304" pitchFamily="18" charset="0"/>
              </a:rPr>
              <a:t>月份，国家预算资金实际到位投资额预计达</a:t>
            </a:r>
            <a:r>
              <a:rPr lang="en-US" altLang="zh-CN" sz="1200" dirty="0">
                <a:latin typeface="Times New Roman" panose="02020603050405020304" pitchFamily="18" charset="0"/>
                <a:ea typeface="+mn-ea"/>
                <a:cs typeface="Times New Roman" panose="02020603050405020304" pitchFamily="18" charset="0"/>
              </a:rPr>
              <a:t>111.5</a:t>
            </a:r>
            <a:r>
              <a:rPr lang="zh-CN" altLang="en-US" sz="1200" dirty="0">
                <a:latin typeface="Times New Roman" panose="02020603050405020304" pitchFamily="18" charset="0"/>
                <a:ea typeface="+mn-ea"/>
                <a:cs typeface="Times New Roman" panose="02020603050405020304" pitchFamily="18" charset="0"/>
              </a:rPr>
              <a:t>万亿越盾，同比增长</a:t>
            </a:r>
            <a:r>
              <a:rPr lang="en-US" altLang="zh-CN" sz="1200" dirty="0">
                <a:latin typeface="Times New Roman" panose="02020603050405020304" pitchFamily="18" charset="0"/>
                <a:ea typeface="+mn-ea"/>
                <a:cs typeface="Times New Roman" panose="02020603050405020304" pitchFamily="18" charset="0"/>
              </a:rPr>
              <a:t>26.6%</a:t>
            </a:r>
            <a:r>
              <a:rPr lang="zh-CN" altLang="en-US" sz="1200" dirty="0">
                <a:latin typeface="Times New Roman" panose="02020603050405020304" pitchFamily="18" charset="0"/>
                <a:ea typeface="+mn-ea"/>
                <a:cs typeface="Times New Roman" panose="02020603050405020304" pitchFamily="18" charset="0"/>
              </a:rPr>
              <a:t>。累计</a:t>
            </a:r>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a:t>
            </a:r>
            <a:r>
              <a:rPr lang="en-US" altLang="zh-CN" sz="1200" dirty="0">
                <a:latin typeface="Times New Roman" panose="02020603050405020304" pitchFamily="18" charset="0"/>
                <a:ea typeface="+mn-ea"/>
                <a:cs typeface="Times New Roman" panose="02020603050405020304" pitchFamily="18" charset="0"/>
              </a:rPr>
              <a:t>12</a:t>
            </a:r>
            <a:r>
              <a:rPr lang="zh-CN" altLang="en-US" sz="1200" dirty="0">
                <a:latin typeface="Times New Roman" panose="02020603050405020304" pitchFamily="18" charset="0"/>
                <a:ea typeface="+mn-ea"/>
                <a:cs typeface="Times New Roman" panose="02020603050405020304" pitchFamily="18" charset="0"/>
              </a:rPr>
              <a:t>个月，国家预算资金实际到位投资额预计达</a:t>
            </a:r>
            <a:r>
              <a:rPr lang="en-US" altLang="zh-CN" sz="1200" dirty="0">
                <a:latin typeface="Times New Roman" panose="02020603050405020304" pitchFamily="18" charset="0"/>
                <a:ea typeface="+mn-ea"/>
                <a:cs typeface="Times New Roman" panose="02020603050405020304" pitchFamily="18" charset="0"/>
              </a:rPr>
              <a:t>755</a:t>
            </a:r>
            <a:r>
              <a:rPr lang="zh-CN" altLang="en-US" sz="1200" dirty="0">
                <a:latin typeface="Times New Roman" panose="02020603050405020304" pitchFamily="18" charset="0"/>
                <a:ea typeface="+mn-ea"/>
                <a:cs typeface="Times New Roman" panose="02020603050405020304" pitchFamily="18" charset="0"/>
              </a:rPr>
              <a:t>万亿越盾，完成全年计划的</a:t>
            </a:r>
            <a:r>
              <a:rPr lang="en-US" altLang="zh-CN" sz="1200" dirty="0">
                <a:latin typeface="Times New Roman" panose="02020603050405020304" pitchFamily="18" charset="0"/>
                <a:ea typeface="+mn-ea"/>
                <a:cs typeface="Times New Roman" panose="02020603050405020304" pitchFamily="18" charset="0"/>
              </a:rPr>
              <a:t>83.7%</a:t>
            </a:r>
            <a:r>
              <a:rPr lang="zh-CN" altLang="en-US" sz="1200" dirty="0">
                <a:latin typeface="Times New Roman" panose="02020603050405020304" pitchFamily="18" charset="0"/>
                <a:ea typeface="+mn-ea"/>
                <a:cs typeface="Times New Roman" panose="02020603050405020304" pitchFamily="18" charset="0"/>
              </a:rPr>
              <a:t>，同比增长</a:t>
            </a:r>
            <a:r>
              <a:rPr lang="en-US" altLang="zh-CN" sz="1200" dirty="0">
                <a:latin typeface="Times New Roman" panose="02020603050405020304" pitchFamily="18" charset="0"/>
                <a:ea typeface="+mn-ea"/>
                <a:cs typeface="Times New Roman" panose="02020603050405020304" pitchFamily="18" charset="0"/>
              </a:rPr>
              <a:t>26.8%</a:t>
            </a:r>
            <a:r>
              <a:rPr lang="zh-CN" altLang="en-US" sz="1200" dirty="0">
                <a:latin typeface="Times New Roman" panose="02020603050405020304" pitchFamily="18" charset="0"/>
                <a:ea typeface="+mn-ea"/>
                <a:cs typeface="Times New Roman" panose="02020603050405020304" pitchFamily="18" charset="0"/>
              </a:rPr>
              <a:t>（比</a:t>
            </a:r>
            <a:r>
              <a:rPr lang="en-US" altLang="zh-CN" sz="1200" dirty="0">
                <a:latin typeface="Times New Roman" panose="02020603050405020304" pitchFamily="18" charset="0"/>
                <a:ea typeface="+mn-ea"/>
                <a:cs typeface="Times New Roman" panose="02020603050405020304" pitchFamily="18" charset="0"/>
              </a:rPr>
              <a:t>2024</a:t>
            </a:r>
            <a:r>
              <a:rPr lang="zh-CN" altLang="en-US" sz="1200" dirty="0">
                <a:latin typeface="Times New Roman" panose="02020603050405020304" pitchFamily="18" charset="0"/>
                <a:ea typeface="+mn-ea"/>
                <a:cs typeface="Times New Roman" panose="02020603050405020304" pitchFamily="18" charset="0"/>
              </a:rPr>
              <a:t>年同期高</a:t>
            </a:r>
            <a:r>
              <a:rPr lang="en-US" altLang="zh-CN" sz="1200" dirty="0">
                <a:latin typeface="Times New Roman" panose="02020603050405020304" pitchFamily="18" charset="0"/>
                <a:ea typeface="+mn-ea"/>
                <a:cs typeface="Times New Roman" panose="02020603050405020304" pitchFamily="18" charset="0"/>
              </a:rPr>
              <a:t>200</a:t>
            </a:r>
            <a:r>
              <a:rPr lang="zh-CN" altLang="en-US" sz="1200" dirty="0">
                <a:latin typeface="Times New Roman" panose="02020603050405020304" pitchFamily="18" charset="0"/>
                <a:ea typeface="+mn-ea"/>
                <a:cs typeface="Times New Roman" panose="02020603050405020304" pitchFamily="18" charset="0"/>
              </a:rPr>
              <a:t>万亿越盾）。</a:t>
            </a:r>
            <a:endParaRPr lang="vi-VN" altLang="vi-VN" sz="1200" dirty="0">
              <a:latin typeface="Times New Roman" panose="02020603050405020304" pitchFamily="18" charset="0"/>
              <a:ea typeface="+mn-ea"/>
              <a:cs typeface="Times New Roman" panose="02020603050405020304" pitchFamily="18" charset="0"/>
            </a:endParaRPr>
          </a:p>
        </p:txBody>
      </p:sp>
      <p:sp>
        <p:nvSpPr>
          <p:cNvPr id="10" name="文本框 85">
            <a:extLst>
              <a:ext uri="{FF2B5EF4-FFF2-40B4-BE49-F238E27FC236}">
                <a16:creationId xmlns:a16="http://schemas.microsoft.com/office/drawing/2014/main" id="{2DD5C320-6F6A-BD96-6573-A34485D826DB}"/>
              </a:ext>
            </a:extLst>
          </p:cNvPr>
          <p:cNvSpPr txBox="1">
            <a:spLocks noChangeArrowheads="1"/>
          </p:cNvSpPr>
          <p:nvPr/>
        </p:nvSpPr>
        <p:spPr bwMode="auto">
          <a:xfrm>
            <a:off x="311972" y="5206504"/>
            <a:ext cx="7651814" cy="2481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en-US" altLang="vi-VN" sz="1400" b="1" dirty="0">
                <a:solidFill>
                  <a:srgbClr val="2323FF"/>
                </a:solidFill>
                <a:latin typeface="Times New Roman" panose="02020603050405020304" pitchFamily="18" charset="0"/>
                <a:ea typeface="+mn-ea"/>
                <a:cs typeface="Times New Roman" panose="02020603050405020304" pitchFamily="18" charset="0"/>
              </a:rPr>
              <a:t>g</a:t>
            </a:r>
            <a:r>
              <a:rPr lang="vi-VN" altLang="vi-VN" sz="1400" b="1" dirty="0">
                <a:solidFill>
                  <a:srgbClr val="2323FF"/>
                </a:solidFill>
                <a:latin typeface="Times New Roman" panose="02020603050405020304" pitchFamily="18" charset="0"/>
                <a:ea typeface="+mn-ea"/>
                <a:cs typeface="Times New Roman" panose="02020603050405020304" pitchFamily="18" charset="0"/>
              </a:rPr>
              <a:t>.</a:t>
            </a:r>
            <a:r>
              <a:rPr lang="zh-CN" altLang="en-US" sz="1400" b="1" dirty="0">
                <a:solidFill>
                  <a:srgbClr val="2323FF"/>
                </a:solidFill>
                <a:latin typeface="Times New Roman" panose="02020603050405020304" pitchFamily="18" charset="0"/>
                <a:ea typeface="+mn-ea"/>
                <a:cs typeface="Times New Roman" panose="02020603050405020304" pitchFamily="18" charset="0"/>
              </a:rPr>
              <a:t>新成立企业数量同比大幅增长</a:t>
            </a:r>
            <a:endParaRPr lang="en-US" altLang="vi-VN" sz="1400" b="1" dirty="0">
              <a:solidFill>
                <a:srgbClr val="2323FF"/>
              </a:solidFill>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258215D7-5381-556A-9B72-465EA2C6A8B0}"/>
              </a:ext>
            </a:extLst>
          </p:cNvPr>
          <p:cNvSpPr txBox="1"/>
          <p:nvPr/>
        </p:nvSpPr>
        <p:spPr>
          <a:xfrm>
            <a:off x="5990693" y="4088977"/>
            <a:ext cx="1764480" cy="24994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sz="1000" i="1" dirty="0">
                <a:solidFill>
                  <a:prstClr val="black"/>
                </a:solidFill>
                <a:latin typeface="Times New Roman" panose="02020603050405020304" pitchFamily="18" charset="0"/>
                <a:cs typeface="Times New Roman" panose="02020603050405020304" pitchFamily="18" charset="0"/>
              </a:rPr>
              <a:t>数据来源：统计总局</a:t>
            </a:r>
            <a:endParaRPr lang="en-US" sz="1000" i="1" dirty="0">
              <a:solidFill>
                <a:prstClr val="black"/>
              </a:solidFill>
              <a:latin typeface="Times New Roman" panose="02020603050405020304" pitchFamily="18" charset="0"/>
              <a:cs typeface="Times New Roman" panose="02020603050405020304" pitchFamily="18" charset="0"/>
            </a:endParaRPr>
          </a:p>
        </p:txBody>
      </p:sp>
      <p:sp>
        <p:nvSpPr>
          <p:cNvPr id="13" name="文本框 85">
            <a:extLst>
              <a:ext uri="{FF2B5EF4-FFF2-40B4-BE49-F238E27FC236}">
                <a16:creationId xmlns:a16="http://schemas.microsoft.com/office/drawing/2014/main" id="{E6D9B5E3-C21B-3EF5-C93B-D28FC88838B0}"/>
              </a:ext>
            </a:extLst>
          </p:cNvPr>
          <p:cNvSpPr txBox="1">
            <a:spLocks noChangeArrowheads="1"/>
          </p:cNvSpPr>
          <p:nvPr/>
        </p:nvSpPr>
        <p:spPr bwMode="auto">
          <a:xfrm>
            <a:off x="311974" y="1463361"/>
            <a:ext cx="7019510" cy="1638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en-US" altLang="vi-VN" sz="1400" b="1" dirty="0">
                <a:solidFill>
                  <a:srgbClr val="2323FF"/>
                </a:solidFill>
                <a:latin typeface="Times New Roman" panose="02020603050405020304" pitchFamily="18" charset="0"/>
                <a:ea typeface="+mn-ea"/>
                <a:cs typeface="Times New Roman" panose="02020603050405020304" pitchFamily="18" charset="0"/>
              </a:rPr>
              <a:t>f</a:t>
            </a:r>
            <a:r>
              <a:rPr lang="vi-VN" altLang="vi-VN" sz="1400" b="1" dirty="0">
                <a:solidFill>
                  <a:srgbClr val="2323FF"/>
                </a:solidFill>
                <a:latin typeface="Times New Roman" panose="02020603050405020304" pitchFamily="18" charset="0"/>
                <a:ea typeface="+mn-ea"/>
                <a:cs typeface="Times New Roman" panose="02020603050405020304" pitchFamily="18" charset="0"/>
              </a:rPr>
              <a:t>. </a:t>
            </a:r>
            <a:r>
              <a:rPr lang="zh-CN" altLang="en-US" sz="1400" b="1" dirty="0">
                <a:solidFill>
                  <a:srgbClr val="2323FF"/>
                </a:solidFill>
                <a:latin typeface="Times New Roman" panose="02020603050405020304" pitchFamily="18" charset="0"/>
                <a:ea typeface="+mn-ea"/>
                <a:cs typeface="Times New Roman" panose="02020603050405020304" pitchFamily="18" charset="0"/>
              </a:rPr>
              <a:t>国家预算实际到位资金年尾收官，单月支出强劲爆发</a:t>
            </a:r>
            <a:endParaRPr lang="en-US" altLang="vi-VN" sz="1400" b="1" dirty="0">
              <a:solidFill>
                <a:srgbClr val="2323FF"/>
              </a:solidFill>
              <a:latin typeface="Times New Roman" panose="02020603050405020304" pitchFamily="18" charset="0"/>
              <a:ea typeface="+mn-ea"/>
              <a:cs typeface="Times New Roman" panose="02020603050405020304" pitchFamily="18" charset="0"/>
            </a:endParaRPr>
          </a:p>
        </p:txBody>
      </p:sp>
      <p:sp>
        <p:nvSpPr>
          <p:cNvPr id="14" name="Slide Number Placeholder 3">
            <a:extLst>
              <a:ext uri="{FF2B5EF4-FFF2-40B4-BE49-F238E27FC236}">
                <a16:creationId xmlns:a16="http://schemas.microsoft.com/office/drawing/2014/main" id="{D0231D59-7BE6-19B4-2FA8-7CB44668DC10}"/>
              </a:ext>
            </a:extLst>
          </p:cNvPr>
          <p:cNvSpPr txBox="1">
            <a:spLocks/>
          </p:cNvSpPr>
          <p:nvPr/>
        </p:nvSpPr>
        <p:spPr>
          <a:xfrm>
            <a:off x="5801690" y="10007548"/>
            <a:ext cx="1827014" cy="576424"/>
          </a:xfrm>
          <a:prstGeom prst="rect">
            <a:avLst/>
          </a:prstGeom>
        </p:spPr>
        <p:txBody>
          <a:bodyPr vert="horz" lIns="91440" tIns="45720" rIns="91440" bIns="45720" rtlCol="0" anchor="ctr"/>
          <a:lstStyle>
            <a:defPPr>
              <a:defRPr lang="en-US"/>
            </a:defPPr>
            <a:lvl1pPr marL="0" algn="r" defTabSz="1046597" rtl="0" eaLnBrk="1" latinLnBrk="0" hangingPunct="1">
              <a:defRPr sz="1600" kern="1200">
                <a:solidFill>
                  <a:schemeClr val="bg1"/>
                </a:solidFill>
                <a:latin typeface="Roboto Black" panose="02000000000000000000" pitchFamily="2" charset="0"/>
                <a:ea typeface="Roboto Black" panose="02000000000000000000" pitchFamily="2" charset="0"/>
                <a:cs typeface="+mn-cs"/>
              </a:defRPr>
            </a:lvl1pPr>
            <a:lvl2pPr marL="523298" algn="l" defTabSz="1046597" rtl="0" eaLnBrk="1" latinLnBrk="0" hangingPunct="1">
              <a:defRPr sz="2059" kern="1200">
                <a:solidFill>
                  <a:schemeClr val="tx1"/>
                </a:solidFill>
                <a:latin typeface="+mn-lt"/>
                <a:ea typeface="+mn-ea"/>
                <a:cs typeface="+mn-cs"/>
              </a:defRPr>
            </a:lvl2pPr>
            <a:lvl3pPr marL="1046597" algn="l" defTabSz="1046597" rtl="0" eaLnBrk="1" latinLnBrk="0" hangingPunct="1">
              <a:defRPr sz="2059" kern="1200">
                <a:solidFill>
                  <a:schemeClr val="tx1"/>
                </a:solidFill>
                <a:latin typeface="+mn-lt"/>
                <a:ea typeface="+mn-ea"/>
                <a:cs typeface="+mn-cs"/>
              </a:defRPr>
            </a:lvl3pPr>
            <a:lvl4pPr marL="1569895" algn="l" defTabSz="1046597" rtl="0" eaLnBrk="1" latinLnBrk="0" hangingPunct="1">
              <a:defRPr sz="2059" kern="1200">
                <a:solidFill>
                  <a:schemeClr val="tx1"/>
                </a:solidFill>
                <a:latin typeface="+mn-lt"/>
                <a:ea typeface="+mn-ea"/>
                <a:cs typeface="+mn-cs"/>
              </a:defRPr>
            </a:lvl4pPr>
            <a:lvl5pPr marL="2093193" algn="l" defTabSz="1046597" rtl="0" eaLnBrk="1" latinLnBrk="0" hangingPunct="1">
              <a:defRPr sz="2059" kern="1200">
                <a:solidFill>
                  <a:schemeClr val="tx1"/>
                </a:solidFill>
                <a:latin typeface="+mn-lt"/>
                <a:ea typeface="+mn-ea"/>
                <a:cs typeface="+mn-cs"/>
              </a:defRPr>
            </a:lvl5pPr>
            <a:lvl6pPr marL="2616491" algn="l" defTabSz="1046597" rtl="0" eaLnBrk="1" latinLnBrk="0" hangingPunct="1">
              <a:defRPr sz="2059" kern="1200">
                <a:solidFill>
                  <a:schemeClr val="tx1"/>
                </a:solidFill>
                <a:latin typeface="+mn-lt"/>
                <a:ea typeface="+mn-ea"/>
                <a:cs typeface="+mn-cs"/>
              </a:defRPr>
            </a:lvl6pPr>
            <a:lvl7pPr marL="3139789" algn="l" defTabSz="1046597" rtl="0" eaLnBrk="1" latinLnBrk="0" hangingPunct="1">
              <a:defRPr sz="2059" kern="1200">
                <a:solidFill>
                  <a:schemeClr val="tx1"/>
                </a:solidFill>
                <a:latin typeface="+mn-lt"/>
                <a:ea typeface="+mn-ea"/>
                <a:cs typeface="+mn-cs"/>
              </a:defRPr>
            </a:lvl7pPr>
            <a:lvl8pPr marL="3663088" algn="l" defTabSz="1046597" rtl="0" eaLnBrk="1" latinLnBrk="0" hangingPunct="1">
              <a:defRPr sz="2059" kern="1200">
                <a:solidFill>
                  <a:schemeClr val="tx1"/>
                </a:solidFill>
                <a:latin typeface="+mn-lt"/>
                <a:ea typeface="+mn-ea"/>
                <a:cs typeface="+mn-cs"/>
              </a:defRPr>
            </a:lvl8pPr>
            <a:lvl9pPr marL="4186386" algn="l" defTabSz="1046597" rtl="0" eaLnBrk="1" latinLnBrk="0" hangingPunct="1">
              <a:defRPr sz="2059" kern="1200">
                <a:solidFill>
                  <a:schemeClr val="tx1"/>
                </a:solidFill>
                <a:latin typeface="+mn-lt"/>
                <a:ea typeface="+mn-ea"/>
                <a:cs typeface="+mn-cs"/>
              </a:defRPr>
            </a:lvl9pPr>
          </a:lstStyle>
          <a:p>
            <a:r>
              <a:rPr lang="en-US" b="1">
                <a:latin typeface="Times New Roman" panose="02020603050405020304" pitchFamily="18" charset="0"/>
                <a:ea typeface="+mn-ea"/>
                <a:cs typeface="Times New Roman" panose="02020603050405020304" pitchFamily="18" charset="0"/>
              </a:rPr>
              <a:t>6</a:t>
            </a:r>
          </a:p>
        </p:txBody>
      </p:sp>
      <p:sp>
        <p:nvSpPr>
          <p:cNvPr id="15" name="TextBox 14">
            <a:extLst>
              <a:ext uri="{FF2B5EF4-FFF2-40B4-BE49-F238E27FC236}">
                <a16:creationId xmlns:a16="http://schemas.microsoft.com/office/drawing/2014/main" id="{5F2DDEF0-5291-6ECA-30DD-E124E26E2D51}"/>
              </a:ext>
            </a:extLst>
          </p:cNvPr>
          <p:cNvSpPr txBox="1"/>
          <p:nvPr/>
        </p:nvSpPr>
        <p:spPr>
          <a:xfrm>
            <a:off x="312310" y="1086788"/>
            <a:ext cx="6985058" cy="307777"/>
          </a:xfrm>
          <a:prstGeom prst="rect">
            <a:avLst/>
          </a:prstGeom>
          <a:solidFill>
            <a:srgbClr val="2323FF"/>
          </a:solidFill>
        </p:spPr>
        <p:txBody>
          <a:bodyPr wrap="square" rtlCol="0">
            <a:spAutoFit/>
          </a:bodyPr>
          <a:lstStyle/>
          <a:p>
            <a:r>
              <a:rPr lang="en-US" sz="1400" b="1" dirty="0">
                <a:solidFill>
                  <a:prstClr val="white"/>
                </a:solidFill>
                <a:latin typeface="Times New Roman" panose="02020603050405020304" pitchFamily="18" charset="0"/>
                <a:cs typeface="Times New Roman" panose="02020603050405020304" pitchFamily="18" charset="0"/>
              </a:rPr>
              <a:t>1. 2025</a:t>
            </a:r>
            <a:r>
              <a:rPr lang="zh-CN" altLang="en-US" sz="1400" b="1" dirty="0">
                <a:solidFill>
                  <a:prstClr val="white"/>
                </a:solidFill>
                <a:latin typeface="Times New Roman" panose="02020603050405020304" pitchFamily="18" charset="0"/>
                <a:cs typeface="Times New Roman" panose="02020603050405020304" pitchFamily="18" charset="0"/>
              </a:rPr>
              <a:t>年</a:t>
            </a:r>
            <a:r>
              <a:rPr lang="en-US" altLang="zh-CN" sz="1400" b="1" dirty="0">
                <a:solidFill>
                  <a:prstClr val="white"/>
                </a:solidFill>
                <a:latin typeface="Times New Roman" panose="02020603050405020304" pitchFamily="18" charset="0"/>
                <a:cs typeface="Times New Roman" panose="02020603050405020304" pitchFamily="18" charset="0"/>
              </a:rPr>
              <a:t>12</a:t>
            </a:r>
            <a:r>
              <a:rPr lang="zh-CN" altLang="en-US" sz="1400" b="1" dirty="0">
                <a:solidFill>
                  <a:prstClr val="white"/>
                </a:solidFill>
                <a:latin typeface="Times New Roman" panose="02020603050405020304" pitchFamily="18" charset="0"/>
                <a:cs typeface="Times New Roman" panose="02020603050405020304" pitchFamily="18" charset="0"/>
              </a:rPr>
              <a:t>月、第四季度和全年越南宏观经济概览</a:t>
            </a:r>
            <a:endParaRPr lang="en-US" sz="1400" b="1" dirty="0">
              <a:solidFill>
                <a:prstClr val="white"/>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CB99C9FC-B2AA-439E-B123-E70E2860FF53}"/>
              </a:ext>
            </a:extLst>
          </p:cNvPr>
          <p:cNvSpPr txBox="1"/>
          <p:nvPr/>
        </p:nvSpPr>
        <p:spPr>
          <a:xfrm>
            <a:off x="312310" y="725339"/>
            <a:ext cx="2741456" cy="369332"/>
          </a:xfrm>
          <a:prstGeom prst="rect">
            <a:avLst/>
          </a:prstGeom>
          <a:noFill/>
        </p:spPr>
        <p:txBody>
          <a:bodyPr wrap="none" rtlCol="0">
            <a:spAutoFit/>
          </a:bodyPr>
          <a:lstStyle/>
          <a:p>
            <a:r>
              <a:rPr lang="zh-CN" altLang="en-US" sz="1800" b="1" dirty="0">
                <a:solidFill>
                  <a:srgbClr val="2323FF"/>
                </a:solidFill>
                <a:latin typeface="Times New Roman" panose="02020603050405020304" pitchFamily="18" charset="0"/>
                <a:cs typeface="Times New Roman" panose="02020603050405020304" pitchFamily="18" charset="0"/>
              </a:rPr>
              <a:t>越南宏观经济更新及预测</a:t>
            </a:r>
            <a:endParaRPr lang="en-US" sz="1800" b="1" dirty="0">
              <a:solidFill>
                <a:srgbClr val="2323FF"/>
              </a:solidFill>
              <a:latin typeface="Times New Roman" panose="02020603050405020304" pitchFamily="18" charset="0"/>
              <a:cs typeface="Times New Roman" panose="02020603050405020304" pitchFamily="18" charset="0"/>
            </a:endParaRPr>
          </a:p>
        </p:txBody>
      </p:sp>
      <p:graphicFrame>
        <p:nvGraphicFramePr>
          <p:cNvPr id="17" name="Chart 16">
            <a:extLst>
              <a:ext uri="{FF2B5EF4-FFF2-40B4-BE49-F238E27FC236}">
                <a16:creationId xmlns:a16="http://schemas.microsoft.com/office/drawing/2014/main" id="{7622C7F9-96BF-828B-6D99-4DC3F4091666}"/>
              </a:ext>
            </a:extLst>
          </p:cNvPr>
          <p:cNvGraphicFramePr>
            <a:graphicFrameLocks/>
          </p:cNvGraphicFramePr>
          <p:nvPr>
            <p:extLst>
              <p:ext uri="{D42A27DB-BD31-4B8C-83A1-F6EECF244321}">
                <p14:modId xmlns:p14="http://schemas.microsoft.com/office/powerpoint/2010/main" val="4062058483"/>
              </p:ext>
            </p:extLst>
          </p:nvPr>
        </p:nvGraphicFramePr>
        <p:xfrm>
          <a:off x="544642" y="1692091"/>
          <a:ext cx="6969138" cy="26468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a:extLst>
              <a:ext uri="{FF2B5EF4-FFF2-40B4-BE49-F238E27FC236}">
                <a16:creationId xmlns:a16="http://schemas.microsoft.com/office/drawing/2014/main" id="{E553F278-FC03-E3E1-6E7A-2E55F53CAA01}"/>
              </a:ext>
            </a:extLst>
          </p:cNvPr>
          <p:cNvGraphicFramePr>
            <a:graphicFrameLocks/>
          </p:cNvGraphicFramePr>
          <p:nvPr>
            <p:extLst>
              <p:ext uri="{D42A27DB-BD31-4B8C-83A1-F6EECF244321}">
                <p14:modId xmlns:p14="http://schemas.microsoft.com/office/powerpoint/2010/main" val="1735120210"/>
              </p:ext>
            </p:extLst>
          </p:nvPr>
        </p:nvGraphicFramePr>
        <p:xfrm>
          <a:off x="-133485" y="5537855"/>
          <a:ext cx="3886200" cy="25105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E5E080CC-5FF6-DCA5-481F-D249979C2549}"/>
              </a:ext>
            </a:extLst>
          </p:cNvPr>
          <p:cNvGraphicFramePr>
            <a:graphicFrameLocks/>
          </p:cNvGraphicFramePr>
          <p:nvPr>
            <p:extLst>
              <p:ext uri="{D42A27DB-BD31-4B8C-83A1-F6EECF244321}">
                <p14:modId xmlns:p14="http://schemas.microsoft.com/office/powerpoint/2010/main" val="3148647194"/>
              </p:ext>
            </p:extLst>
          </p:nvPr>
        </p:nvGraphicFramePr>
        <p:xfrm>
          <a:off x="3915457" y="5454612"/>
          <a:ext cx="4150472" cy="24448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430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1"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par>
                                <p:cTn id="8" presetID="8" presetClass="entr" presetSubtype="16"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amond(in)">
                                      <p:cBhvr>
                                        <p:cTn id="10" dur="500"/>
                                        <p:tgtEl>
                                          <p:spTgt spid="9"/>
                                        </p:tgtEl>
                                      </p:cBhvr>
                                    </p:animEffect>
                                  </p:childTnLst>
                                </p:cTn>
                              </p:par>
                              <p:par>
                                <p:cTn id="11" presetID="8" presetClass="entr" presetSubtype="16" fill="hold" grpId="1"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in)">
                                      <p:cBhvr>
                                        <p:cTn id="13" dur="500"/>
                                        <p:tgtEl>
                                          <p:spTgt spid="10"/>
                                        </p:tgtEl>
                                      </p:cBhvr>
                                    </p:animEffect>
                                  </p:childTnLst>
                                </p:cTn>
                              </p:par>
                              <p:par>
                                <p:cTn id="14" presetID="8" presetClass="entr" presetSubtype="16" fill="hold" grpId="1"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amond(i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4" grpId="1" bldLvl="0" autoUpdateAnimBg="0"/>
      <p:bldP spid="9" grpId="0" bldLvl="0" autoUpdateAnimBg="0"/>
      <p:bldP spid="9" grpId="1" bldLvl="0" autoUpdateAnimBg="0"/>
      <p:bldP spid="10" grpId="0" bldLvl="0" autoUpdateAnimBg="0"/>
      <p:bldP spid="10" grpId="1" bldLvl="0" autoUpdateAnimBg="0"/>
      <p:bldP spid="13" grpId="0" bldLvl="0" autoUpdateAnimBg="0"/>
      <p:bldP spid="13" grpId="1"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85">
            <a:extLst>
              <a:ext uri="{FF2B5EF4-FFF2-40B4-BE49-F238E27FC236}">
                <a16:creationId xmlns:a16="http://schemas.microsoft.com/office/drawing/2014/main" id="{63F57F05-45AF-779B-27A6-E86530FFB158}"/>
              </a:ext>
            </a:extLst>
          </p:cNvPr>
          <p:cNvSpPr txBox="1">
            <a:spLocks noChangeArrowheads="1"/>
          </p:cNvSpPr>
          <p:nvPr/>
        </p:nvSpPr>
        <p:spPr bwMode="auto">
          <a:xfrm>
            <a:off x="312310" y="4154886"/>
            <a:ext cx="7442863" cy="2226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en-US"/>
            </a:defPPr>
            <a:lvl1pPr algn="just">
              <a:lnSpc>
                <a:spcPct val="90000"/>
              </a:lnSpc>
              <a:defRPr sz="1100">
                <a:latin typeface="Times New Roman" panose="02020603050405020304" pitchFamily="18" charset="0"/>
                <a:ea typeface="Microsoft YaHei" panose="020B0503020204020204" pitchFamily="34" charset="-122"/>
                <a:cs typeface="Times New Roman" panose="02020603050405020304" pitchFamily="18" charset="0"/>
              </a:defRPr>
            </a:lvl1pPr>
            <a:lvl2pPr marL="742950" indent="-285750">
              <a:defRPr>
                <a:latin typeface="Arial" panose="020B0604020202020204" pitchFamily="34" charset="0"/>
                <a:ea typeface="Microsoft YaHei" panose="020B0503020204020204" pitchFamily="34" charset="-122"/>
              </a:defRPr>
            </a:lvl2pPr>
            <a:lvl3pPr marL="1143000" indent="-228600">
              <a:defRPr>
                <a:latin typeface="Arial" panose="020B0604020202020204" pitchFamily="34" charset="0"/>
                <a:ea typeface="Microsoft YaHei" panose="020B0503020204020204" pitchFamily="34" charset="-122"/>
              </a:defRPr>
            </a:lvl3pPr>
            <a:lvl4pPr marL="1600200" indent="-228600">
              <a:defRPr>
                <a:latin typeface="Arial" panose="020B0604020202020204" pitchFamily="34" charset="0"/>
                <a:ea typeface="Microsoft YaHei" panose="020B0503020204020204" pitchFamily="34" charset="-122"/>
              </a:defRPr>
            </a:lvl4pPr>
            <a:lvl5pPr marL="2057400" indent="-228600">
              <a:defRPr>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latin typeface="Arial" panose="020B0604020202020204" pitchFamily="34" charset="0"/>
                <a:ea typeface="Microsoft YaHei" panose="020B0503020204020204" pitchFamily="34" charset="-122"/>
              </a:defRPr>
            </a:lvl9pPr>
          </a:lstStyle>
          <a:p>
            <a:pPr>
              <a:lnSpc>
                <a:spcPct val="100000"/>
              </a:lnSpc>
            </a:pPr>
            <a:r>
              <a:rPr lang="zh-CN" altLang="en-US" sz="1200" i="1" dirty="0">
                <a:ea typeface="+mn-ea"/>
              </a:rPr>
              <a:t>客运：</a:t>
            </a:r>
            <a:r>
              <a:rPr lang="en-US" altLang="zh-CN" sz="1200" dirty="0">
                <a:ea typeface="+mn-ea"/>
              </a:rPr>
              <a:t>2025</a:t>
            </a:r>
            <a:r>
              <a:rPr lang="zh-CN" altLang="en-US" sz="1200" dirty="0">
                <a:ea typeface="+mn-ea"/>
              </a:rPr>
              <a:t>年第四季度，客运量预计达</a:t>
            </a:r>
            <a:r>
              <a:rPr lang="en-US" altLang="zh-CN" sz="1200" dirty="0">
                <a:ea typeface="+mn-ea"/>
              </a:rPr>
              <a:t>516.695</a:t>
            </a:r>
            <a:r>
              <a:rPr lang="zh-CN" altLang="en-US" sz="1200" dirty="0">
                <a:ea typeface="+mn-ea"/>
              </a:rPr>
              <a:t>亿人次，同比增长</a:t>
            </a:r>
            <a:r>
              <a:rPr lang="en-US" altLang="zh-CN" sz="1200" dirty="0">
                <a:ea typeface="+mn-ea"/>
              </a:rPr>
              <a:t>21.5%</a:t>
            </a:r>
            <a:r>
              <a:rPr lang="zh-CN" altLang="en-US" sz="1200" dirty="0">
                <a:ea typeface="+mn-ea"/>
              </a:rPr>
              <a:t>，旅客周转量达</a:t>
            </a:r>
            <a:r>
              <a:rPr lang="en-US" altLang="zh-CN" sz="1200" dirty="0">
                <a:ea typeface="+mn-ea"/>
              </a:rPr>
              <a:t>787</a:t>
            </a:r>
            <a:r>
              <a:rPr lang="zh-CN" altLang="en-US" sz="1200" dirty="0">
                <a:ea typeface="+mn-ea"/>
              </a:rPr>
              <a:t>亿人公里，增长</a:t>
            </a:r>
            <a:r>
              <a:rPr lang="en-US" altLang="zh-CN" sz="1200" dirty="0">
                <a:ea typeface="+mn-ea"/>
              </a:rPr>
              <a:t>11.5%</a:t>
            </a:r>
            <a:r>
              <a:rPr lang="zh-CN" altLang="en-US" sz="1200" dirty="0">
                <a:ea typeface="+mn-ea"/>
              </a:rPr>
              <a:t>。累计</a:t>
            </a:r>
            <a:r>
              <a:rPr lang="en-US" altLang="zh-CN" sz="1200" dirty="0">
                <a:ea typeface="+mn-ea"/>
              </a:rPr>
              <a:t>2025</a:t>
            </a:r>
            <a:r>
              <a:rPr lang="zh-CN" altLang="en-US" sz="1200" dirty="0">
                <a:ea typeface="+mn-ea"/>
              </a:rPr>
              <a:t>年，客运量预计达</a:t>
            </a:r>
            <a:r>
              <a:rPr lang="en-US" altLang="zh-CN" sz="1200" dirty="0">
                <a:ea typeface="+mn-ea"/>
              </a:rPr>
              <a:t>61.836</a:t>
            </a:r>
            <a:r>
              <a:rPr lang="zh-CN" altLang="en-US" sz="1200" dirty="0">
                <a:ea typeface="+mn-ea"/>
              </a:rPr>
              <a:t>亿人次，较去年增长</a:t>
            </a:r>
            <a:r>
              <a:rPr lang="en-US" altLang="zh-CN" sz="1200" dirty="0">
                <a:ea typeface="+mn-ea"/>
              </a:rPr>
              <a:t>22.2%</a:t>
            </a:r>
            <a:r>
              <a:rPr lang="zh-CN" altLang="en-US" sz="1200" dirty="0">
                <a:ea typeface="+mn-ea"/>
              </a:rPr>
              <a:t>，旅客周转量达</a:t>
            </a:r>
            <a:r>
              <a:rPr lang="en-US" altLang="zh-CN" sz="1200" dirty="0">
                <a:ea typeface="+mn-ea"/>
              </a:rPr>
              <a:t>3120</a:t>
            </a:r>
            <a:r>
              <a:rPr lang="zh-CN" altLang="en-US" sz="1200" dirty="0">
                <a:ea typeface="+mn-ea"/>
              </a:rPr>
              <a:t>亿人公里，增长</a:t>
            </a:r>
            <a:r>
              <a:rPr lang="en-US" altLang="zh-CN" sz="1200" dirty="0">
                <a:ea typeface="+mn-ea"/>
              </a:rPr>
              <a:t>13.6%</a:t>
            </a:r>
            <a:r>
              <a:rPr lang="zh-CN" altLang="en-US" sz="1200" dirty="0">
                <a:ea typeface="+mn-ea"/>
              </a:rPr>
              <a:t>。</a:t>
            </a:r>
            <a:endParaRPr lang="en-US" altLang="zh-CN" sz="1200" dirty="0">
              <a:ea typeface="+mn-ea"/>
            </a:endParaRPr>
          </a:p>
          <a:p>
            <a:pPr>
              <a:lnSpc>
                <a:spcPct val="100000"/>
              </a:lnSpc>
            </a:pPr>
            <a:endParaRPr lang="en-US" sz="1200" dirty="0">
              <a:ea typeface="+mn-ea"/>
            </a:endParaRPr>
          </a:p>
          <a:p>
            <a:pPr>
              <a:lnSpc>
                <a:spcPct val="100000"/>
              </a:lnSpc>
            </a:pPr>
            <a:r>
              <a:rPr lang="zh-CN" altLang="en-US" sz="1200" i="1" dirty="0">
                <a:ea typeface="+mn-ea"/>
              </a:rPr>
              <a:t>货运：</a:t>
            </a:r>
            <a:r>
              <a:rPr lang="en-US" altLang="zh-CN" sz="1200" dirty="0">
                <a:ea typeface="+mn-ea"/>
              </a:rPr>
              <a:t>2025</a:t>
            </a:r>
            <a:r>
              <a:rPr lang="zh-CN" altLang="en-US" sz="1200" dirty="0">
                <a:ea typeface="+mn-ea"/>
              </a:rPr>
              <a:t>年第四季度，货运量预计达</a:t>
            </a:r>
            <a:r>
              <a:rPr lang="en-US" altLang="zh-CN" sz="1200" dirty="0">
                <a:ea typeface="+mn-ea"/>
              </a:rPr>
              <a:t>7.996</a:t>
            </a:r>
            <a:r>
              <a:rPr lang="zh-CN" altLang="en-US" sz="1200" dirty="0">
                <a:ea typeface="+mn-ea"/>
              </a:rPr>
              <a:t>亿吨，同比增长</a:t>
            </a:r>
            <a:r>
              <a:rPr lang="en-US" altLang="zh-CN" sz="1200" dirty="0">
                <a:ea typeface="+mn-ea"/>
              </a:rPr>
              <a:t>10.8%</a:t>
            </a:r>
            <a:r>
              <a:rPr lang="zh-CN" altLang="en-US" sz="1200" dirty="0">
                <a:ea typeface="+mn-ea"/>
              </a:rPr>
              <a:t>，货物周转量达</a:t>
            </a:r>
            <a:r>
              <a:rPr lang="en-US" altLang="zh-CN" sz="1200" dirty="0">
                <a:ea typeface="+mn-ea"/>
              </a:rPr>
              <a:t>1602</a:t>
            </a:r>
            <a:r>
              <a:rPr lang="zh-CN" altLang="en-US" sz="1200" dirty="0">
                <a:ea typeface="+mn-ea"/>
              </a:rPr>
              <a:t>亿吨公里，增长</a:t>
            </a:r>
            <a:r>
              <a:rPr lang="en-US" altLang="zh-CN" sz="1200" dirty="0">
                <a:ea typeface="+mn-ea"/>
              </a:rPr>
              <a:t>9.9%</a:t>
            </a:r>
            <a:r>
              <a:rPr lang="zh-CN" altLang="en-US" sz="1200" dirty="0">
                <a:ea typeface="+mn-ea"/>
              </a:rPr>
              <a:t>。累计</a:t>
            </a:r>
            <a:r>
              <a:rPr lang="en-US" altLang="zh-CN" sz="1200" dirty="0">
                <a:ea typeface="+mn-ea"/>
              </a:rPr>
              <a:t>2025</a:t>
            </a:r>
            <a:r>
              <a:rPr lang="zh-CN" altLang="en-US" sz="1200" dirty="0">
                <a:ea typeface="+mn-ea"/>
              </a:rPr>
              <a:t>年，货运量预计达</a:t>
            </a:r>
            <a:r>
              <a:rPr lang="en-US" altLang="zh-CN" sz="1200" dirty="0">
                <a:ea typeface="+mn-ea"/>
              </a:rPr>
              <a:t>30.277</a:t>
            </a:r>
            <a:r>
              <a:rPr lang="zh-CN" altLang="en-US" sz="1200" dirty="0">
                <a:ea typeface="+mn-ea"/>
              </a:rPr>
              <a:t>亿吨，同比增长</a:t>
            </a:r>
            <a:r>
              <a:rPr lang="en-US" altLang="zh-CN" sz="1200" dirty="0">
                <a:ea typeface="+mn-ea"/>
              </a:rPr>
              <a:t>14.1%</a:t>
            </a:r>
            <a:r>
              <a:rPr lang="zh-CN" altLang="en-US" sz="1200" dirty="0">
                <a:ea typeface="+mn-ea"/>
              </a:rPr>
              <a:t>，货物周转量达</a:t>
            </a:r>
            <a:r>
              <a:rPr lang="en-US" altLang="zh-CN" sz="1200" dirty="0">
                <a:ea typeface="+mn-ea"/>
              </a:rPr>
              <a:t>6123</a:t>
            </a:r>
            <a:r>
              <a:rPr lang="zh-CN" altLang="en-US" sz="1200" dirty="0">
                <a:ea typeface="+mn-ea"/>
              </a:rPr>
              <a:t>亿吨公里，同比增长</a:t>
            </a:r>
            <a:r>
              <a:rPr lang="en-US" altLang="zh-CN" sz="1200" dirty="0">
                <a:ea typeface="+mn-ea"/>
              </a:rPr>
              <a:t>13.1%</a:t>
            </a:r>
            <a:r>
              <a:rPr lang="zh-CN" altLang="en-US" sz="1200" dirty="0">
                <a:ea typeface="+mn-ea"/>
              </a:rPr>
              <a:t>。</a:t>
            </a:r>
            <a:endParaRPr lang="en-US" sz="1200" dirty="0">
              <a:ea typeface="+mn-ea"/>
            </a:endParaRPr>
          </a:p>
          <a:p>
            <a:pPr>
              <a:lnSpc>
                <a:spcPct val="100000"/>
              </a:lnSpc>
            </a:pPr>
            <a:endParaRPr lang="fr-FR" sz="1200" dirty="0">
              <a:ea typeface="+mn-ea"/>
            </a:endParaRPr>
          </a:p>
          <a:p>
            <a:pPr>
              <a:lnSpc>
                <a:spcPct val="100000"/>
              </a:lnSpc>
            </a:pPr>
            <a:r>
              <a:rPr lang="zh-CN" altLang="en-US" sz="1200" i="1" dirty="0">
                <a:ea typeface="+mn-ea"/>
              </a:rPr>
              <a:t>国际游客：</a:t>
            </a:r>
            <a:r>
              <a:rPr lang="zh-CN" altLang="en-US" sz="1200" dirty="0">
                <a:ea typeface="+mn-ea"/>
              </a:rPr>
              <a:t>受益于签证政策的便利化、旅游宣传推广活动的加强，以及全国各地大规模的系列活动，吸引了大量国际游客来访。</a:t>
            </a:r>
            <a:r>
              <a:rPr lang="en-US" altLang="zh-CN" sz="1200" dirty="0">
                <a:ea typeface="+mn-ea"/>
              </a:rPr>
              <a:t>2025</a:t>
            </a:r>
            <a:r>
              <a:rPr lang="zh-CN" altLang="en-US" sz="1200" dirty="0">
                <a:ea typeface="+mn-ea"/>
              </a:rPr>
              <a:t>年</a:t>
            </a:r>
            <a:r>
              <a:rPr lang="en-US" altLang="zh-CN" sz="1200" dirty="0">
                <a:ea typeface="+mn-ea"/>
              </a:rPr>
              <a:t>12</a:t>
            </a:r>
            <a:r>
              <a:rPr lang="zh-CN" altLang="en-US" sz="1200" dirty="0">
                <a:ea typeface="+mn-ea"/>
              </a:rPr>
              <a:t>月份，入境国际游客量达</a:t>
            </a:r>
            <a:r>
              <a:rPr lang="en-US" altLang="zh-CN" sz="1200" dirty="0">
                <a:ea typeface="+mn-ea"/>
              </a:rPr>
              <a:t>200</a:t>
            </a:r>
            <a:r>
              <a:rPr lang="zh-CN" altLang="en-US" sz="1200" dirty="0">
                <a:ea typeface="+mn-ea"/>
              </a:rPr>
              <a:t>万人次，同比增长</a:t>
            </a:r>
            <a:r>
              <a:rPr lang="en-US" altLang="zh-CN" sz="1200" dirty="0">
                <a:ea typeface="+mn-ea"/>
              </a:rPr>
              <a:t>15.7%</a:t>
            </a:r>
            <a:r>
              <a:rPr lang="zh-CN" altLang="en-US" sz="1200" dirty="0">
                <a:ea typeface="+mn-ea"/>
              </a:rPr>
              <a:t>。</a:t>
            </a:r>
            <a:r>
              <a:rPr lang="en-US" altLang="zh-CN" sz="1200" dirty="0">
                <a:ea typeface="+mn-ea"/>
              </a:rPr>
              <a:t> 2025</a:t>
            </a:r>
            <a:r>
              <a:rPr lang="zh-CN" altLang="en-US" sz="1200" dirty="0">
                <a:ea typeface="+mn-ea"/>
              </a:rPr>
              <a:t>年入境国际游客量近</a:t>
            </a:r>
            <a:r>
              <a:rPr lang="en-US" altLang="zh-CN" sz="1200" dirty="0">
                <a:ea typeface="+mn-ea"/>
              </a:rPr>
              <a:t>2120</a:t>
            </a:r>
            <a:r>
              <a:rPr lang="zh-CN" altLang="en-US" sz="1200" dirty="0">
                <a:ea typeface="+mn-ea"/>
              </a:rPr>
              <a:t>万人次，同比增长</a:t>
            </a:r>
            <a:r>
              <a:rPr lang="en-US" altLang="zh-CN" sz="1200" dirty="0">
                <a:ea typeface="+mn-ea"/>
              </a:rPr>
              <a:t>26.4%</a:t>
            </a:r>
            <a:r>
              <a:rPr lang="zh-CN" altLang="en-US" sz="1200" dirty="0">
                <a:ea typeface="+mn-ea"/>
              </a:rPr>
              <a:t>。</a:t>
            </a:r>
            <a:endParaRPr lang="en-US" sz="1200" dirty="0">
              <a:ea typeface="+mn-ea"/>
            </a:endParaRPr>
          </a:p>
        </p:txBody>
      </p:sp>
      <p:sp>
        <p:nvSpPr>
          <p:cNvPr id="4" name="TextBox 10">
            <a:extLst>
              <a:ext uri="{FF2B5EF4-FFF2-40B4-BE49-F238E27FC236}">
                <a16:creationId xmlns:a16="http://schemas.microsoft.com/office/drawing/2014/main" id="{E93F6B51-80E6-8C61-48DD-6E24674D1495}"/>
              </a:ext>
            </a:extLst>
          </p:cNvPr>
          <p:cNvSpPr txBox="1"/>
          <p:nvPr/>
        </p:nvSpPr>
        <p:spPr>
          <a:xfrm>
            <a:off x="3189237" y="3849730"/>
            <a:ext cx="1689007" cy="24994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sz="1000" i="1" dirty="0">
                <a:solidFill>
                  <a:prstClr val="black"/>
                </a:solidFill>
                <a:latin typeface="Times New Roman" panose="02020603050405020304" pitchFamily="18" charset="0"/>
                <a:cs typeface="Times New Roman" panose="02020603050405020304" pitchFamily="18" charset="0"/>
              </a:rPr>
              <a:t>数据来源：统计总局</a:t>
            </a:r>
            <a:endParaRPr lang="en-US" sz="1000" i="1" dirty="0">
              <a:solidFill>
                <a:prstClr val="black"/>
              </a:solidFill>
              <a:latin typeface="Times New Roman" panose="02020603050405020304" pitchFamily="18" charset="0"/>
              <a:cs typeface="Times New Roman" panose="02020603050405020304" pitchFamily="18" charset="0"/>
            </a:endParaRPr>
          </a:p>
        </p:txBody>
      </p:sp>
      <p:sp>
        <p:nvSpPr>
          <p:cNvPr id="5" name="文本框 85">
            <a:extLst>
              <a:ext uri="{FF2B5EF4-FFF2-40B4-BE49-F238E27FC236}">
                <a16:creationId xmlns:a16="http://schemas.microsoft.com/office/drawing/2014/main" id="{AC24132A-110B-4D22-43FC-D4E813950BE1}"/>
              </a:ext>
            </a:extLst>
          </p:cNvPr>
          <p:cNvSpPr txBox="1">
            <a:spLocks noChangeArrowheads="1"/>
          </p:cNvSpPr>
          <p:nvPr/>
        </p:nvSpPr>
        <p:spPr bwMode="auto">
          <a:xfrm>
            <a:off x="312310" y="6508474"/>
            <a:ext cx="6530508" cy="242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en-US" altLang="vi-VN" sz="1400" b="1" dirty="0" err="1">
                <a:solidFill>
                  <a:srgbClr val="2323FF"/>
                </a:solidFill>
                <a:latin typeface="Times New Roman" panose="02020603050405020304" pitchFamily="18" charset="0"/>
                <a:ea typeface="+mn-ea"/>
                <a:cs typeface="Times New Roman" panose="02020603050405020304" pitchFamily="18" charset="0"/>
              </a:rPr>
              <a:t>i</a:t>
            </a:r>
            <a:r>
              <a:rPr lang="vi-VN" altLang="vi-VN" sz="1400" b="1" dirty="0">
                <a:solidFill>
                  <a:srgbClr val="2323FF"/>
                </a:solidFill>
                <a:latin typeface="Times New Roman" panose="02020603050405020304" pitchFamily="18" charset="0"/>
                <a:ea typeface="+mn-ea"/>
                <a:cs typeface="Times New Roman" panose="02020603050405020304" pitchFamily="18" charset="0"/>
              </a:rPr>
              <a:t>.</a:t>
            </a:r>
            <a:r>
              <a:rPr lang="en-US" altLang="vi-VN" sz="1400" b="1" dirty="0">
                <a:solidFill>
                  <a:srgbClr val="2323FF"/>
                </a:solidFill>
                <a:latin typeface="Times New Roman" panose="02020603050405020304" pitchFamily="18" charset="0"/>
                <a:ea typeface="+mn-ea"/>
                <a:cs typeface="Times New Roman" panose="02020603050405020304" pitchFamily="18" charset="0"/>
              </a:rPr>
              <a:t> </a:t>
            </a:r>
            <a:r>
              <a:rPr lang="zh-CN" altLang="en-US" sz="1400" b="1" dirty="0">
                <a:solidFill>
                  <a:srgbClr val="2323FF"/>
                </a:solidFill>
                <a:latin typeface="Times New Roman" panose="02020603050405020304" pitchFamily="18" charset="0"/>
                <a:ea typeface="+mn-ea"/>
                <a:cs typeface="Times New Roman" panose="02020603050405020304" pitchFamily="18" charset="0"/>
              </a:rPr>
              <a:t>通胀保持在既定目标范围内</a:t>
            </a:r>
            <a:endParaRPr lang="en-US" altLang="vi-VN" sz="1400" b="1" dirty="0">
              <a:solidFill>
                <a:srgbClr val="2323FF"/>
              </a:solidFill>
              <a:latin typeface="Times New Roman" panose="02020603050405020304" pitchFamily="18" charset="0"/>
              <a:ea typeface="+mn-ea"/>
              <a:cs typeface="Times New Roman" panose="02020603050405020304" pitchFamily="18" charset="0"/>
            </a:endParaRPr>
          </a:p>
        </p:txBody>
      </p:sp>
      <p:sp>
        <p:nvSpPr>
          <p:cNvPr id="10" name="TextBox 10">
            <a:extLst>
              <a:ext uri="{FF2B5EF4-FFF2-40B4-BE49-F238E27FC236}">
                <a16:creationId xmlns:a16="http://schemas.microsoft.com/office/drawing/2014/main" id="{8C719861-DA00-9F4A-1504-2A0B4E2D76B0}"/>
              </a:ext>
            </a:extLst>
          </p:cNvPr>
          <p:cNvSpPr txBox="1"/>
          <p:nvPr/>
        </p:nvSpPr>
        <p:spPr>
          <a:xfrm>
            <a:off x="2922599" y="9201029"/>
            <a:ext cx="1764480" cy="24994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sz="1000" i="1" dirty="0">
                <a:solidFill>
                  <a:prstClr val="black"/>
                </a:solidFill>
                <a:latin typeface="Times New Roman" panose="02020603050405020304" pitchFamily="18" charset="0"/>
                <a:cs typeface="Times New Roman" panose="02020603050405020304" pitchFamily="18" charset="0"/>
              </a:rPr>
              <a:t>数据来源：统计总局</a:t>
            </a:r>
            <a:endParaRPr lang="en-US" sz="1000" i="1" dirty="0">
              <a:solidFill>
                <a:prstClr val="black"/>
              </a:solidFill>
              <a:latin typeface="Times New Roman" panose="02020603050405020304" pitchFamily="18" charset="0"/>
              <a:cs typeface="Times New Roman" panose="02020603050405020304" pitchFamily="18" charset="0"/>
            </a:endParaRPr>
          </a:p>
        </p:txBody>
      </p:sp>
      <p:sp>
        <p:nvSpPr>
          <p:cNvPr id="11" name="文本框 85">
            <a:extLst>
              <a:ext uri="{FF2B5EF4-FFF2-40B4-BE49-F238E27FC236}">
                <a16:creationId xmlns:a16="http://schemas.microsoft.com/office/drawing/2014/main" id="{B04FABCF-8EA5-4DF2-37CF-BBA69A2606EB}"/>
              </a:ext>
            </a:extLst>
          </p:cNvPr>
          <p:cNvSpPr txBox="1">
            <a:spLocks noChangeArrowheads="1"/>
          </p:cNvSpPr>
          <p:nvPr/>
        </p:nvSpPr>
        <p:spPr bwMode="auto">
          <a:xfrm>
            <a:off x="312310" y="9379868"/>
            <a:ext cx="7442863" cy="785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a:t>
            </a:r>
            <a:r>
              <a:rPr lang="en-US" altLang="zh-CN" sz="1200" dirty="0">
                <a:latin typeface="Times New Roman" panose="02020603050405020304" pitchFamily="18" charset="0"/>
                <a:ea typeface="+mn-ea"/>
                <a:cs typeface="Times New Roman" panose="02020603050405020304" pitchFamily="18" charset="0"/>
              </a:rPr>
              <a:t>12</a:t>
            </a:r>
            <a:r>
              <a:rPr lang="zh-CN" altLang="en-US" sz="1200" dirty="0">
                <a:latin typeface="Times New Roman" panose="02020603050405020304" pitchFamily="18" charset="0"/>
                <a:ea typeface="+mn-ea"/>
                <a:cs typeface="Times New Roman" panose="02020603050405020304" pitchFamily="18" charset="0"/>
              </a:rPr>
              <a:t>月份，消费价格指数（</a:t>
            </a:r>
            <a:r>
              <a:rPr lang="en-US" altLang="zh-CN" sz="1200" dirty="0">
                <a:latin typeface="Times New Roman" panose="02020603050405020304" pitchFamily="18" charset="0"/>
                <a:ea typeface="+mn-ea"/>
                <a:cs typeface="Times New Roman" panose="02020603050405020304" pitchFamily="18" charset="0"/>
              </a:rPr>
              <a:t>CPI</a:t>
            </a:r>
            <a:r>
              <a:rPr lang="zh-CN" altLang="en-US" sz="1200" dirty="0">
                <a:latin typeface="Times New Roman" panose="02020603050405020304" pitchFamily="18" charset="0"/>
                <a:ea typeface="+mn-ea"/>
                <a:cs typeface="Times New Roman" panose="02020603050405020304" pitchFamily="18" charset="0"/>
              </a:rPr>
              <a:t>）环比上涨</a:t>
            </a:r>
            <a:r>
              <a:rPr lang="en-US" altLang="zh-CN" sz="1200" dirty="0">
                <a:latin typeface="Times New Roman" panose="02020603050405020304" pitchFamily="18" charset="0"/>
                <a:ea typeface="+mn-ea"/>
                <a:cs typeface="Times New Roman" panose="02020603050405020304" pitchFamily="18" charset="0"/>
              </a:rPr>
              <a:t>0.19%</a:t>
            </a:r>
            <a:r>
              <a:rPr lang="zh-CN" altLang="en-US" sz="1200" dirty="0">
                <a:latin typeface="Times New Roman" panose="02020603050405020304" pitchFamily="18" charset="0"/>
                <a:ea typeface="+mn-ea"/>
                <a:cs typeface="Times New Roman" panose="02020603050405020304" pitchFamily="18" charset="0"/>
              </a:rPr>
              <a:t>，较去年同期上涨 </a:t>
            </a:r>
            <a:r>
              <a:rPr lang="en-US" altLang="zh-CN" sz="1200" dirty="0">
                <a:latin typeface="Times New Roman" panose="02020603050405020304" pitchFamily="18" charset="0"/>
                <a:ea typeface="+mn-ea"/>
                <a:cs typeface="Times New Roman" panose="02020603050405020304" pitchFamily="18" charset="0"/>
              </a:rPr>
              <a:t>3.48%</a:t>
            </a:r>
            <a:r>
              <a:rPr lang="zh-CN" altLang="en-US" sz="1200" dirty="0">
                <a:latin typeface="Times New Roman" panose="02020603050405020304" pitchFamily="18" charset="0"/>
                <a:ea typeface="+mn-ea"/>
                <a:cs typeface="Times New Roman" panose="02020603050405020304" pitchFamily="18" charset="0"/>
              </a:rPr>
              <a:t>。</a:t>
            </a:r>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年第四季度，</a:t>
            </a:r>
            <a:r>
              <a:rPr lang="en-US" altLang="zh-CN" sz="1200" dirty="0">
                <a:latin typeface="Times New Roman" panose="02020603050405020304" pitchFamily="18" charset="0"/>
                <a:ea typeface="+mn-ea"/>
                <a:cs typeface="Times New Roman" panose="02020603050405020304" pitchFamily="18" charset="0"/>
              </a:rPr>
              <a:t>CPI</a:t>
            </a:r>
            <a:r>
              <a:rPr lang="zh-CN" altLang="en-US" sz="1200" dirty="0">
                <a:latin typeface="Times New Roman" panose="02020603050405020304" pitchFamily="18" charset="0"/>
                <a:ea typeface="+mn-ea"/>
                <a:cs typeface="Times New Roman" panose="02020603050405020304" pitchFamily="18" charset="0"/>
              </a:rPr>
              <a:t>平均同比上涨</a:t>
            </a:r>
            <a:r>
              <a:rPr lang="en-US" altLang="zh-CN" sz="1200" dirty="0">
                <a:latin typeface="Times New Roman" panose="02020603050405020304" pitchFamily="18" charset="0"/>
                <a:ea typeface="+mn-ea"/>
                <a:cs typeface="Times New Roman" panose="02020603050405020304" pitchFamily="18" charset="0"/>
              </a:rPr>
              <a:t>3.44%</a:t>
            </a:r>
            <a:r>
              <a:rPr lang="zh-CN" altLang="en-US" sz="1200" dirty="0">
                <a:latin typeface="Times New Roman" panose="02020603050405020304" pitchFamily="18" charset="0"/>
                <a:ea typeface="+mn-ea"/>
                <a:cs typeface="Times New Roman" panose="02020603050405020304" pitchFamily="18" charset="0"/>
              </a:rPr>
              <a:t>，达到国会既定目标。</a:t>
            </a:r>
            <a:endParaRPr lang="en-US" sz="1200" dirty="0">
              <a:latin typeface="Times New Roman" panose="02020603050405020304" pitchFamily="18" charset="0"/>
              <a:ea typeface="+mn-ea"/>
              <a:cs typeface="Times New Roman" panose="02020603050405020304" pitchFamily="18" charset="0"/>
            </a:endParaRPr>
          </a:p>
        </p:txBody>
      </p:sp>
      <p:sp>
        <p:nvSpPr>
          <p:cNvPr id="12" name="文本框 85">
            <a:extLst>
              <a:ext uri="{FF2B5EF4-FFF2-40B4-BE49-F238E27FC236}">
                <a16:creationId xmlns:a16="http://schemas.microsoft.com/office/drawing/2014/main" id="{44AB9E79-63F2-CEB5-7451-424F227DE1E6}"/>
              </a:ext>
            </a:extLst>
          </p:cNvPr>
          <p:cNvSpPr txBox="1">
            <a:spLocks noChangeArrowheads="1"/>
          </p:cNvSpPr>
          <p:nvPr/>
        </p:nvSpPr>
        <p:spPr bwMode="auto">
          <a:xfrm>
            <a:off x="312309" y="1442118"/>
            <a:ext cx="6875299" cy="201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r>
              <a:rPr lang="en-US" altLang="vi-VN" sz="1400" b="1" dirty="0">
                <a:solidFill>
                  <a:srgbClr val="2323FF"/>
                </a:solidFill>
                <a:latin typeface="Times New Roman" panose="02020603050405020304" pitchFamily="18" charset="0"/>
                <a:ea typeface="+mn-ea"/>
                <a:cs typeface="Times New Roman" panose="02020603050405020304" pitchFamily="18" charset="0"/>
              </a:rPr>
              <a:t>h</a:t>
            </a:r>
            <a:r>
              <a:rPr lang="vi-VN" altLang="vi-VN" sz="1400" b="1" dirty="0">
                <a:solidFill>
                  <a:srgbClr val="2323FF"/>
                </a:solidFill>
                <a:latin typeface="Times New Roman" panose="02020603050405020304" pitchFamily="18" charset="0"/>
                <a:ea typeface="+mn-ea"/>
                <a:cs typeface="Times New Roman" panose="02020603050405020304" pitchFamily="18" charset="0"/>
              </a:rPr>
              <a:t>.</a:t>
            </a:r>
            <a:r>
              <a:rPr lang="zh-CN" altLang="en-US" sz="1400" b="1" dirty="0">
                <a:solidFill>
                  <a:srgbClr val="2323FF"/>
                </a:solidFill>
                <a:latin typeface="Times New Roman" panose="02020603050405020304" pitchFamily="18" charset="0"/>
                <a:ea typeface="+mn-ea"/>
                <a:cs typeface="Times New Roman" panose="02020603050405020304" pitchFamily="18" charset="0"/>
              </a:rPr>
              <a:t>货运和客运在</a:t>
            </a:r>
            <a:r>
              <a:rPr lang="en-US" altLang="zh-CN" sz="1400" b="1" dirty="0">
                <a:solidFill>
                  <a:srgbClr val="2323FF"/>
                </a:solidFill>
                <a:latin typeface="Times New Roman" panose="02020603050405020304" pitchFamily="18" charset="0"/>
                <a:ea typeface="+mn-ea"/>
                <a:cs typeface="Times New Roman" panose="02020603050405020304" pitchFamily="18" charset="0"/>
              </a:rPr>
              <a:t>2025</a:t>
            </a:r>
            <a:r>
              <a:rPr lang="zh-CN" altLang="en-US" sz="1400" b="1" dirty="0">
                <a:solidFill>
                  <a:srgbClr val="2323FF"/>
                </a:solidFill>
                <a:latin typeface="Times New Roman" panose="02020603050405020304" pitchFamily="18" charset="0"/>
                <a:ea typeface="+mn-ea"/>
                <a:cs typeface="Times New Roman" panose="02020603050405020304" pitchFamily="18" charset="0"/>
              </a:rPr>
              <a:t>年创下纪录</a:t>
            </a:r>
            <a:endParaRPr lang="en-US" altLang="vi-VN" sz="1400" b="1" dirty="0">
              <a:solidFill>
                <a:srgbClr val="2323FF"/>
              </a:solidFill>
              <a:latin typeface="Times New Roman" panose="02020603050405020304" pitchFamily="18" charset="0"/>
              <a:ea typeface="+mn-ea"/>
              <a:cs typeface="Times New Roman" panose="02020603050405020304" pitchFamily="18" charset="0"/>
            </a:endParaRPr>
          </a:p>
        </p:txBody>
      </p:sp>
      <p:sp>
        <p:nvSpPr>
          <p:cNvPr id="13" name="Slide Number Placeholder 3">
            <a:extLst>
              <a:ext uri="{FF2B5EF4-FFF2-40B4-BE49-F238E27FC236}">
                <a16:creationId xmlns:a16="http://schemas.microsoft.com/office/drawing/2014/main" id="{735A028F-9228-2EB0-4606-6CA38A63ED82}"/>
              </a:ext>
            </a:extLst>
          </p:cNvPr>
          <p:cNvSpPr txBox="1">
            <a:spLocks/>
          </p:cNvSpPr>
          <p:nvPr/>
        </p:nvSpPr>
        <p:spPr>
          <a:xfrm>
            <a:off x="5801690" y="10007548"/>
            <a:ext cx="1827014" cy="576424"/>
          </a:xfrm>
          <a:prstGeom prst="rect">
            <a:avLst/>
          </a:prstGeom>
        </p:spPr>
        <p:txBody>
          <a:bodyPr vert="horz" lIns="91440" tIns="45720" rIns="91440" bIns="45720" rtlCol="0" anchor="ctr"/>
          <a:lstStyle>
            <a:defPPr>
              <a:defRPr lang="en-US"/>
            </a:defPPr>
            <a:lvl1pPr marL="0" algn="r" defTabSz="1046597" rtl="0" eaLnBrk="1" latinLnBrk="0" hangingPunct="1">
              <a:defRPr sz="1600" kern="1200">
                <a:solidFill>
                  <a:schemeClr val="bg1"/>
                </a:solidFill>
                <a:latin typeface="Roboto Black" panose="02000000000000000000" pitchFamily="2" charset="0"/>
                <a:ea typeface="Roboto Black" panose="02000000000000000000" pitchFamily="2" charset="0"/>
                <a:cs typeface="+mn-cs"/>
              </a:defRPr>
            </a:lvl1pPr>
            <a:lvl2pPr marL="523298" algn="l" defTabSz="1046597" rtl="0" eaLnBrk="1" latinLnBrk="0" hangingPunct="1">
              <a:defRPr sz="2059" kern="1200">
                <a:solidFill>
                  <a:schemeClr val="tx1"/>
                </a:solidFill>
                <a:latin typeface="+mn-lt"/>
                <a:ea typeface="+mn-ea"/>
                <a:cs typeface="+mn-cs"/>
              </a:defRPr>
            </a:lvl2pPr>
            <a:lvl3pPr marL="1046597" algn="l" defTabSz="1046597" rtl="0" eaLnBrk="1" latinLnBrk="0" hangingPunct="1">
              <a:defRPr sz="2059" kern="1200">
                <a:solidFill>
                  <a:schemeClr val="tx1"/>
                </a:solidFill>
                <a:latin typeface="+mn-lt"/>
                <a:ea typeface="+mn-ea"/>
                <a:cs typeface="+mn-cs"/>
              </a:defRPr>
            </a:lvl3pPr>
            <a:lvl4pPr marL="1569895" algn="l" defTabSz="1046597" rtl="0" eaLnBrk="1" latinLnBrk="0" hangingPunct="1">
              <a:defRPr sz="2059" kern="1200">
                <a:solidFill>
                  <a:schemeClr val="tx1"/>
                </a:solidFill>
                <a:latin typeface="+mn-lt"/>
                <a:ea typeface="+mn-ea"/>
                <a:cs typeface="+mn-cs"/>
              </a:defRPr>
            </a:lvl4pPr>
            <a:lvl5pPr marL="2093193" algn="l" defTabSz="1046597" rtl="0" eaLnBrk="1" latinLnBrk="0" hangingPunct="1">
              <a:defRPr sz="2059" kern="1200">
                <a:solidFill>
                  <a:schemeClr val="tx1"/>
                </a:solidFill>
                <a:latin typeface="+mn-lt"/>
                <a:ea typeface="+mn-ea"/>
                <a:cs typeface="+mn-cs"/>
              </a:defRPr>
            </a:lvl5pPr>
            <a:lvl6pPr marL="2616491" algn="l" defTabSz="1046597" rtl="0" eaLnBrk="1" latinLnBrk="0" hangingPunct="1">
              <a:defRPr sz="2059" kern="1200">
                <a:solidFill>
                  <a:schemeClr val="tx1"/>
                </a:solidFill>
                <a:latin typeface="+mn-lt"/>
                <a:ea typeface="+mn-ea"/>
                <a:cs typeface="+mn-cs"/>
              </a:defRPr>
            </a:lvl6pPr>
            <a:lvl7pPr marL="3139789" algn="l" defTabSz="1046597" rtl="0" eaLnBrk="1" latinLnBrk="0" hangingPunct="1">
              <a:defRPr sz="2059" kern="1200">
                <a:solidFill>
                  <a:schemeClr val="tx1"/>
                </a:solidFill>
                <a:latin typeface="+mn-lt"/>
                <a:ea typeface="+mn-ea"/>
                <a:cs typeface="+mn-cs"/>
              </a:defRPr>
            </a:lvl7pPr>
            <a:lvl8pPr marL="3663088" algn="l" defTabSz="1046597" rtl="0" eaLnBrk="1" latinLnBrk="0" hangingPunct="1">
              <a:defRPr sz="2059" kern="1200">
                <a:solidFill>
                  <a:schemeClr val="tx1"/>
                </a:solidFill>
                <a:latin typeface="+mn-lt"/>
                <a:ea typeface="+mn-ea"/>
                <a:cs typeface="+mn-cs"/>
              </a:defRPr>
            </a:lvl8pPr>
            <a:lvl9pPr marL="4186386" algn="l" defTabSz="1046597" rtl="0" eaLnBrk="1" latinLnBrk="0" hangingPunct="1">
              <a:defRPr sz="2059" kern="1200">
                <a:solidFill>
                  <a:schemeClr val="tx1"/>
                </a:solidFill>
                <a:latin typeface="+mn-lt"/>
                <a:ea typeface="+mn-ea"/>
                <a:cs typeface="+mn-cs"/>
              </a:defRPr>
            </a:lvl9pPr>
          </a:lstStyle>
          <a:p>
            <a:r>
              <a:rPr lang="en-US" b="1">
                <a:latin typeface="Times New Roman" panose="02020603050405020304" pitchFamily="18" charset="0"/>
                <a:ea typeface="+mn-ea"/>
                <a:cs typeface="Times New Roman" panose="02020603050405020304" pitchFamily="18" charset="0"/>
              </a:rPr>
              <a:t>7</a:t>
            </a:r>
          </a:p>
        </p:txBody>
      </p:sp>
      <p:sp>
        <p:nvSpPr>
          <p:cNvPr id="14" name="TextBox 13">
            <a:extLst>
              <a:ext uri="{FF2B5EF4-FFF2-40B4-BE49-F238E27FC236}">
                <a16:creationId xmlns:a16="http://schemas.microsoft.com/office/drawing/2014/main" id="{7074036B-6DA2-6DE4-8B14-E935FCC970DA}"/>
              </a:ext>
            </a:extLst>
          </p:cNvPr>
          <p:cNvSpPr txBox="1"/>
          <p:nvPr/>
        </p:nvSpPr>
        <p:spPr>
          <a:xfrm>
            <a:off x="312310" y="1086788"/>
            <a:ext cx="6985058" cy="307777"/>
          </a:xfrm>
          <a:prstGeom prst="rect">
            <a:avLst/>
          </a:prstGeom>
          <a:solidFill>
            <a:srgbClr val="2323FF"/>
          </a:solidFill>
        </p:spPr>
        <p:txBody>
          <a:bodyPr wrap="square" rtlCol="0">
            <a:spAutoFit/>
          </a:bodyPr>
          <a:lstStyle/>
          <a:p>
            <a:r>
              <a:rPr lang="en-US" sz="1400" b="1" dirty="0">
                <a:solidFill>
                  <a:prstClr val="white"/>
                </a:solidFill>
                <a:latin typeface="Times New Roman" panose="02020603050405020304" pitchFamily="18" charset="0"/>
                <a:cs typeface="Times New Roman" panose="02020603050405020304" pitchFamily="18" charset="0"/>
              </a:rPr>
              <a:t>1. 2025</a:t>
            </a:r>
            <a:r>
              <a:rPr lang="zh-CN" altLang="en-US" sz="1400" b="1" dirty="0">
                <a:solidFill>
                  <a:prstClr val="white"/>
                </a:solidFill>
                <a:latin typeface="Times New Roman" panose="02020603050405020304" pitchFamily="18" charset="0"/>
                <a:cs typeface="Times New Roman" panose="02020603050405020304" pitchFamily="18" charset="0"/>
              </a:rPr>
              <a:t>年</a:t>
            </a:r>
            <a:r>
              <a:rPr lang="en-US" altLang="zh-CN" sz="1400" b="1" dirty="0">
                <a:solidFill>
                  <a:prstClr val="white"/>
                </a:solidFill>
                <a:latin typeface="Times New Roman" panose="02020603050405020304" pitchFamily="18" charset="0"/>
                <a:cs typeface="Times New Roman" panose="02020603050405020304" pitchFamily="18" charset="0"/>
              </a:rPr>
              <a:t>12</a:t>
            </a:r>
            <a:r>
              <a:rPr lang="zh-CN" altLang="en-US" sz="1400" b="1" dirty="0">
                <a:solidFill>
                  <a:prstClr val="white"/>
                </a:solidFill>
                <a:latin typeface="Times New Roman" panose="02020603050405020304" pitchFamily="18" charset="0"/>
                <a:cs typeface="Times New Roman" panose="02020603050405020304" pitchFamily="18" charset="0"/>
              </a:rPr>
              <a:t>月、第四季度和全年越南宏观经济概览</a:t>
            </a:r>
            <a:endParaRPr lang="en-US" sz="1400" b="1" dirty="0">
              <a:solidFill>
                <a:prstClr val="white"/>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C4399BF5-56FF-53E7-0253-6831FE988EB8}"/>
              </a:ext>
            </a:extLst>
          </p:cNvPr>
          <p:cNvSpPr txBox="1"/>
          <p:nvPr/>
        </p:nvSpPr>
        <p:spPr>
          <a:xfrm>
            <a:off x="312310" y="725339"/>
            <a:ext cx="2741456" cy="369332"/>
          </a:xfrm>
          <a:prstGeom prst="rect">
            <a:avLst/>
          </a:prstGeom>
          <a:noFill/>
        </p:spPr>
        <p:txBody>
          <a:bodyPr wrap="none" rtlCol="0">
            <a:spAutoFit/>
          </a:bodyPr>
          <a:lstStyle/>
          <a:p>
            <a:r>
              <a:rPr lang="zh-CN" altLang="en-US" sz="1800" b="1" dirty="0">
                <a:solidFill>
                  <a:srgbClr val="2323FF"/>
                </a:solidFill>
                <a:latin typeface="Times New Roman" panose="02020603050405020304" pitchFamily="18" charset="0"/>
                <a:cs typeface="Times New Roman" panose="02020603050405020304" pitchFamily="18" charset="0"/>
              </a:rPr>
              <a:t>越南宏观经济更新及预测</a:t>
            </a:r>
            <a:endParaRPr lang="en-US" sz="1800" b="1" dirty="0">
              <a:solidFill>
                <a:srgbClr val="2323FF"/>
              </a:solidFill>
              <a:latin typeface="Times New Roman" panose="02020603050405020304" pitchFamily="18" charset="0"/>
              <a:cs typeface="Times New Roman" panose="02020603050405020304" pitchFamily="18" charset="0"/>
            </a:endParaRPr>
          </a:p>
        </p:txBody>
      </p:sp>
      <p:graphicFrame>
        <p:nvGraphicFramePr>
          <p:cNvPr id="16" name="Chart 15">
            <a:extLst>
              <a:ext uri="{FF2B5EF4-FFF2-40B4-BE49-F238E27FC236}">
                <a16:creationId xmlns:a16="http://schemas.microsoft.com/office/drawing/2014/main" id="{5E440329-DDF8-4757-E428-732F652E1969}"/>
              </a:ext>
            </a:extLst>
          </p:cNvPr>
          <p:cNvGraphicFramePr>
            <a:graphicFrameLocks/>
          </p:cNvGraphicFramePr>
          <p:nvPr>
            <p:extLst>
              <p:ext uri="{D42A27DB-BD31-4B8C-83A1-F6EECF244321}">
                <p14:modId xmlns:p14="http://schemas.microsoft.com/office/powerpoint/2010/main" val="2201078085"/>
              </p:ext>
            </p:extLst>
          </p:nvPr>
        </p:nvGraphicFramePr>
        <p:xfrm>
          <a:off x="3964495" y="6839848"/>
          <a:ext cx="3790678" cy="21696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a:extLst>
              <a:ext uri="{FF2B5EF4-FFF2-40B4-BE49-F238E27FC236}">
                <a16:creationId xmlns:a16="http://schemas.microsoft.com/office/drawing/2014/main" id="{BBDE4E47-7330-3613-CEC2-E68EC63919FD}"/>
              </a:ext>
            </a:extLst>
          </p:cNvPr>
          <p:cNvGraphicFramePr>
            <a:graphicFrameLocks/>
          </p:cNvGraphicFramePr>
          <p:nvPr>
            <p:extLst>
              <p:ext uri="{D42A27DB-BD31-4B8C-83A1-F6EECF244321}">
                <p14:modId xmlns:p14="http://schemas.microsoft.com/office/powerpoint/2010/main" val="549876745"/>
              </p:ext>
            </p:extLst>
          </p:nvPr>
        </p:nvGraphicFramePr>
        <p:xfrm>
          <a:off x="442052" y="1670992"/>
          <a:ext cx="3482928" cy="22895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BF7E3DFE-B047-06C1-D52F-0366C6277DB8}"/>
              </a:ext>
            </a:extLst>
          </p:cNvPr>
          <p:cNvGraphicFramePr>
            <a:graphicFrameLocks/>
          </p:cNvGraphicFramePr>
          <p:nvPr>
            <p:extLst>
              <p:ext uri="{D42A27DB-BD31-4B8C-83A1-F6EECF244321}">
                <p14:modId xmlns:p14="http://schemas.microsoft.com/office/powerpoint/2010/main" val="2352483040"/>
              </p:ext>
            </p:extLst>
          </p:nvPr>
        </p:nvGraphicFramePr>
        <p:xfrm>
          <a:off x="4060031" y="1670992"/>
          <a:ext cx="3664209" cy="22350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a:extLst>
              <a:ext uri="{FF2B5EF4-FFF2-40B4-BE49-F238E27FC236}">
                <a16:creationId xmlns:a16="http://schemas.microsoft.com/office/drawing/2014/main" id="{85195F2C-6433-B64A-EBE9-7EB2C161891A}"/>
              </a:ext>
            </a:extLst>
          </p:cNvPr>
          <p:cNvGraphicFramePr>
            <a:graphicFrameLocks/>
          </p:cNvGraphicFramePr>
          <p:nvPr>
            <p:extLst>
              <p:ext uri="{D42A27DB-BD31-4B8C-83A1-F6EECF244321}">
                <p14:modId xmlns:p14="http://schemas.microsoft.com/office/powerpoint/2010/main" val="2187389574"/>
              </p:ext>
            </p:extLst>
          </p:nvPr>
        </p:nvGraphicFramePr>
        <p:xfrm>
          <a:off x="312309" y="6849516"/>
          <a:ext cx="3609779" cy="23451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4654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1"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cTn>
                              </p:par>
                              <p:par>
                                <p:cTn id="8" presetID="8" presetClass="entr" presetSubtype="16"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500"/>
                                        <p:tgtEl>
                                          <p:spTgt spid="5"/>
                                        </p:tgtEl>
                                      </p:cBhvr>
                                    </p:animEffect>
                                  </p:childTnLst>
                                </p:cTn>
                              </p:par>
                              <p:par>
                                <p:cTn id="11" presetID="8" presetClass="entr" presetSubtype="16" fill="hold" grpId="1"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500"/>
                                        <p:tgtEl>
                                          <p:spTgt spid="11"/>
                                        </p:tgtEl>
                                      </p:cBhvr>
                                    </p:animEffect>
                                  </p:childTnLst>
                                </p:cTn>
                              </p:par>
                              <p:par>
                                <p:cTn id="14" presetID="8" presetClass="entr" presetSubtype="16" fill="hold" grpId="1"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amond(in)">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utoUpdateAnimBg="0"/>
      <p:bldP spid="3" grpId="1" bldLvl="0" autoUpdateAnimBg="0"/>
      <p:bldP spid="5" grpId="0" bldLvl="0" autoUpdateAnimBg="0"/>
      <p:bldP spid="5" grpId="1" bldLvl="0" autoUpdateAnimBg="0"/>
      <p:bldP spid="11" grpId="0" bldLvl="0" autoUpdateAnimBg="0"/>
      <p:bldP spid="11" grpId="1" bldLvl="0" autoUpdateAnimBg="0"/>
      <p:bldP spid="12" grpId="0" bldLvl="0" autoUpdateAnimBg="0"/>
      <p:bldP spid="12" grpId="1"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85">
            <a:extLst>
              <a:ext uri="{FF2B5EF4-FFF2-40B4-BE49-F238E27FC236}">
                <a16:creationId xmlns:a16="http://schemas.microsoft.com/office/drawing/2014/main" id="{A77528CA-B46D-128A-0449-30594F668107}"/>
              </a:ext>
            </a:extLst>
          </p:cNvPr>
          <p:cNvSpPr txBox="1">
            <a:spLocks noChangeArrowheads="1"/>
          </p:cNvSpPr>
          <p:nvPr/>
        </p:nvSpPr>
        <p:spPr bwMode="auto">
          <a:xfrm>
            <a:off x="331243" y="9126389"/>
            <a:ext cx="7481579" cy="8906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en-US" altLang="vi-V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年汇率大幅波动，促使越南央行采取多项干预措施以稳定汇率。其中一项重要措施是通过远期合约出售美元，单次抛售大约</a:t>
            </a:r>
            <a:r>
              <a:rPr lang="en-US" altLang="zh-CN" sz="1200" dirty="0">
                <a:latin typeface="Times New Roman" panose="02020603050405020304" pitchFamily="18" charset="0"/>
                <a:ea typeface="+mn-ea"/>
                <a:cs typeface="Times New Roman" panose="02020603050405020304" pitchFamily="18" charset="0"/>
              </a:rPr>
              <a:t>10-15</a:t>
            </a:r>
            <a:r>
              <a:rPr lang="zh-CN" altLang="en-US" sz="1200" dirty="0">
                <a:latin typeface="Times New Roman" panose="02020603050405020304" pitchFamily="18" charset="0"/>
                <a:ea typeface="+mn-ea"/>
                <a:cs typeface="Times New Roman" panose="02020603050405020304" pitchFamily="18" charset="0"/>
              </a:rPr>
              <a:t>亿美元，受此影响，我们估计截至</a:t>
            </a:r>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年底，越南外汇储备规模约为</a:t>
            </a:r>
            <a:r>
              <a:rPr lang="en-US" altLang="zh-CN" sz="1200" dirty="0">
                <a:latin typeface="Times New Roman" panose="02020603050405020304" pitchFamily="18" charset="0"/>
                <a:ea typeface="+mn-ea"/>
                <a:cs typeface="Times New Roman" panose="02020603050405020304" pitchFamily="18" charset="0"/>
              </a:rPr>
              <a:t>750</a:t>
            </a:r>
            <a:r>
              <a:rPr lang="zh-CN" altLang="en-US" sz="1200" dirty="0">
                <a:latin typeface="Times New Roman" panose="02020603050405020304" pitchFamily="18" charset="0"/>
                <a:ea typeface="+mn-ea"/>
                <a:cs typeface="Times New Roman" panose="02020603050405020304" pitchFamily="18" charset="0"/>
              </a:rPr>
              <a:t>亿美元。进入</a:t>
            </a:r>
            <a:r>
              <a:rPr lang="en-US" altLang="zh-CN" sz="1200" dirty="0">
                <a:latin typeface="Times New Roman" panose="02020603050405020304" pitchFamily="18" charset="0"/>
                <a:ea typeface="+mn-ea"/>
                <a:cs typeface="Times New Roman" panose="02020603050405020304" pitchFamily="18" charset="0"/>
              </a:rPr>
              <a:t>2026</a:t>
            </a:r>
            <a:r>
              <a:rPr lang="zh-CN" altLang="en-US" sz="1200" dirty="0">
                <a:latin typeface="Times New Roman" panose="02020603050405020304" pitchFamily="18" charset="0"/>
                <a:ea typeface="+mn-ea"/>
                <a:cs typeface="Times New Roman" panose="02020603050405020304" pitchFamily="18" charset="0"/>
              </a:rPr>
              <a:t>年，随着美元兑越盾汇率压力逐步缓解，我们认为</a:t>
            </a:r>
            <a:r>
              <a:rPr lang="en-US" altLang="zh-CN" sz="1200" dirty="0">
                <a:latin typeface="Times New Roman" panose="02020603050405020304" pitchFamily="18" charset="0"/>
                <a:ea typeface="+mn-ea"/>
                <a:cs typeface="Times New Roman" panose="02020603050405020304" pitchFamily="18" charset="0"/>
              </a:rPr>
              <a:t>SBV</a:t>
            </a:r>
            <a:r>
              <a:rPr lang="zh-CN" altLang="en-US" sz="1200" dirty="0">
                <a:latin typeface="Times New Roman" panose="02020603050405020304" pitchFamily="18" charset="0"/>
                <a:ea typeface="+mn-ea"/>
                <a:cs typeface="Times New Roman" panose="02020603050405020304" pitchFamily="18" charset="0"/>
              </a:rPr>
              <a:t>将减少通过出售美元进行汇率调节的操作，从而外汇储备规模得以维持在当前水平。</a:t>
            </a:r>
            <a:endParaRPr lang="en-US" altLang="vi-VN" sz="1200" dirty="0">
              <a:latin typeface="Times New Roman" panose="02020603050405020304" pitchFamily="18" charset="0"/>
              <a:ea typeface="+mn-ea"/>
              <a:cs typeface="Times New Roman" panose="02020603050405020304" pitchFamily="18" charset="0"/>
            </a:endParaRPr>
          </a:p>
        </p:txBody>
      </p:sp>
      <p:sp>
        <p:nvSpPr>
          <p:cNvPr id="6" name="文本框 85">
            <a:extLst>
              <a:ext uri="{FF2B5EF4-FFF2-40B4-BE49-F238E27FC236}">
                <a16:creationId xmlns:a16="http://schemas.microsoft.com/office/drawing/2014/main" id="{31D72C2C-5B3F-56BB-CA73-8C9ADC746060}"/>
              </a:ext>
            </a:extLst>
          </p:cNvPr>
          <p:cNvSpPr txBox="1">
            <a:spLocks noChangeArrowheads="1"/>
          </p:cNvSpPr>
          <p:nvPr/>
        </p:nvSpPr>
        <p:spPr bwMode="auto">
          <a:xfrm>
            <a:off x="312311" y="4543432"/>
            <a:ext cx="7481578" cy="10935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en-US"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年见证了美元兑越盾汇率与美元指数之间的明显背离趋势。受到对等关税政策不确定性以及美联储连续降息的影响，美元指数在年初以来累计下跌</a:t>
            </a:r>
            <a:r>
              <a:rPr lang="en-US" altLang="zh-CN" sz="1200" dirty="0">
                <a:latin typeface="Times New Roman" panose="02020603050405020304" pitchFamily="18" charset="0"/>
                <a:ea typeface="+mn-ea"/>
                <a:cs typeface="Times New Roman" panose="02020603050405020304" pitchFamily="18" charset="0"/>
              </a:rPr>
              <a:t>10.249</a:t>
            </a:r>
            <a:r>
              <a:rPr lang="zh-CN" altLang="en-US" sz="1200" dirty="0">
                <a:latin typeface="Times New Roman" panose="02020603050405020304" pitchFamily="18" charset="0"/>
                <a:ea typeface="+mn-ea"/>
                <a:cs typeface="Times New Roman" panose="02020603050405020304" pitchFamily="18" charset="0"/>
              </a:rPr>
              <a:t>点，跌幅</a:t>
            </a:r>
            <a:r>
              <a:rPr lang="en-US" altLang="zh-CN" sz="1200" dirty="0">
                <a:latin typeface="Times New Roman" panose="02020603050405020304" pitchFamily="18" charset="0"/>
                <a:ea typeface="+mn-ea"/>
                <a:cs typeface="Times New Roman" panose="02020603050405020304" pitchFamily="18" charset="0"/>
              </a:rPr>
              <a:t>9.46%</a:t>
            </a:r>
            <a:r>
              <a:rPr lang="zh-CN" altLang="en-US" sz="1200" dirty="0">
                <a:latin typeface="Times New Roman" panose="02020603050405020304" pitchFamily="18" charset="0"/>
                <a:ea typeface="+mn-ea"/>
                <a:cs typeface="Times New Roman" panose="02020603050405020304" pitchFamily="18" charset="0"/>
              </a:rPr>
              <a:t>，与此同时，在越南维持宽松货币政策以支持经济增长的背景下，越盾对美元却呈现贬值趋势。截至</a:t>
            </a:r>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年底，美元兑越盾汇率收于</a:t>
            </a:r>
            <a:r>
              <a:rPr lang="en-US" altLang="zh-CN" sz="1200" dirty="0">
                <a:latin typeface="Times New Roman" panose="02020603050405020304" pitchFamily="18" charset="0"/>
                <a:ea typeface="+mn-ea"/>
                <a:cs typeface="Times New Roman" panose="02020603050405020304" pitchFamily="18" charset="0"/>
              </a:rPr>
              <a:t>26300</a:t>
            </a:r>
            <a:r>
              <a:rPr lang="zh-CN" altLang="en-US" sz="1200" dirty="0">
                <a:latin typeface="Times New Roman" panose="02020603050405020304" pitchFamily="18" charset="0"/>
                <a:ea typeface="+mn-ea"/>
                <a:cs typeface="Times New Roman" panose="02020603050405020304" pitchFamily="18" charset="0"/>
              </a:rPr>
              <a:t>，较</a:t>
            </a:r>
            <a:r>
              <a:rPr lang="en-US" altLang="zh-CN" sz="1200" dirty="0">
                <a:latin typeface="Times New Roman" panose="02020603050405020304" pitchFamily="18" charset="0"/>
                <a:ea typeface="+mn-ea"/>
                <a:cs typeface="Times New Roman" panose="02020603050405020304" pitchFamily="18" charset="0"/>
              </a:rPr>
              <a:t>2024</a:t>
            </a:r>
            <a:r>
              <a:rPr lang="zh-CN" altLang="en-US" sz="1200" dirty="0">
                <a:latin typeface="Times New Roman" panose="02020603050405020304" pitchFamily="18" charset="0"/>
                <a:ea typeface="+mn-ea"/>
                <a:cs typeface="Times New Roman" panose="02020603050405020304" pitchFamily="18" charset="0"/>
              </a:rPr>
              <a:t>年底上升</a:t>
            </a:r>
            <a:r>
              <a:rPr lang="en-US" altLang="zh-CN" sz="1200" dirty="0">
                <a:latin typeface="Times New Roman" panose="02020603050405020304" pitchFamily="18" charset="0"/>
                <a:ea typeface="+mn-ea"/>
                <a:cs typeface="Times New Roman" panose="02020603050405020304" pitchFamily="18" charset="0"/>
              </a:rPr>
              <a:t>820</a:t>
            </a:r>
            <a:r>
              <a:rPr lang="zh-CN" altLang="en-US" sz="1200" dirty="0">
                <a:latin typeface="Times New Roman" panose="02020603050405020304" pitchFamily="18" charset="0"/>
                <a:ea typeface="+mn-ea"/>
                <a:cs typeface="Times New Roman" panose="02020603050405020304" pitchFamily="18" charset="0"/>
              </a:rPr>
              <a:t>越盾，涨幅</a:t>
            </a:r>
            <a:r>
              <a:rPr lang="en-US" altLang="zh-CN" sz="1200" dirty="0">
                <a:latin typeface="Times New Roman" panose="02020603050405020304" pitchFamily="18" charset="0"/>
                <a:ea typeface="+mn-ea"/>
                <a:cs typeface="Times New Roman" panose="02020603050405020304" pitchFamily="18" charset="0"/>
              </a:rPr>
              <a:t>3.22%</a:t>
            </a:r>
            <a:r>
              <a:rPr lang="zh-CN" altLang="en-US" sz="1200" dirty="0">
                <a:latin typeface="Times New Roman" panose="02020603050405020304" pitchFamily="18" charset="0"/>
                <a:ea typeface="+mn-ea"/>
                <a:cs typeface="Times New Roman" panose="02020603050405020304" pitchFamily="18" charset="0"/>
              </a:rPr>
              <a:t>。</a:t>
            </a:r>
            <a:endParaRPr lang="vi-VN" sz="1200" dirty="0">
              <a:latin typeface="Times New Roman" panose="02020603050405020304" pitchFamily="18" charset="0"/>
              <a:ea typeface="+mn-ea"/>
              <a:cs typeface="Times New Roman" panose="02020603050405020304" pitchFamily="18" charset="0"/>
            </a:endParaRPr>
          </a:p>
        </p:txBody>
      </p:sp>
      <p:sp>
        <p:nvSpPr>
          <p:cNvPr id="7" name="TextBox 10">
            <a:extLst>
              <a:ext uri="{FF2B5EF4-FFF2-40B4-BE49-F238E27FC236}">
                <a16:creationId xmlns:a16="http://schemas.microsoft.com/office/drawing/2014/main" id="{26825288-F655-3795-765A-68D989922917}"/>
              </a:ext>
            </a:extLst>
          </p:cNvPr>
          <p:cNvSpPr txBox="1"/>
          <p:nvPr/>
        </p:nvSpPr>
        <p:spPr>
          <a:xfrm>
            <a:off x="6417114" y="4041225"/>
            <a:ext cx="1376775" cy="24994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zh-CN" altLang="en-US" sz="1000" i="1" dirty="0">
                <a:solidFill>
                  <a:prstClr val="black"/>
                </a:solidFill>
                <a:latin typeface="Times New Roman" panose="02020603050405020304" pitchFamily="18" charset="0"/>
                <a:cs typeface="Times New Roman" panose="02020603050405020304" pitchFamily="18" charset="0"/>
              </a:rPr>
              <a:t>数据来源</a:t>
            </a:r>
            <a:r>
              <a:rPr lang="en-US" sz="1000" i="1" dirty="0">
                <a:solidFill>
                  <a:prstClr val="black"/>
                </a:solidFill>
                <a:latin typeface="Times New Roman" panose="02020603050405020304" pitchFamily="18" charset="0"/>
                <a:cs typeface="Times New Roman" panose="02020603050405020304" pitchFamily="18" charset="0"/>
              </a:rPr>
              <a:t>: CSI</a:t>
            </a:r>
            <a:r>
              <a:rPr lang="zh-CN" altLang="en-US" sz="1000" i="1" dirty="0">
                <a:solidFill>
                  <a:prstClr val="black"/>
                </a:solidFill>
                <a:latin typeface="Times New Roman" panose="02020603050405020304" pitchFamily="18" charset="0"/>
                <a:cs typeface="Times New Roman" panose="02020603050405020304" pitchFamily="18" charset="0"/>
              </a:rPr>
              <a:t>整理</a:t>
            </a:r>
            <a:endParaRPr lang="en-US" sz="1000" i="1" dirty="0">
              <a:solidFill>
                <a:prstClr val="black"/>
              </a:solidFill>
              <a:latin typeface="Times New Roman" panose="02020603050405020304" pitchFamily="18" charset="0"/>
              <a:cs typeface="Times New Roman" panose="02020603050405020304" pitchFamily="18" charset="0"/>
            </a:endParaRPr>
          </a:p>
        </p:txBody>
      </p:sp>
      <p:sp>
        <p:nvSpPr>
          <p:cNvPr id="8" name="TextBox 10">
            <a:extLst>
              <a:ext uri="{FF2B5EF4-FFF2-40B4-BE49-F238E27FC236}">
                <a16:creationId xmlns:a16="http://schemas.microsoft.com/office/drawing/2014/main" id="{09D74ADA-8A83-876C-50FF-7CDD0FC2A65C}"/>
              </a:ext>
            </a:extLst>
          </p:cNvPr>
          <p:cNvSpPr txBox="1"/>
          <p:nvPr/>
        </p:nvSpPr>
        <p:spPr>
          <a:xfrm>
            <a:off x="5645786" y="8651738"/>
            <a:ext cx="2138822"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zh-CN" altLang="en-US" sz="1050" i="1" dirty="0">
                <a:latin typeface="Times New Roman" panose="02020603050405020304" pitchFamily="18" charset="0"/>
                <a:cs typeface="Times New Roman" panose="02020603050405020304" pitchFamily="18" charset="0"/>
              </a:rPr>
              <a:t>数据来源</a:t>
            </a:r>
            <a:r>
              <a:rPr lang="en-US" sz="1050" i="1" dirty="0">
                <a:latin typeface="Times New Roman" panose="02020603050405020304" pitchFamily="18" charset="0"/>
                <a:cs typeface="Times New Roman" panose="02020603050405020304" pitchFamily="18" charset="0"/>
              </a:rPr>
              <a:t>: </a:t>
            </a:r>
            <a:r>
              <a:rPr lang="en-US" sz="1050" i="1" dirty="0" err="1">
                <a:latin typeface="Times New Roman" panose="02020603050405020304" pitchFamily="18" charset="0"/>
                <a:cs typeface="Times New Roman" panose="02020603050405020304" pitchFamily="18" charset="0"/>
              </a:rPr>
              <a:t>Fiin</a:t>
            </a:r>
            <a:r>
              <a:rPr lang="en-US" sz="1050" i="1" dirty="0">
                <a:latin typeface="Times New Roman" panose="02020603050405020304" pitchFamily="18" charset="0"/>
                <a:cs typeface="Times New Roman" panose="02020603050405020304" pitchFamily="18" charset="0"/>
              </a:rPr>
              <a:t>, CSI</a:t>
            </a:r>
            <a:r>
              <a:rPr lang="zh-CN" altLang="en-US" sz="1050" i="1" dirty="0">
                <a:latin typeface="Times New Roman" panose="02020603050405020304" pitchFamily="18" charset="0"/>
                <a:cs typeface="Times New Roman" panose="02020603050405020304" pitchFamily="18" charset="0"/>
              </a:rPr>
              <a:t>整理</a:t>
            </a:r>
            <a:endParaRPr lang="en-US" sz="1050" i="1" dirty="0">
              <a:latin typeface="Times New Roman" panose="02020603050405020304" pitchFamily="18" charset="0"/>
              <a:cs typeface="Times New Roman" panose="02020603050405020304" pitchFamily="18" charset="0"/>
            </a:endParaRPr>
          </a:p>
        </p:txBody>
      </p:sp>
      <p:sp>
        <p:nvSpPr>
          <p:cNvPr id="9" name="文本框 85">
            <a:extLst>
              <a:ext uri="{FF2B5EF4-FFF2-40B4-BE49-F238E27FC236}">
                <a16:creationId xmlns:a16="http://schemas.microsoft.com/office/drawing/2014/main" id="{A198C292-7572-8F15-57AC-A961801CCB16}"/>
              </a:ext>
            </a:extLst>
          </p:cNvPr>
          <p:cNvSpPr txBox="1">
            <a:spLocks noChangeArrowheads="1"/>
          </p:cNvSpPr>
          <p:nvPr/>
        </p:nvSpPr>
        <p:spPr bwMode="auto">
          <a:xfrm>
            <a:off x="312310" y="1437602"/>
            <a:ext cx="7088951" cy="1616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en-US" altLang="vi-VN" sz="1400" b="1" dirty="0">
                <a:solidFill>
                  <a:srgbClr val="2323FF"/>
                </a:solidFill>
                <a:latin typeface="Times New Roman" panose="02020603050405020304" pitchFamily="18" charset="0"/>
                <a:ea typeface="+mn-ea"/>
                <a:cs typeface="Times New Roman" panose="02020603050405020304" pitchFamily="18" charset="0"/>
              </a:rPr>
              <a:t>a</a:t>
            </a:r>
            <a:r>
              <a:rPr lang="vi-VN" altLang="vi-VN" sz="1400" b="1" dirty="0">
                <a:solidFill>
                  <a:srgbClr val="2323FF"/>
                </a:solidFill>
                <a:latin typeface="Times New Roman" panose="02020603050405020304" pitchFamily="18" charset="0"/>
                <a:ea typeface="+mn-ea"/>
                <a:cs typeface="Times New Roman" panose="02020603050405020304" pitchFamily="18" charset="0"/>
              </a:rPr>
              <a:t>.</a:t>
            </a:r>
            <a:r>
              <a:rPr lang="zh-CN" altLang="en-US" sz="1400" b="1" dirty="0">
                <a:solidFill>
                  <a:srgbClr val="2323FF"/>
                </a:solidFill>
                <a:latin typeface="Times New Roman" panose="02020603050405020304" pitchFamily="18" charset="0"/>
                <a:ea typeface="+mn-ea"/>
                <a:cs typeface="Times New Roman" panose="02020603050405020304" pitchFamily="18" charset="0"/>
              </a:rPr>
              <a:t>美元指数与美元</a:t>
            </a:r>
            <a:r>
              <a:rPr lang="en-US" altLang="zh-CN" sz="1400" b="1" dirty="0">
                <a:solidFill>
                  <a:srgbClr val="2323FF"/>
                </a:solidFill>
                <a:latin typeface="Times New Roman" panose="02020603050405020304" pitchFamily="18" charset="0"/>
                <a:ea typeface="+mn-ea"/>
                <a:cs typeface="Times New Roman" panose="02020603050405020304" pitchFamily="18" charset="0"/>
              </a:rPr>
              <a:t>/</a:t>
            </a:r>
            <a:r>
              <a:rPr lang="zh-CN" altLang="en-US" sz="1400" b="1" dirty="0">
                <a:solidFill>
                  <a:srgbClr val="2323FF"/>
                </a:solidFill>
                <a:latin typeface="Times New Roman" panose="02020603050405020304" pitchFamily="18" charset="0"/>
                <a:ea typeface="+mn-ea"/>
                <a:cs typeface="Times New Roman" panose="02020603050405020304" pitchFamily="18" charset="0"/>
              </a:rPr>
              <a:t>越盾汇率在</a:t>
            </a:r>
            <a:r>
              <a:rPr lang="en-US" altLang="zh-CN" sz="1400" b="1" dirty="0">
                <a:solidFill>
                  <a:srgbClr val="2323FF"/>
                </a:solidFill>
                <a:latin typeface="Times New Roman" panose="02020603050405020304" pitchFamily="18" charset="0"/>
                <a:ea typeface="+mn-ea"/>
                <a:cs typeface="Times New Roman" panose="02020603050405020304" pitchFamily="18" charset="0"/>
              </a:rPr>
              <a:t>2025</a:t>
            </a:r>
            <a:r>
              <a:rPr lang="zh-CN" altLang="en-US" sz="1400" b="1" dirty="0">
                <a:solidFill>
                  <a:srgbClr val="2323FF"/>
                </a:solidFill>
                <a:latin typeface="Times New Roman" panose="02020603050405020304" pitchFamily="18" charset="0"/>
                <a:ea typeface="+mn-ea"/>
                <a:cs typeface="Times New Roman" panose="02020603050405020304" pitchFamily="18" charset="0"/>
              </a:rPr>
              <a:t>年最后几个月呈现均衡的走势</a:t>
            </a:r>
            <a:endParaRPr lang="vi-VN" altLang="vi-VN" sz="1400" b="1" dirty="0">
              <a:solidFill>
                <a:srgbClr val="2323FF"/>
              </a:solidFill>
              <a:latin typeface="Times New Roman" panose="02020603050405020304" pitchFamily="18" charset="0"/>
              <a:ea typeface="+mn-ea"/>
              <a:cs typeface="Times New Roman" panose="02020603050405020304" pitchFamily="18" charset="0"/>
            </a:endParaRPr>
          </a:p>
        </p:txBody>
      </p:sp>
      <p:sp>
        <p:nvSpPr>
          <p:cNvPr id="10" name="Slide Number Placeholder 3">
            <a:extLst>
              <a:ext uri="{FF2B5EF4-FFF2-40B4-BE49-F238E27FC236}">
                <a16:creationId xmlns:a16="http://schemas.microsoft.com/office/drawing/2014/main" id="{2972B3DE-38C7-7FA1-5F2B-A6FAA20B8F89}"/>
              </a:ext>
            </a:extLst>
          </p:cNvPr>
          <p:cNvSpPr>
            <a:spLocks noGrp="1"/>
          </p:cNvSpPr>
          <p:nvPr>
            <p:ph type="sldNum" sz="quarter" idx="12"/>
          </p:nvPr>
        </p:nvSpPr>
        <p:spPr>
          <a:xfrm>
            <a:off x="5801690" y="10007548"/>
            <a:ext cx="1827014" cy="576424"/>
          </a:xfrm>
        </p:spPr>
        <p:txBody>
          <a:bodyPr/>
          <a:lstStyle/>
          <a:p>
            <a:r>
              <a:rPr lang="en-US" b="1">
                <a:latin typeface="Times New Roman" panose="02020603050405020304" pitchFamily="18" charset="0"/>
                <a:ea typeface="+mn-ea"/>
                <a:cs typeface="Times New Roman" panose="02020603050405020304" pitchFamily="18" charset="0"/>
              </a:rPr>
              <a:t>8</a:t>
            </a:r>
          </a:p>
        </p:txBody>
      </p:sp>
      <p:sp>
        <p:nvSpPr>
          <p:cNvPr id="11" name="TextBox 10">
            <a:extLst>
              <a:ext uri="{FF2B5EF4-FFF2-40B4-BE49-F238E27FC236}">
                <a16:creationId xmlns:a16="http://schemas.microsoft.com/office/drawing/2014/main" id="{8F69DA4A-8FA6-CFC8-0E9D-00AFB605E83F}"/>
              </a:ext>
            </a:extLst>
          </p:cNvPr>
          <p:cNvSpPr txBox="1"/>
          <p:nvPr/>
        </p:nvSpPr>
        <p:spPr>
          <a:xfrm>
            <a:off x="312310" y="1086788"/>
            <a:ext cx="6985058" cy="307777"/>
          </a:xfrm>
          <a:prstGeom prst="rect">
            <a:avLst/>
          </a:prstGeom>
          <a:solidFill>
            <a:srgbClr val="2323FF"/>
          </a:solidFill>
        </p:spPr>
        <p:txBody>
          <a:bodyPr wrap="square" rtlCol="0">
            <a:spAutoFit/>
          </a:bodyPr>
          <a:lstStyle/>
          <a:p>
            <a:r>
              <a:rPr lang="en-US" sz="1400" b="1" dirty="0">
                <a:solidFill>
                  <a:prstClr val="white"/>
                </a:solidFill>
                <a:latin typeface="Times New Roman" panose="02020603050405020304" pitchFamily="18" charset="0"/>
                <a:cs typeface="Times New Roman" panose="02020603050405020304" pitchFamily="18" charset="0"/>
              </a:rPr>
              <a:t>2. 2025</a:t>
            </a:r>
            <a:r>
              <a:rPr lang="zh-CN" altLang="en-US" sz="1400" b="1" dirty="0">
                <a:solidFill>
                  <a:prstClr val="white"/>
                </a:solidFill>
                <a:latin typeface="Times New Roman" panose="02020603050405020304" pitchFamily="18" charset="0"/>
                <a:cs typeface="Times New Roman" panose="02020603050405020304" pitchFamily="18" charset="0"/>
              </a:rPr>
              <a:t>年</a:t>
            </a:r>
            <a:r>
              <a:rPr lang="en-US" altLang="zh-CN" sz="1400" b="1" dirty="0">
                <a:solidFill>
                  <a:prstClr val="white"/>
                </a:solidFill>
                <a:latin typeface="Times New Roman" panose="02020603050405020304" pitchFamily="18" charset="0"/>
                <a:cs typeface="Times New Roman" panose="02020603050405020304" pitchFamily="18" charset="0"/>
              </a:rPr>
              <a:t>12</a:t>
            </a:r>
            <a:r>
              <a:rPr lang="zh-CN" altLang="en-US" sz="1400" b="1" dirty="0">
                <a:solidFill>
                  <a:prstClr val="white"/>
                </a:solidFill>
                <a:latin typeface="Times New Roman" panose="02020603050405020304" pitchFamily="18" charset="0"/>
                <a:cs typeface="Times New Roman" panose="02020603050405020304" pitchFamily="18" charset="0"/>
              </a:rPr>
              <a:t>月、第四季度和全年越南宏观经济概览</a:t>
            </a:r>
            <a:endParaRPr lang="en-US" sz="1400" b="1" dirty="0">
              <a:solidFill>
                <a:prstClr val="white"/>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534D850-371A-388E-A24A-2F637366DB70}"/>
              </a:ext>
            </a:extLst>
          </p:cNvPr>
          <p:cNvSpPr txBox="1"/>
          <p:nvPr/>
        </p:nvSpPr>
        <p:spPr>
          <a:xfrm>
            <a:off x="312310" y="725339"/>
            <a:ext cx="2741456" cy="369332"/>
          </a:xfrm>
          <a:prstGeom prst="rect">
            <a:avLst/>
          </a:prstGeom>
          <a:noFill/>
        </p:spPr>
        <p:txBody>
          <a:bodyPr wrap="none" rtlCol="0">
            <a:spAutoFit/>
          </a:bodyPr>
          <a:lstStyle/>
          <a:p>
            <a:r>
              <a:rPr lang="zh-CN" altLang="en-US" sz="1800" b="1" dirty="0">
                <a:solidFill>
                  <a:srgbClr val="2323FF"/>
                </a:solidFill>
                <a:latin typeface="Times New Roman" panose="02020603050405020304" pitchFamily="18" charset="0"/>
                <a:cs typeface="Times New Roman" panose="02020603050405020304" pitchFamily="18" charset="0"/>
              </a:rPr>
              <a:t>越南宏观经济更新及预测</a:t>
            </a:r>
            <a:endParaRPr lang="en-US" sz="1800" b="1" dirty="0">
              <a:solidFill>
                <a:srgbClr val="2323FF"/>
              </a:solidFill>
              <a:latin typeface="Times New Roman" panose="02020603050405020304" pitchFamily="18" charset="0"/>
              <a:cs typeface="Times New Roman" panose="02020603050405020304" pitchFamily="18" charset="0"/>
            </a:endParaRPr>
          </a:p>
        </p:txBody>
      </p:sp>
      <p:graphicFrame>
        <p:nvGraphicFramePr>
          <p:cNvPr id="15" name="Chart 14">
            <a:extLst>
              <a:ext uri="{FF2B5EF4-FFF2-40B4-BE49-F238E27FC236}">
                <a16:creationId xmlns:a16="http://schemas.microsoft.com/office/drawing/2014/main" id="{21BABF8C-CD95-5C22-7D32-F3E16DCAC72F}"/>
              </a:ext>
            </a:extLst>
          </p:cNvPr>
          <p:cNvGraphicFramePr>
            <a:graphicFrameLocks/>
          </p:cNvGraphicFramePr>
          <p:nvPr>
            <p:extLst>
              <p:ext uri="{D42A27DB-BD31-4B8C-83A1-F6EECF244321}">
                <p14:modId xmlns:p14="http://schemas.microsoft.com/office/powerpoint/2010/main" val="712372495"/>
              </p:ext>
            </p:extLst>
          </p:nvPr>
        </p:nvGraphicFramePr>
        <p:xfrm>
          <a:off x="326171" y="5899730"/>
          <a:ext cx="7486651"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a:extLst>
              <a:ext uri="{FF2B5EF4-FFF2-40B4-BE49-F238E27FC236}">
                <a16:creationId xmlns:a16="http://schemas.microsoft.com/office/drawing/2014/main" id="{A00A4C73-01B1-27A4-F01A-F760D1E5E7C0}"/>
              </a:ext>
            </a:extLst>
          </p:cNvPr>
          <p:cNvGraphicFramePr>
            <a:graphicFrameLocks/>
          </p:cNvGraphicFramePr>
          <p:nvPr>
            <p:extLst>
              <p:ext uri="{D42A27DB-BD31-4B8C-83A1-F6EECF244321}">
                <p14:modId xmlns:p14="http://schemas.microsoft.com/office/powerpoint/2010/main" val="95525356"/>
              </p:ext>
            </p:extLst>
          </p:nvPr>
        </p:nvGraphicFramePr>
        <p:xfrm>
          <a:off x="539753" y="1657289"/>
          <a:ext cx="7088951" cy="2491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390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1"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cTn>
                              </p:par>
                              <p:par>
                                <p:cTn id="8" presetID="8" presetClass="entr" presetSubtype="16" fill="hold" grpId="1"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500"/>
                                        <p:tgtEl>
                                          <p:spTgt spid="6"/>
                                        </p:tgtEl>
                                      </p:cBhvr>
                                    </p:animEffect>
                                  </p:childTnLst>
                                </p:cTn>
                              </p:par>
                              <p:par>
                                <p:cTn id="11" presetID="8" presetClass="entr" presetSubtype="16" fill="hold" grpId="1"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amond(i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utoUpdateAnimBg="0"/>
      <p:bldP spid="3" grpId="1" bldLvl="0" autoUpdateAnimBg="0"/>
      <p:bldP spid="6" grpId="0" bldLvl="0" autoUpdateAnimBg="0"/>
      <p:bldP spid="6" grpId="1" bldLvl="0" autoUpdateAnimBg="0"/>
      <p:bldP spid="9" grpId="0" bldLvl="0" autoUpdateAnimBg="0"/>
      <p:bldP spid="9" grpId="1"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Slide Number Placeholder 4">
            <a:extLst>
              <a:ext uri="{FF2B5EF4-FFF2-40B4-BE49-F238E27FC236}">
                <a16:creationId xmlns:a16="http://schemas.microsoft.com/office/drawing/2014/main" id="{BB0C882D-891A-6562-556B-A13475763DA3}"/>
              </a:ext>
            </a:extLst>
          </p:cNvPr>
          <p:cNvSpPr>
            <a:spLocks noGrp="1"/>
          </p:cNvSpPr>
          <p:nvPr>
            <p:ph type="sldNum" sz="quarter" idx="12"/>
          </p:nvPr>
        </p:nvSpPr>
        <p:spPr>
          <a:xfrm>
            <a:off x="5681377" y="918459"/>
            <a:ext cx="1660340" cy="491155"/>
          </a:xfrm>
        </p:spPr>
        <p:txBody>
          <a:bodyPr/>
          <a:lstStyle/>
          <a:p>
            <a:fld id="{C03F056B-B77A-4939-90EC-06347C9C88E5}" type="slidenum">
              <a:rPr lang="en-US" smtClean="0">
                <a:solidFill>
                  <a:prstClr val="white"/>
                </a:solidFill>
                <a:latin typeface="Times New Roman" panose="02020603050405020304" pitchFamily="18" charset="0"/>
                <a:ea typeface="+mn-ea"/>
                <a:cs typeface="Times New Roman" panose="02020603050405020304" pitchFamily="18" charset="0"/>
              </a:rPr>
              <a:pPr/>
              <a:t>9</a:t>
            </a:fld>
            <a:endParaRPr lang="en-US">
              <a:solidFill>
                <a:prstClr val="white"/>
              </a:solidFill>
              <a:latin typeface="Times New Roman" panose="02020603050405020304" pitchFamily="18" charset="0"/>
              <a:ea typeface="+mn-ea"/>
              <a:cs typeface="Times New Roman" panose="02020603050405020304" pitchFamily="18" charset="0"/>
            </a:endParaRPr>
          </a:p>
        </p:txBody>
      </p:sp>
      <p:sp>
        <p:nvSpPr>
          <p:cNvPr id="27" name="文本框 85">
            <a:extLst>
              <a:ext uri="{FF2B5EF4-FFF2-40B4-BE49-F238E27FC236}">
                <a16:creationId xmlns:a16="http://schemas.microsoft.com/office/drawing/2014/main" id="{788A4DF1-65A8-4783-0D81-7461425F84A9}"/>
              </a:ext>
            </a:extLst>
          </p:cNvPr>
          <p:cNvSpPr txBox="1">
            <a:spLocks noChangeArrowheads="1"/>
          </p:cNvSpPr>
          <p:nvPr/>
        </p:nvSpPr>
        <p:spPr bwMode="auto">
          <a:xfrm>
            <a:off x="312310" y="4342079"/>
            <a:ext cx="7437230" cy="1243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en-US"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年，越南国家银行将货币政策执行利率稳定维持在低位（再贴现利率为</a:t>
            </a:r>
            <a:r>
              <a:rPr lang="en-US" altLang="zh-CN" sz="1200" dirty="0">
                <a:latin typeface="Times New Roman" panose="02020603050405020304" pitchFamily="18" charset="0"/>
                <a:ea typeface="+mn-ea"/>
                <a:cs typeface="Times New Roman" panose="02020603050405020304" pitchFamily="18" charset="0"/>
              </a:rPr>
              <a:t>3.0%</a:t>
            </a:r>
            <a:r>
              <a:rPr lang="zh-CN" altLang="en-US" sz="1200" dirty="0">
                <a:latin typeface="Times New Roman" panose="02020603050405020304" pitchFamily="18" charset="0"/>
                <a:ea typeface="+mn-ea"/>
                <a:cs typeface="Times New Roman" panose="02020603050405020304" pitchFamily="18" charset="0"/>
              </a:rPr>
              <a:t>，再融资利率为</a:t>
            </a:r>
            <a:r>
              <a:rPr lang="en-US" altLang="zh-CN" sz="1200" dirty="0">
                <a:latin typeface="Times New Roman" panose="02020603050405020304" pitchFamily="18" charset="0"/>
                <a:ea typeface="+mn-ea"/>
                <a:cs typeface="Times New Roman" panose="02020603050405020304" pitchFamily="18" charset="0"/>
              </a:rPr>
              <a:t>4.5%</a:t>
            </a:r>
            <a:r>
              <a:rPr lang="zh-CN" altLang="en-US" sz="1200" dirty="0">
                <a:latin typeface="Times New Roman" panose="02020603050405020304" pitchFamily="18" charset="0"/>
                <a:ea typeface="+mn-ea"/>
                <a:cs typeface="Times New Roman" panose="02020603050405020304" pitchFamily="18" charset="0"/>
              </a:rPr>
              <a:t>），以支持经济增长。通胀水平保持在</a:t>
            </a:r>
            <a:r>
              <a:rPr lang="en-US" altLang="zh-CN" sz="1200" dirty="0">
                <a:latin typeface="Times New Roman" panose="02020603050405020304" pitchFamily="18" charset="0"/>
                <a:ea typeface="+mn-ea"/>
                <a:cs typeface="Times New Roman" panose="02020603050405020304" pitchFamily="18" charset="0"/>
              </a:rPr>
              <a:t>3.3%</a:t>
            </a:r>
            <a:r>
              <a:rPr lang="zh-CN" altLang="en-US" sz="1200" dirty="0">
                <a:latin typeface="Times New Roman" panose="02020603050405020304" pitchFamily="18" charset="0"/>
                <a:ea typeface="+mn-ea"/>
                <a:cs typeface="Times New Roman" panose="02020603050405020304" pitchFamily="18" charset="0"/>
              </a:rPr>
              <a:t>的可控区间、越盾贬值压力在年末阶段有所缓解，以及</a:t>
            </a:r>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年全年</a:t>
            </a:r>
            <a:r>
              <a:rPr lang="en-US" altLang="zh-CN" sz="1200" dirty="0">
                <a:latin typeface="Times New Roman" panose="02020603050405020304" pitchFamily="18" charset="0"/>
                <a:ea typeface="+mn-ea"/>
                <a:cs typeface="Times New Roman" panose="02020603050405020304" pitchFamily="18" charset="0"/>
              </a:rPr>
              <a:t>GDP</a:t>
            </a:r>
            <a:r>
              <a:rPr lang="zh-CN" altLang="en-US" sz="1200" dirty="0">
                <a:latin typeface="Times New Roman" panose="02020603050405020304" pitchFamily="18" charset="0"/>
                <a:ea typeface="+mn-ea"/>
                <a:cs typeface="Times New Roman" panose="02020603050405020304" pitchFamily="18" charset="0"/>
              </a:rPr>
              <a:t>增速达到</a:t>
            </a:r>
            <a:r>
              <a:rPr lang="en-US" altLang="zh-CN" sz="1200" dirty="0">
                <a:latin typeface="Times New Roman" panose="02020603050405020304" pitchFamily="18" charset="0"/>
                <a:ea typeface="+mn-ea"/>
                <a:cs typeface="Times New Roman" panose="02020603050405020304" pitchFamily="18" charset="0"/>
              </a:rPr>
              <a:t>8.02%</a:t>
            </a:r>
            <a:r>
              <a:rPr lang="zh-CN" altLang="en-US" sz="1200" dirty="0">
                <a:latin typeface="Times New Roman" panose="02020603050405020304" pitchFamily="18" charset="0"/>
                <a:ea typeface="+mn-ea"/>
                <a:cs typeface="Times New Roman" panose="02020603050405020304" pitchFamily="18" charset="0"/>
              </a:rPr>
              <a:t>（高于多家大型机构的预测），均表明</a:t>
            </a:r>
            <a:r>
              <a:rPr lang="en-US" altLang="zh-CN" sz="1200" dirty="0">
                <a:latin typeface="Times New Roman" panose="02020603050405020304" pitchFamily="18" charset="0"/>
                <a:ea typeface="+mn-ea"/>
                <a:cs typeface="Times New Roman" panose="02020603050405020304" pitchFamily="18" charset="0"/>
              </a:rPr>
              <a:t>SBV</a:t>
            </a:r>
            <a:r>
              <a:rPr lang="zh-CN" altLang="en-US" sz="1200" dirty="0">
                <a:latin typeface="Times New Roman" panose="02020603050405020304" pitchFamily="18" charset="0"/>
                <a:ea typeface="+mn-ea"/>
                <a:cs typeface="Times New Roman" panose="02020603050405020304" pitchFamily="18" charset="0"/>
              </a:rPr>
              <a:t>维持当前利率水平的决策是审慎且合理的。基于上述因素，我们认为短期内难以出现促使</a:t>
            </a:r>
            <a:r>
              <a:rPr lang="en-US" altLang="zh-CN" sz="1200" dirty="0">
                <a:latin typeface="Times New Roman" panose="02020603050405020304" pitchFamily="18" charset="0"/>
                <a:ea typeface="+mn-ea"/>
                <a:cs typeface="Times New Roman" panose="02020603050405020304" pitchFamily="18" charset="0"/>
              </a:rPr>
              <a:t>SBV</a:t>
            </a:r>
            <a:r>
              <a:rPr lang="zh-CN" altLang="en-US" sz="1200" dirty="0">
                <a:latin typeface="Times New Roman" panose="02020603050405020304" pitchFamily="18" charset="0"/>
                <a:ea typeface="+mn-ea"/>
                <a:cs typeface="Times New Roman" panose="02020603050405020304" pitchFamily="18" charset="0"/>
              </a:rPr>
              <a:t>调整政策利率的显著动因，</a:t>
            </a:r>
            <a:r>
              <a:rPr lang="en-US" altLang="zh-CN" sz="1200" dirty="0">
                <a:latin typeface="Times New Roman" panose="02020603050405020304" pitchFamily="18" charset="0"/>
                <a:ea typeface="+mn-ea"/>
                <a:cs typeface="Times New Roman" panose="02020603050405020304" pitchFamily="18" charset="0"/>
              </a:rPr>
              <a:t>3.00%–4.50%</a:t>
            </a:r>
            <a:r>
              <a:rPr lang="zh-CN" altLang="en-US" sz="1200" dirty="0">
                <a:latin typeface="Times New Roman" panose="02020603050405020304" pitchFamily="18" charset="0"/>
                <a:ea typeface="+mn-ea"/>
                <a:cs typeface="Times New Roman" panose="02020603050405020304" pitchFamily="18" charset="0"/>
              </a:rPr>
              <a:t>的利率区间大概率将延续至</a:t>
            </a:r>
            <a:r>
              <a:rPr lang="en-US" altLang="zh-CN" sz="1200" dirty="0">
                <a:latin typeface="Times New Roman" panose="02020603050405020304" pitchFamily="18" charset="0"/>
                <a:ea typeface="+mn-ea"/>
                <a:cs typeface="Times New Roman" panose="02020603050405020304" pitchFamily="18" charset="0"/>
              </a:rPr>
              <a:t>2026</a:t>
            </a:r>
            <a:r>
              <a:rPr lang="zh-CN" altLang="en-US" sz="1200" dirty="0">
                <a:latin typeface="Times New Roman" panose="02020603050405020304" pitchFamily="18" charset="0"/>
                <a:ea typeface="+mn-ea"/>
                <a:cs typeface="Times New Roman" panose="02020603050405020304" pitchFamily="18" charset="0"/>
              </a:rPr>
              <a:t>年年底。</a:t>
            </a:r>
            <a:endParaRPr lang="en-US" sz="1200" dirty="0">
              <a:latin typeface="Times New Roman" panose="02020603050405020304" pitchFamily="18" charset="0"/>
              <a:ea typeface="+mn-ea"/>
              <a:cs typeface="Times New Roman" panose="02020603050405020304" pitchFamily="18" charset="0"/>
            </a:endParaRPr>
          </a:p>
          <a:p>
            <a:pPr algn="just"/>
            <a:endParaRPr lang="vi-VN" sz="1200" dirty="0">
              <a:solidFill>
                <a:prstClr val="black"/>
              </a:solidFill>
              <a:latin typeface="Times New Roman" panose="02020603050405020304" pitchFamily="18" charset="0"/>
              <a:ea typeface="+mn-ea"/>
              <a:cs typeface="Times New Roman" panose="02020603050405020304" pitchFamily="18" charset="0"/>
            </a:endParaRPr>
          </a:p>
        </p:txBody>
      </p:sp>
      <p:sp>
        <p:nvSpPr>
          <p:cNvPr id="29" name="TextBox 10">
            <a:extLst>
              <a:ext uri="{FF2B5EF4-FFF2-40B4-BE49-F238E27FC236}">
                <a16:creationId xmlns:a16="http://schemas.microsoft.com/office/drawing/2014/main" id="{14A8B813-8E76-0E85-7A56-BA5DB47FEB5D}"/>
              </a:ext>
            </a:extLst>
          </p:cNvPr>
          <p:cNvSpPr txBox="1"/>
          <p:nvPr/>
        </p:nvSpPr>
        <p:spPr>
          <a:xfrm>
            <a:off x="5644865" y="3666553"/>
            <a:ext cx="2104674" cy="24994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zh-CN" altLang="en-US" sz="1000" i="1" dirty="0">
                <a:solidFill>
                  <a:prstClr val="black"/>
                </a:solidFill>
                <a:latin typeface="Times New Roman" panose="02020603050405020304" pitchFamily="18" charset="0"/>
                <a:cs typeface="Times New Roman" panose="02020603050405020304" pitchFamily="18" charset="0"/>
              </a:rPr>
              <a:t>数据来源</a:t>
            </a:r>
            <a:r>
              <a:rPr lang="en-US" sz="1000" i="1" dirty="0">
                <a:solidFill>
                  <a:prstClr val="black"/>
                </a:solidFill>
                <a:latin typeface="Times New Roman" panose="02020603050405020304" pitchFamily="18" charset="0"/>
                <a:cs typeface="Times New Roman" panose="02020603050405020304" pitchFamily="18" charset="0"/>
              </a:rPr>
              <a:t>: SBV, CSI</a:t>
            </a:r>
            <a:r>
              <a:rPr lang="zh-CN" altLang="en-US" sz="1000" i="1" dirty="0">
                <a:solidFill>
                  <a:prstClr val="black"/>
                </a:solidFill>
                <a:latin typeface="Times New Roman" panose="02020603050405020304" pitchFamily="18" charset="0"/>
                <a:cs typeface="Times New Roman" panose="02020603050405020304" pitchFamily="18" charset="0"/>
              </a:rPr>
              <a:t>整理</a:t>
            </a:r>
            <a:endParaRPr lang="en-US" sz="1000" i="1" dirty="0">
              <a:solidFill>
                <a:prstClr val="black"/>
              </a:solidFill>
              <a:latin typeface="Times New Roman" panose="02020603050405020304" pitchFamily="18" charset="0"/>
              <a:cs typeface="Times New Roman" panose="02020603050405020304" pitchFamily="18" charset="0"/>
            </a:endParaRPr>
          </a:p>
        </p:txBody>
      </p:sp>
      <p:sp>
        <p:nvSpPr>
          <p:cNvPr id="30" name="文本框 85">
            <a:extLst>
              <a:ext uri="{FF2B5EF4-FFF2-40B4-BE49-F238E27FC236}">
                <a16:creationId xmlns:a16="http://schemas.microsoft.com/office/drawing/2014/main" id="{005AE8F2-10CB-549F-52D2-7CB7AC26D67E}"/>
              </a:ext>
            </a:extLst>
          </p:cNvPr>
          <p:cNvSpPr txBox="1">
            <a:spLocks noChangeArrowheads="1"/>
          </p:cNvSpPr>
          <p:nvPr/>
        </p:nvSpPr>
        <p:spPr bwMode="auto">
          <a:xfrm>
            <a:off x="312310" y="1411295"/>
            <a:ext cx="6560959" cy="2459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en-US" altLang="vi-VN" sz="1400" b="1" dirty="0">
                <a:solidFill>
                  <a:srgbClr val="2323FF"/>
                </a:solidFill>
                <a:latin typeface="Times New Roman" panose="02020603050405020304" pitchFamily="18" charset="0"/>
                <a:ea typeface="+mn-ea"/>
                <a:cs typeface="Times New Roman" panose="02020603050405020304" pitchFamily="18" charset="0"/>
              </a:rPr>
              <a:t>b</a:t>
            </a:r>
            <a:r>
              <a:rPr lang="vi-VN" altLang="vi-VN" sz="1400" b="1" dirty="0">
                <a:solidFill>
                  <a:srgbClr val="2323FF"/>
                </a:solidFill>
                <a:latin typeface="Times New Roman" panose="02020603050405020304" pitchFamily="18" charset="0"/>
                <a:ea typeface="+mn-ea"/>
                <a:cs typeface="Times New Roman" panose="02020603050405020304" pitchFamily="18" charset="0"/>
              </a:rPr>
              <a:t>.</a:t>
            </a:r>
            <a:r>
              <a:rPr lang="zh-CN" altLang="en-US" sz="1400" b="1" dirty="0">
                <a:solidFill>
                  <a:srgbClr val="2323FF"/>
                </a:solidFill>
                <a:latin typeface="Times New Roman" panose="02020603050405020304" pitchFamily="18" charset="0"/>
                <a:ea typeface="+mn-ea"/>
                <a:cs typeface="Times New Roman" panose="02020603050405020304" pitchFamily="18" charset="0"/>
              </a:rPr>
              <a:t>利率：</a:t>
            </a:r>
            <a:r>
              <a:rPr lang="en-US" altLang="zh-CN" sz="1400" b="1" dirty="0">
                <a:solidFill>
                  <a:srgbClr val="2323FF"/>
                </a:solidFill>
                <a:latin typeface="Times New Roman" panose="02020603050405020304" pitchFamily="18" charset="0"/>
                <a:ea typeface="+mn-ea"/>
                <a:cs typeface="Times New Roman" panose="02020603050405020304" pitchFamily="18" charset="0"/>
              </a:rPr>
              <a:t>2025</a:t>
            </a:r>
            <a:r>
              <a:rPr lang="zh-CN" altLang="en-US" sz="1400" b="1" dirty="0">
                <a:solidFill>
                  <a:srgbClr val="2323FF"/>
                </a:solidFill>
                <a:latin typeface="Times New Roman" panose="02020603050405020304" pitchFamily="18" charset="0"/>
                <a:ea typeface="+mn-ea"/>
                <a:cs typeface="Times New Roman" panose="02020603050405020304" pitchFamily="18" charset="0"/>
              </a:rPr>
              <a:t>年执行利率保持不变</a:t>
            </a:r>
            <a:endParaRPr lang="vi-VN" altLang="vi-VN" sz="1400" b="1" dirty="0">
              <a:solidFill>
                <a:srgbClr val="2323FF"/>
              </a:solidFill>
              <a:latin typeface="Times New Roman" panose="02020603050405020304" pitchFamily="18" charset="0"/>
              <a:ea typeface="+mn-ea"/>
              <a:cs typeface="Times New Roman" panose="02020603050405020304" pitchFamily="18" charset="0"/>
            </a:endParaRPr>
          </a:p>
        </p:txBody>
      </p:sp>
      <p:sp>
        <p:nvSpPr>
          <p:cNvPr id="31" name="Slide Number Placeholder 3">
            <a:extLst>
              <a:ext uri="{FF2B5EF4-FFF2-40B4-BE49-F238E27FC236}">
                <a16:creationId xmlns:a16="http://schemas.microsoft.com/office/drawing/2014/main" id="{18A3CACA-BF58-D7C6-C7B0-B2B1FC1BC796}"/>
              </a:ext>
            </a:extLst>
          </p:cNvPr>
          <p:cNvSpPr txBox="1">
            <a:spLocks/>
          </p:cNvSpPr>
          <p:nvPr/>
        </p:nvSpPr>
        <p:spPr>
          <a:xfrm>
            <a:off x="5801690" y="10007548"/>
            <a:ext cx="1827014" cy="576424"/>
          </a:xfrm>
          <a:prstGeom prst="rect">
            <a:avLst/>
          </a:prstGeom>
        </p:spPr>
        <p:txBody>
          <a:bodyPr vert="horz" lIns="91440" tIns="45720" rIns="91440" bIns="45720" rtlCol="0" anchor="ctr"/>
          <a:lstStyle>
            <a:defPPr>
              <a:defRPr lang="en-US"/>
            </a:defPPr>
            <a:lvl1pPr marL="0" algn="r" defTabSz="1046597" rtl="0" eaLnBrk="1" latinLnBrk="0" hangingPunct="1">
              <a:defRPr sz="1600" kern="1200">
                <a:solidFill>
                  <a:schemeClr val="bg1"/>
                </a:solidFill>
                <a:latin typeface="Roboto Black" panose="02000000000000000000" pitchFamily="2" charset="0"/>
                <a:ea typeface="Roboto Black" panose="02000000000000000000" pitchFamily="2" charset="0"/>
                <a:cs typeface="+mn-cs"/>
              </a:defRPr>
            </a:lvl1pPr>
            <a:lvl2pPr marL="523298" algn="l" defTabSz="1046597" rtl="0" eaLnBrk="1" latinLnBrk="0" hangingPunct="1">
              <a:defRPr sz="2059" kern="1200">
                <a:solidFill>
                  <a:schemeClr val="tx1"/>
                </a:solidFill>
                <a:latin typeface="+mn-lt"/>
                <a:ea typeface="+mn-ea"/>
                <a:cs typeface="+mn-cs"/>
              </a:defRPr>
            </a:lvl2pPr>
            <a:lvl3pPr marL="1046597" algn="l" defTabSz="1046597" rtl="0" eaLnBrk="1" latinLnBrk="0" hangingPunct="1">
              <a:defRPr sz="2059" kern="1200">
                <a:solidFill>
                  <a:schemeClr val="tx1"/>
                </a:solidFill>
                <a:latin typeface="+mn-lt"/>
                <a:ea typeface="+mn-ea"/>
                <a:cs typeface="+mn-cs"/>
              </a:defRPr>
            </a:lvl3pPr>
            <a:lvl4pPr marL="1569895" algn="l" defTabSz="1046597" rtl="0" eaLnBrk="1" latinLnBrk="0" hangingPunct="1">
              <a:defRPr sz="2059" kern="1200">
                <a:solidFill>
                  <a:schemeClr val="tx1"/>
                </a:solidFill>
                <a:latin typeface="+mn-lt"/>
                <a:ea typeface="+mn-ea"/>
                <a:cs typeface="+mn-cs"/>
              </a:defRPr>
            </a:lvl4pPr>
            <a:lvl5pPr marL="2093193" algn="l" defTabSz="1046597" rtl="0" eaLnBrk="1" latinLnBrk="0" hangingPunct="1">
              <a:defRPr sz="2059" kern="1200">
                <a:solidFill>
                  <a:schemeClr val="tx1"/>
                </a:solidFill>
                <a:latin typeface="+mn-lt"/>
                <a:ea typeface="+mn-ea"/>
                <a:cs typeface="+mn-cs"/>
              </a:defRPr>
            </a:lvl5pPr>
            <a:lvl6pPr marL="2616491" algn="l" defTabSz="1046597" rtl="0" eaLnBrk="1" latinLnBrk="0" hangingPunct="1">
              <a:defRPr sz="2059" kern="1200">
                <a:solidFill>
                  <a:schemeClr val="tx1"/>
                </a:solidFill>
                <a:latin typeface="+mn-lt"/>
                <a:ea typeface="+mn-ea"/>
                <a:cs typeface="+mn-cs"/>
              </a:defRPr>
            </a:lvl6pPr>
            <a:lvl7pPr marL="3139789" algn="l" defTabSz="1046597" rtl="0" eaLnBrk="1" latinLnBrk="0" hangingPunct="1">
              <a:defRPr sz="2059" kern="1200">
                <a:solidFill>
                  <a:schemeClr val="tx1"/>
                </a:solidFill>
                <a:latin typeface="+mn-lt"/>
                <a:ea typeface="+mn-ea"/>
                <a:cs typeface="+mn-cs"/>
              </a:defRPr>
            </a:lvl7pPr>
            <a:lvl8pPr marL="3663088" algn="l" defTabSz="1046597" rtl="0" eaLnBrk="1" latinLnBrk="0" hangingPunct="1">
              <a:defRPr sz="2059" kern="1200">
                <a:solidFill>
                  <a:schemeClr val="tx1"/>
                </a:solidFill>
                <a:latin typeface="+mn-lt"/>
                <a:ea typeface="+mn-ea"/>
                <a:cs typeface="+mn-cs"/>
              </a:defRPr>
            </a:lvl8pPr>
            <a:lvl9pPr marL="4186386" algn="l" defTabSz="1046597" rtl="0" eaLnBrk="1" latinLnBrk="0" hangingPunct="1">
              <a:defRPr sz="2059" kern="1200">
                <a:solidFill>
                  <a:schemeClr val="tx1"/>
                </a:solidFill>
                <a:latin typeface="+mn-lt"/>
                <a:ea typeface="+mn-ea"/>
                <a:cs typeface="+mn-cs"/>
              </a:defRPr>
            </a:lvl9pPr>
          </a:lstStyle>
          <a:p>
            <a:r>
              <a:rPr lang="en-US" b="1">
                <a:latin typeface="Times New Roman" panose="02020603050405020304" pitchFamily="18" charset="0"/>
                <a:ea typeface="+mn-ea"/>
                <a:cs typeface="Times New Roman" panose="02020603050405020304" pitchFamily="18" charset="0"/>
              </a:rPr>
              <a:t>9</a:t>
            </a:r>
          </a:p>
        </p:txBody>
      </p:sp>
      <p:sp>
        <p:nvSpPr>
          <p:cNvPr id="32" name="TextBox 31">
            <a:extLst>
              <a:ext uri="{FF2B5EF4-FFF2-40B4-BE49-F238E27FC236}">
                <a16:creationId xmlns:a16="http://schemas.microsoft.com/office/drawing/2014/main" id="{F122BCA4-5A87-1067-12BA-4431C6BC6D28}"/>
              </a:ext>
            </a:extLst>
          </p:cNvPr>
          <p:cNvSpPr txBox="1"/>
          <p:nvPr/>
        </p:nvSpPr>
        <p:spPr>
          <a:xfrm>
            <a:off x="312310" y="1086788"/>
            <a:ext cx="6985058" cy="307777"/>
          </a:xfrm>
          <a:prstGeom prst="rect">
            <a:avLst/>
          </a:prstGeom>
          <a:solidFill>
            <a:srgbClr val="2323FF"/>
          </a:solidFill>
        </p:spPr>
        <p:txBody>
          <a:bodyPr wrap="square" rtlCol="0">
            <a:spAutoFit/>
          </a:bodyPr>
          <a:lstStyle/>
          <a:p>
            <a:r>
              <a:rPr lang="en-US" sz="1400" b="1" dirty="0">
                <a:solidFill>
                  <a:prstClr val="white"/>
                </a:solidFill>
                <a:latin typeface="Times New Roman" panose="02020603050405020304" pitchFamily="18" charset="0"/>
                <a:cs typeface="Times New Roman" panose="02020603050405020304" pitchFamily="18" charset="0"/>
              </a:rPr>
              <a:t>2. 2025</a:t>
            </a:r>
            <a:r>
              <a:rPr lang="zh-CN" altLang="en-US" sz="1400" b="1" dirty="0">
                <a:solidFill>
                  <a:prstClr val="white"/>
                </a:solidFill>
                <a:latin typeface="Times New Roman" panose="02020603050405020304" pitchFamily="18" charset="0"/>
                <a:cs typeface="Times New Roman" panose="02020603050405020304" pitchFamily="18" charset="0"/>
              </a:rPr>
              <a:t>年</a:t>
            </a:r>
            <a:r>
              <a:rPr lang="en-US" altLang="zh-CN" sz="1400" b="1" dirty="0">
                <a:solidFill>
                  <a:prstClr val="white"/>
                </a:solidFill>
                <a:latin typeface="Times New Roman" panose="02020603050405020304" pitchFamily="18" charset="0"/>
                <a:cs typeface="Times New Roman" panose="02020603050405020304" pitchFamily="18" charset="0"/>
              </a:rPr>
              <a:t>12</a:t>
            </a:r>
            <a:r>
              <a:rPr lang="zh-CN" altLang="en-US" sz="1400" b="1" dirty="0">
                <a:solidFill>
                  <a:prstClr val="white"/>
                </a:solidFill>
                <a:latin typeface="Times New Roman" panose="02020603050405020304" pitchFamily="18" charset="0"/>
                <a:cs typeface="Times New Roman" panose="02020603050405020304" pitchFamily="18" charset="0"/>
              </a:rPr>
              <a:t>月、第四季度和全年越南宏观经济概览</a:t>
            </a:r>
            <a:endParaRPr lang="en-US" sz="1400" b="1" dirty="0">
              <a:solidFill>
                <a:prstClr val="white"/>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9CBAD3D8-F6B7-52B4-1E76-7D68F2B3F358}"/>
              </a:ext>
            </a:extLst>
          </p:cNvPr>
          <p:cNvSpPr txBox="1"/>
          <p:nvPr/>
        </p:nvSpPr>
        <p:spPr>
          <a:xfrm>
            <a:off x="312310" y="725339"/>
            <a:ext cx="2741456" cy="369332"/>
          </a:xfrm>
          <a:prstGeom prst="rect">
            <a:avLst/>
          </a:prstGeom>
          <a:noFill/>
        </p:spPr>
        <p:txBody>
          <a:bodyPr wrap="none" rtlCol="0">
            <a:spAutoFit/>
          </a:bodyPr>
          <a:lstStyle/>
          <a:p>
            <a:r>
              <a:rPr lang="zh-CN" altLang="en-US" sz="1800" b="1" dirty="0">
                <a:solidFill>
                  <a:srgbClr val="2323FF"/>
                </a:solidFill>
                <a:latin typeface="Times New Roman" panose="02020603050405020304" pitchFamily="18" charset="0"/>
                <a:cs typeface="Times New Roman" panose="02020603050405020304" pitchFamily="18" charset="0"/>
              </a:rPr>
              <a:t>越南宏观经济更新及预测</a:t>
            </a:r>
            <a:endParaRPr lang="en-US" sz="1800" b="1" dirty="0">
              <a:solidFill>
                <a:srgbClr val="2323FF"/>
              </a:solidFill>
              <a:latin typeface="Times New Roman" panose="02020603050405020304" pitchFamily="18" charset="0"/>
              <a:cs typeface="Times New Roman" panose="02020603050405020304" pitchFamily="18" charset="0"/>
            </a:endParaRPr>
          </a:p>
        </p:txBody>
      </p:sp>
      <p:sp>
        <p:nvSpPr>
          <p:cNvPr id="34" name="文本框 85">
            <a:extLst>
              <a:ext uri="{FF2B5EF4-FFF2-40B4-BE49-F238E27FC236}">
                <a16:creationId xmlns:a16="http://schemas.microsoft.com/office/drawing/2014/main" id="{1DAC062D-C3CA-81C7-BDF8-57733F33C1FA}"/>
              </a:ext>
            </a:extLst>
          </p:cNvPr>
          <p:cNvSpPr txBox="1">
            <a:spLocks noChangeArrowheads="1"/>
          </p:cNvSpPr>
          <p:nvPr/>
        </p:nvSpPr>
        <p:spPr bwMode="auto">
          <a:xfrm>
            <a:off x="311343" y="5624441"/>
            <a:ext cx="7481332" cy="27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r>
              <a:rPr lang="en-US" altLang="vi-VN" sz="1400" b="1" dirty="0">
                <a:solidFill>
                  <a:srgbClr val="2323FF"/>
                </a:solidFill>
                <a:latin typeface="Times New Roman" panose="02020603050405020304" pitchFamily="18" charset="0"/>
                <a:ea typeface="+mn-ea"/>
                <a:cs typeface="Times New Roman" panose="02020603050405020304" pitchFamily="18" charset="0"/>
              </a:rPr>
              <a:t>c.</a:t>
            </a:r>
            <a:r>
              <a:rPr lang="zh-CN" altLang="en-US" sz="1400" b="1" dirty="0">
                <a:solidFill>
                  <a:srgbClr val="2323FF"/>
                </a:solidFill>
                <a:latin typeface="Times New Roman" panose="02020603050405020304" pitchFamily="18" charset="0"/>
                <a:ea typeface="+mn-ea"/>
                <a:cs typeface="Times New Roman" panose="02020603050405020304" pitchFamily="18" charset="0"/>
              </a:rPr>
              <a:t>大量逆回购操作持续净投放态势至</a:t>
            </a:r>
            <a:r>
              <a:rPr lang="en-US" altLang="zh-CN" sz="1400" b="1" dirty="0">
                <a:solidFill>
                  <a:srgbClr val="2323FF"/>
                </a:solidFill>
                <a:latin typeface="Times New Roman" panose="02020603050405020304" pitchFamily="18" charset="0"/>
                <a:ea typeface="+mn-ea"/>
                <a:cs typeface="Times New Roman" panose="02020603050405020304" pitchFamily="18" charset="0"/>
              </a:rPr>
              <a:t>12</a:t>
            </a:r>
            <a:r>
              <a:rPr lang="zh-CN" altLang="en-US" sz="1400" b="1" dirty="0">
                <a:solidFill>
                  <a:srgbClr val="2323FF"/>
                </a:solidFill>
                <a:latin typeface="Times New Roman" panose="02020603050405020304" pitchFamily="18" charset="0"/>
                <a:ea typeface="+mn-ea"/>
                <a:cs typeface="Times New Roman" panose="02020603050405020304" pitchFamily="18" charset="0"/>
              </a:rPr>
              <a:t>月份</a:t>
            </a:r>
            <a:endParaRPr lang="vi-VN" altLang="vi-VN" sz="1400" b="1" dirty="0">
              <a:solidFill>
                <a:srgbClr val="2323FF"/>
              </a:solidFill>
              <a:latin typeface="Times New Roman" panose="02020603050405020304" pitchFamily="18" charset="0"/>
              <a:ea typeface="+mn-ea"/>
              <a:cs typeface="Times New Roman" panose="02020603050405020304" pitchFamily="18" charset="0"/>
            </a:endParaRPr>
          </a:p>
        </p:txBody>
      </p:sp>
      <p:sp>
        <p:nvSpPr>
          <p:cNvPr id="35" name="文本框 85">
            <a:extLst>
              <a:ext uri="{FF2B5EF4-FFF2-40B4-BE49-F238E27FC236}">
                <a16:creationId xmlns:a16="http://schemas.microsoft.com/office/drawing/2014/main" id="{F9041B6F-63CC-AE55-AA80-77D99CE3F533}"/>
              </a:ext>
            </a:extLst>
          </p:cNvPr>
          <p:cNvSpPr txBox="1">
            <a:spLocks noChangeArrowheads="1"/>
          </p:cNvSpPr>
          <p:nvPr/>
        </p:nvSpPr>
        <p:spPr bwMode="auto">
          <a:xfrm>
            <a:off x="312309" y="5958609"/>
            <a:ext cx="7437230" cy="1289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just"/>
            <a:r>
              <a:rPr lang="zh-CN" altLang="en-US" sz="1200" dirty="0">
                <a:latin typeface="Times New Roman" panose="02020603050405020304" pitchFamily="18" charset="0"/>
                <a:ea typeface="+mn-ea"/>
                <a:cs typeface="Times New Roman" panose="02020603050405020304" pitchFamily="18" charset="0"/>
              </a:rPr>
              <a:t>央行票据于</a:t>
            </a:r>
            <a:r>
              <a:rPr lang="en-US" altLang="vi-V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a:t>
            </a:r>
            <a:r>
              <a:rPr lang="en-US" altLang="zh-CN" sz="1200" dirty="0">
                <a:latin typeface="Times New Roman" panose="02020603050405020304" pitchFamily="18" charset="0"/>
                <a:ea typeface="+mn-ea"/>
                <a:cs typeface="Times New Roman" panose="02020603050405020304" pitchFamily="18" charset="0"/>
              </a:rPr>
              <a:t>6</a:t>
            </a:r>
            <a:r>
              <a:rPr lang="zh-CN" altLang="en-US" sz="1200" dirty="0">
                <a:latin typeface="Times New Roman" panose="02020603050405020304" pitchFamily="18" charset="0"/>
                <a:ea typeface="+mn-ea"/>
                <a:cs typeface="Times New Roman" panose="02020603050405020304" pitchFamily="18" charset="0"/>
              </a:rPr>
              <a:t>月</a:t>
            </a:r>
            <a:r>
              <a:rPr lang="en-US" altLang="zh-CN" sz="1200" dirty="0">
                <a:latin typeface="Times New Roman" panose="02020603050405020304" pitchFamily="18" charset="0"/>
                <a:ea typeface="+mn-ea"/>
                <a:cs typeface="Times New Roman" panose="02020603050405020304" pitchFamily="18" charset="0"/>
              </a:rPr>
              <a:t>24</a:t>
            </a:r>
            <a:r>
              <a:rPr lang="zh-CN" altLang="en-US" sz="1200" dirty="0">
                <a:latin typeface="Times New Roman" panose="02020603050405020304" pitchFamily="18" charset="0"/>
                <a:ea typeface="+mn-ea"/>
                <a:cs typeface="Times New Roman" panose="02020603050405020304" pitchFamily="18" charset="0"/>
              </a:rPr>
              <a:t>日重新启动，并在</a:t>
            </a:r>
            <a:r>
              <a:rPr lang="en-US" altLang="zh-CN" sz="1200" dirty="0">
                <a:latin typeface="Times New Roman" panose="02020603050405020304" pitchFamily="18" charset="0"/>
                <a:ea typeface="+mn-ea"/>
                <a:cs typeface="Times New Roman" panose="02020603050405020304" pitchFamily="18" charset="0"/>
              </a:rPr>
              <a:t>2025</a:t>
            </a:r>
            <a:r>
              <a:rPr lang="zh-CN" altLang="en-US" sz="1200" dirty="0">
                <a:latin typeface="Times New Roman" panose="02020603050405020304" pitchFamily="18" charset="0"/>
                <a:ea typeface="+mn-ea"/>
                <a:cs typeface="Times New Roman" panose="02020603050405020304" pitchFamily="18" charset="0"/>
              </a:rPr>
              <a:t>年下半年各月中持续维持强劲的净投放态势。</a:t>
            </a:r>
            <a:r>
              <a:rPr lang="en-US" altLang="zh-CN" sz="1200" dirty="0">
                <a:latin typeface="Times New Roman" panose="02020603050405020304" pitchFamily="18" charset="0"/>
                <a:ea typeface="+mn-ea"/>
                <a:cs typeface="Times New Roman" panose="02020603050405020304" pitchFamily="18" charset="0"/>
              </a:rPr>
              <a:t>CSI</a:t>
            </a:r>
            <a:r>
              <a:rPr lang="zh-CN" altLang="en-US" sz="1200" dirty="0">
                <a:latin typeface="Times New Roman" panose="02020603050405020304" pitchFamily="18" charset="0"/>
                <a:ea typeface="+mn-ea"/>
                <a:cs typeface="Times New Roman" panose="02020603050405020304" pitchFamily="18" charset="0"/>
              </a:rPr>
              <a:t>认为，在商业银行需求充足资金来源以推动信贷增长的背景下，这是一项及时而重要的短期资金补充渠道。与此同时，在越盾流动性出现阶段性收紧，导致各家商业银行上调不同期限存款利率的背景下，</a:t>
            </a:r>
            <a:r>
              <a:rPr lang="en-US" altLang="zh-CN" sz="1200" dirty="0">
                <a:latin typeface="Times New Roman" panose="02020603050405020304" pitchFamily="18" charset="0"/>
                <a:ea typeface="+mn-ea"/>
                <a:cs typeface="Times New Roman" panose="02020603050405020304" pitchFamily="18" charset="0"/>
              </a:rPr>
              <a:t>SBV</a:t>
            </a:r>
            <a:r>
              <a:rPr lang="zh-CN" altLang="en-US" sz="1200" dirty="0">
                <a:latin typeface="Times New Roman" panose="02020603050405020304" pitchFamily="18" charset="0"/>
                <a:ea typeface="+mn-ea"/>
                <a:cs typeface="Times New Roman" panose="02020603050405020304" pitchFamily="18" charset="0"/>
              </a:rPr>
              <a:t>在时隔</a:t>
            </a:r>
            <a:r>
              <a:rPr lang="en-US" altLang="zh-CN" sz="1200" dirty="0">
                <a:latin typeface="Times New Roman" panose="02020603050405020304" pitchFamily="18" charset="0"/>
                <a:ea typeface="+mn-ea"/>
                <a:cs typeface="Times New Roman" panose="02020603050405020304" pitchFamily="18" charset="0"/>
              </a:rPr>
              <a:t>14</a:t>
            </a:r>
            <a:r>
              <a:rPr lang="zh-CN" altLang="en-US" sz="1200" dirty="0">
                <a:latin typeface="Times New Roman" panose="02020603050405020304" pitchFamily="18" charset="0"/>
                <a:ea typeface="+mn-ea"/>
                <a:cs typeface="Times New Roman" panose="02020603050405020304" pitchFamily="18" charset="0"/>
              </a:rPr>
              <a:t>个月后首次上调公开市场操作利率，由</a:t>
            </a:r>
            <a:r>
              <a:rPr lang="en-US" altLang="zh-CN" sz="1200" dirty="0">
                <a:latin typeface="Times New Roman" panose="02020603050405020304" pitchFamily="18" charset="0"/>
                <a:ea typeface="+mn-ea"/>
                <a:cs typeface="Times New Roman" panose="02020603050405020304" pitchFamily="18" charset="0"/>
              </a:rPr>
              <a:t>4%</a:t>
            </a:r>
            <a:r>
              <a:rPr lang="zh-CN" altLang="en-US" sz="1200" dirty="0">
                <a:latin typeface="Times New Roman" panose="02020603050405020304" pitchFamily="18" charset="0"/>
                <a:ea typeface="+mn-ea"/>
                <a:cs typeface="Times New Roman" panose="02020603050405020304" pitchFamily="18" charset="0"/>
              </a:rPr>
              <a:t>提升至</a:t>
            </a:r>
            <a:r>
              <a:rPr lang="en-US" altLang="zh-CN" sz="1200" dirty="0">
                <a:latin typeface="Times New Roman" panose="02020603050405020304" pitchFamily="18" charset="0"/>
                <a:ea typeface="+mn-ea"/>
                <a:cs typeface="Times New Roman" panose="02020603050405020304" pitchFamily="18" charset="0"/>
              </a:rPr>
              <a:t>4.5%</a:t>
            </a:r>
            <a:r>
              <a:rPr lang="zh-CN" altLang="en-US" sz="1200" dirty="0">
                <a:latin typeface="Times New Roman" panose="02020603050405020304" pitchFamily="18" charset="0"/>
                <a:ea typeface="+mn-ea"/>
                <a:cs typeface="Times New Roman" panose="02020603050405020304" pitchFamily="18" charset="0"/>
              </a:rPr>
              <a:t>，使</a:t>
            </a:r>
            <a:r>
              <a:rPr lang="en-US" altLang="zh-CN" sz="1200" dirty="0">
                <a:latin typeface="Times New Roman" panose="02020603050405020304" pitchFamily="18" charset="0"/>
                <a:ea typeface="+mn-ea"/>
                <a:cs typeface="Times New Roman" panose="02020603050405020304" pitchFamily="18" charset="0"/>
              </a:rPr>
              <a:t>OMO</a:t>
            </a:r>
            <a:r>
              <a:rPr lang="zh-CN" altLang="en-US" sz="1200" dirty="0">
                <a:latin typeface="Times New Roman" panose="02020603050405020304" pitchFamily="18" charset="0"/>
                <a:ea typeface="+mn-ea"/>
                <a:cs typeface="Times New Roman" panose="02020603050405020304" pitchFamily="18" charset="0"/>
              </a:rPr>
              <a:t>利率更加贴近市场整体利率水平。</a:t>
            </a:r>
            <a:endParaRPr lang="en-US" altLang="vi-VN" sz="1200" dirty="0">
              <a:latin typeface="Times New Roman" panose="02020603050405020304" pitchFamily="18" charset="0"/>
              <a:ea typeface="+mn-ea"/>
              <a:cs typeface="Times New Roman" panose="02020603050405020304" pitchFamily="18" charset="0"/>
            </a:endParaRPr>
          </a:p>
        </p:txBody>
      </p:sp>
      <p:sp>
        <p:nvSpPr>
          <p:cNvPr id="36" name="TextBox 10">
            <a:extLst>
              <a:ext uri="{FF2B5EF4-FFF2-40B4-BE49-F238E27FC236}">
                <a16:creationId xmlns:a16="http://schemas.microsoft.com/office/drawing/2014/main" id="{9898FB55-B563-64DF-B569-EA6AD38EA7E7}"/>
              </a:ext>
            </a:extLst>
          </p:cNvPr>
          <p:cNvSpPr txBox="1"/>
          <p:nvPr/>
        </p:nvSpPr>
        <p:spPr>
          <a:xfrm>
            <a:off x="5644866" y="9836921"/>
            <a:ext cx="2104674" cy="24994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zh-CN" altLang="en-US" sz="1000" i="1" dirty="0">
                <a:solidFill>
                  <a:prstClr val="black"/>
                </a:solidFill>
                <a:latin typeface="Times New Roman" panose="02020603050405020304" pitchFamily="18" charset="0"/>
                <a:cs typeface="Times New Roman" panose="02020603050405020304" pitchFamily="18" charset="0"/>
              </a:rPr>
              <a:t>数据来源</a:t>
            </a:r>
            <a:r>
              <a:rPr lang="en-US" sz="1000" i="1" dirty="0">
                <a:solidFill>
                  <a:prstClr val="black"/>
                </a:solidFill>
                <a:latin typeface="Times New Roman" panose="02020603050405020304" pitchFamily="18" charset="0"/>
                <a:cs typeface="Times New Roman" panose="02020603050405020304" pitchFamily="18" charset="0"/>
              </a:rPr>
              <a:t>: SBV, CSI</a:t>
            </a:r>
            <a:r>
              <a:rPr lang="zh-CN" altLang="en-US" sz="1000" i="1" dirty="0">
                <a:solidFill>
                  <a:prstClr val="black"/>
                </a:solidFill>
                <a:latin typeface="Times New Roman" panose="02020603050405020304" pitchFamily="18" charset="0"/>
                <a:cs typeface="Times New Roman" panose="02020603050405020304" pitchFamily="18" charset="0"/>
              </a:rPr>
              <a:t>整理</a:t>
            </a:r>
            <a:endParaRPr lang="en-US" sz="1000" i="1" dirty="0">
              <a:solidFill>
                <a:prstClr val="black"/>
              </a:solidFill>
              <a:latin typeface="Times New Roman" panose="02020603050405020304" pitchFamily="18" charset="0"/>
              <a:cs typeface="Times New Roman" panose="02020603050405020304" pitchFamily="18" charset="0"/>
            </a:endParaRPr>
          </a:p>
        </p:txBody>
      </p:sp>
      <p:graphicFrame>
        <p:nvGraphicFramePr>
          <p:cNvPr id="37" name="Chart 36">
            <a:extLst>
              <a:ext uri="{FF2B5EF4-FFF2-40B4-BE49-F238E27FC236}">
                <a16:creationId xmlns:a16="http://schemas.microsoft.com/office/drawing/2014/main" id="{56BB1A05-EE0E-D3A0-719E-66878420F4FD}"/>
              </a:ext>
            </a:extLst>
          </p:cNvPr>
          <p:cNvGraphicFramePr>
            <a:graphicFrameLocks/>
          </p:cNvGraphicFramePr>
          <p:nvPr>
            <p:extLst>
              <p:ext uri="{D42A27DB-BD31-4B8C-83A1-F6EECF244321}">
                <p14:modId xmlns:p14="http://schemas.microsoft.com/office/powerpoint/2010/main" val="4197151326"/>
              </p:ext>
            </p:extLst>
          </p:nvPr>
        </p:nvGraphicFramePr>
        <p:xfrm>
          <a:off x="370523" y="1726115"/>
          <a:ext cx="7437230" cy="21188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8" name="Chart 37">
            <a:extLst>
              <a:ext uri="{FF2B5EF4-FFF2-40B4-BE49-F238E27FC236}">
                <a16:creationId xmlns:a16="http://schemas.microsoft.com/office/drawing/2014/main" id="{D359AF97-2475-8A38-F7CA-D6D3DF194D53}"/>
              </a:ext>
            </a:extLst>
          </p:cNvPr>
          <p:cNvGraphicFramePr>
            <a:graphicFrameLocks/>
          </p:cNvGraphicFramePr>
          <p:nvPr>
            <p:extLst>
              <p:ext uri="{D42A27DB-BD31-4B8C-83A1-F6EECF244321}">
                <p14:modId xmlns:p14="http://schemas.microsoft.com/office/powerpoint/2010/main" val="877053866"/>
              </p:ext>
            </p:extLst>
          </p:nvPr>
        </p:nvGraphicFramePr>
        <p:xfrm>
          <a:off x="490138" y="7126672"/>
          <a:ext cx="7138566" cy="27816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175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1"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amond(in)">
                                      <p:cBhvr>
                                        <p:cTn id="7" dur="500"/>
                                        <p:tgtEl>
                                          <p:spTgt spid="27"/>
                                        </p:tgtEl>
                                      </p:cBhvr>
                                    </p:animEffect>
                                  </p:childTnLst>
                                </p:cTn>
                              </p:par>
                              <p:par>
                                <p:cTn id="8" presetID="8" presetClass="entr" presetSubtype="16" fill="hold" grpId="1"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diamond(in)">
                                      <p:cBhvr>
                                        <p:cTn id="10" dur="500"/>
                                        <p:tgtEl>
                                          <p:spTgt spid="30"/>
                                        </p:tgtEl>
                                      </p:cBhvr>
                                    </p:animEffect>
                                  </p:childTnLst>
                                </p:cTn>
                              </p:par>
                              <p:par>
                                <p:cTn id="11" presetID="8" presetClass="entr" presetSubtype="16" fill="hold" grpId="1"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diamond(in)">
                                      <p:cBhvr>
                                        <p:cTn id="13" dur="500"/>
                                        <p:tgtEl>
                                          <p:spTgt spid="34"/>
                                        </p:tgtEl>
                                      </p:cBhvr>
                                    </p:animEffect>
                                  </p:childTnLst>
                                </p:cTn>
                              </p:par>
                              <p:par>
                                <p:cTn id="14" presetID="8" presetClass="entr" presetSubtype="16" fill="hold" grpId="1"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diamond(in)">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utoUpdateAnimBg="0"/>
      <p:bldP spid="27" grpId="1" bldLvl="0" autoUpdateAnimBg="0"/>
      <p:bldP spid="30" grpId="0" bldLvl="0" autoUpdateAnimBg="0"/>
      <p:bldP spid="30" grpId="1" bldLvl="0" autoUpdateAnimBg="0"/>
      <p:bldP spid="34" grpId="0" bldLvl="0" autoUpdateAnimBg="0"/>
      <p:bldP spid="34" grpId="1" bldLvl="0" autoUpdateAnimBg="0"/>
      <p:bldP spid="35" grpId="0" bldLvl="0" autoUpdateAnimBg="0"/>
      <p:bldP spid="35" grpId="1" bldLvl="0" autoUpdateAnimBg="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20696</TotalTime>
  <Words>8549</Words>
  <Application>Microsoft Office PowerPoint</Application>
  <PresentationFormat>B4 (ISO) Paper (250x353 mm)</PresentationFormat>
  <Paragraphs>326</Paragraphs>
  <Slides>18</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Roboto</vt:lpstr>
      <vt:lpstr>Roboto Black</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Chinh</dc:creator>
  <cp:lastModifiedBy>Nguyen Thi Van</cp:lastModifiedBy>
  <cp:revision>2456</cp:revision>
  <dcterms:created xsi:type="dcterms:W3CDTF">2022-06-10T04:14:40Z</dcterms:created>
  <dcterms:modified xsi:type="dcterms:W3CDTF">2026-01-26T09:50:53Z</dcterms:modified>
</cp:coreProperties>
</file>