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8" r:id="rId3"/>
    <p:sldId id="274" r:id="rId4"/>
    <p:sldId id="279" r:id="rId5"/>
    <p:sldId id="298" r:id="rId6"/>
    <p:sldId id="299" r:id="rId7"/>
    <p:sldId id="300" r:id="rId8"/>
    <p:sldId id="289" r:id="rId9"/>
    <p:sldId id="287" r:id="rId10"/>
    <p:sldId id="286" r:id="rId11"/>
    <p:sldId id="281" r:id="rId12"/>
    <p:sldId id="288" r:id="rId13"/>
    <p:sldId id="301" r:id="rId14"/>
    <p:sldId id="276" r:id="rId15"/>
    <p:sldId id="277" r:id="rId16"/>
    <p:sldId id="292" r:id="rId17"/>
    <p:sldId id="296" r:id="rId18"/>
    <p:sldId id="297" r:id="rId19"/>
    <p:sldId id="295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B93"/>
    <a:srgbClr val="2F6B93"/>
    <a:srgbClr val="FF53A9"/>
    <a:srgbClr val="FDC3C3"/>
    <a:srgbClr val="2704FA"/>
    <a:srgbClr val="DF1BD1"/>
    <a:srgbClr val="FFDDFF"/>
    <a:srgbClr val="253B84"/>
    <a:srgbClr val="1F4E79"/>
    <a:srgbClr val="FD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5A61D-7FFE-4BB4-BB4A-C0F4C8AB68B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95A14-123D-4045-8C87-659DBB4A8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839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DAE1-8DD4-4D78-86E1-8D88AC4DACF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B143-ACC6-4959-8338-BDCA2C05A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213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CBB-6C3C-424E-86A3-B4EFE05E9359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7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9CD0-9101-4CB2-9C90-D5476128E207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2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405A-70D2-4B52-9BAE-AAE94AC08728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BF1F-7369-486C-8501-0F140FDFE822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3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974-7911-4296-9EB3-3130E887A263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E30-0931-4795-AFB4-6F3B1E4DFA60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0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890-749D-452B-A147-7268C6D8AC7A}" type="datetime1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7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4ED8-6662-4596-B15F-0063074FE4DA}" type="datetime1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0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C02-BD09-4675-B2AF-648805069288}" type="datetime1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1CFF-47F8-48DA-BFAE-BF6989C69FC0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1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1D84-6D9E-4239-96F3-BB033743C117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2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5D8A-FAF0-4F57-8CDA-6871482593BF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CEA9-8E7D-4199-B920-CB26D1543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3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online@vncsi.com.v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2"/>
          <a:srcRect l="1" t="3842" r="-32"/>
          <a:stretch/>
        </p:blipFill>
        <p:spPr>
          <a:xfrm>
            <a:off x="1016000" y="1752600"/>
            <a:ext cx="9973733" cy="4702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3.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</a:t>
            </a:r>
            <a:r>
              <a:rPr lang="zh-CN" altLang="en-US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业的金融</a:t>
            </a:r>
            <a:endParaRPr lang="en-US" dirty="0">
              <a:solidFill>
                <a:srgbClr val="1B6B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10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02003" y="843240"/>
            <a:ext cx="2492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输入此企业的股票代码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66807" y="1752600"/>
            <a:ext cx="2410691" cy="225829"/>
          </a:xfrm>
          <a:prstGeom prst="rect">
            <a:avLst/>
          </a:prstGeom>
          <a:noFill/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572684" y="895504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28696" y="3707203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5498" y="3782291"/>
            <a:ext cx="332509" cy="257694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3396934" y="3843159"/>
            <a:ext cx="989215" cy="128847"/>
          </a:xfrm>
          <a:prstGeom prst="right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3389778">
            <a:off x="8100695" y="1013791"/>
            <a:ext cx="166079" cy="822956"/>
          </a:xfrm>
          <a:prstGeom prst="downArrow">
            <a:avLst>
              <a:gd name="adj1" fmla="val 50000"/>
              <a:gd name="adj2" fmla="val 51783"/>
            </a:avLst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36171" y="3679892"/>
            <a:ext cx="11579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选择金融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39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04" y="221463"/>
            <a:ext cx="7158643" cy="12488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sz="54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3.2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企业金融数据</a:t>
            </a:r>
            <a:endParaRPr lang="en-US" dirty="0">
              <a:solidFill>
                <a:srgbClr val="1B6B9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63" y="1792964"/>
            <a:ext cx="7077604" cy="4681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11</a:t>
            </a:fld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294046" y="1981718"/>
            <a:ext cx="1210558" cy="758589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查看股票交易历史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245171" y="4141947"/>
            <a:ext cx="1214667" cy="980901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查询股票各金融指数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9793942" y="1920240"/>
            <a:ext cx="1636488" cy="853095"/>
          </a:xfrm>
          <a:prstGeom prst="wedgeRectCallout">
            <a:avLst/>
          </a:prstGeom>
          <a:solidFill>
            <a:srgbClr val="FDCFED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查询股票的消息，股息信息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10290878" y="4690753"/>
            <a:ext cx="1139552" cy="62701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同行对比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6" name="Straight Arrow Connector 5"/>
          <p:cNvCxnSpPr>
            <a:stCxn id="15" idx="3"/>
          </p:cNvCxnSpPr>
          <p:nvPr/>
        </p:nvCxnSpPr>
        <p:spPr>
          <a:xfrm>
            <a:off x="1504604" y="2361013"/>
            <a:ext cx="481305" cy="40274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59732" y="2763761"/>
            <a:ext cx="2826326" cy="1134908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986058" y="2740307"/>
            <a:ext cx="714068" cy="443468"/>
          </a:xfrm>
          <a:prstGeom prst="straightConnector1">
            <a:avLst/>
          </a:prstGeom>
          <a:ln w="28575">
            <a:solidFill>
              <a:srgbClr val="FF5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176356" y="4006736"/>
            <a:ext cx="2809702" cy="17456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986058" y="5004262"/>
            <a:ext cx="122197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85910" y="4247804"/>
            <a:ext cx="973422" cy="57357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1604356" y="4534593"/>
            <a:ext cx="381554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985909" y="2773335"/>
            <a:ext cx="832106" cy="2217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161309" y="1792965"/>
            <a:ext cx="407324" cy="335094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 rot="11819807">
            <a:off x="2643907" y="2191271"/>
            <a:ext cx="442363" cy="66047"/>
          </a:xfrm>
          <a:prstGeom prst="right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3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28" b="2173"/>
          <a:stretch/>
        </p:blipFill>
        <p:spPr>
          <a:xfrm>
            <a:off x="3205308" y="1804828"/>
            <a:ext cx="6081524" cy="467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9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3.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企业股息历史及事件</a:t>
            </a:r>
            <a:endParaRPr lang="en-US" dirty="0">
              <a:solidFill>
                <a:srgbClr val="1B6B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12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43276" y="952308"/>
            <a:ext cx="2492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输入此企业的股票代码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8520" y="2678461"/>
            <a:ext cx="2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10600" y="997830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3062" y="1793014"/>
            <a:ext cx="2103120" cy="218666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2624288">
            <a:off x="8879627" y="1349530"/>
            <a:ext cx="134773" cy="415595"/>
          </a:xfrm>
          <a:prstGeom prst="down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050998" y="3822709"/>
            <a:ext cx="280828" cy="28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5918662" y="3898668"/>
            <a:ext cx="914400" cy="182879"/>
          </a:xfrm>
          <a:prstGeom prst="right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20145" y="3873909"/>
            <a:ext cx="498764" cy="234080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408009" y="3790452"/>
            <a:ext cx="18341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选择新闻与事件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3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775936"/>
            <a:ext cx="7072716" cy="4762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16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3.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企业股息历史及事件</a:t>
            </a:r>
            <a:endParaRPr lang="en-US" dirty="0">
              <a:solidFill>
                <a:srgbClr val="1B6B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2058" y="3372534"/>
            <a:ext cx="2324100" cy="646331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企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业的股息支付信息和新闻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057400"/>
            <a:ext cx="6330358" cy="1638300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378358" y="2674871"/>
            <a:ext cx="938746" cy="573771"/>
          </a:xfrm>
          <a:prstGeom prst="straightConnector1">
            <a:avLst/>
          </a:prstGeom>
          <a:ln w="38100">
            <a:solidFill>
              <a:srgbClr val="FF5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0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96" y="2244436"/>
            <a:ext cx="9012818" cy="422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87" y="997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sz="36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sz="36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sz="36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3.4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企业财务报告表及其他文件</a:t>
            </a:r>
            <a:endParaRPr lang="en-US" dirty="0">
              <a:solidFill>
                <a:srgbClr val="1B6B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30" y="1850613"/>
            <a:ext cx="102523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第一步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：输入此企业的股票代码，点鼠标右键，它会显示选项表，客户按中文翻译即可翻译成中文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00058" y="4563688"/>
            <a:ext cx="2693324" cy="282633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3601757">
            <a:off x="9694891" y="3712784"/>
            <a:ext cx="169165" cy="971818"/>
          </a:xfrm>
          <a:prstGeom prst="down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258451" y="3738034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30" y="1951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sz="54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3.4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企业财务报告表及其他文件</a:t>
            </a:r>
            <a:endParaRPr lang="en-US" sz="3100" dirty="0">
              <a:solidFill>
                <a:srgbClr val="1B6B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54" y="1841408"/>
            <a:ext cx="72956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第二步：输入企业的股票代码以后，点</a:t>
            </a:r>
            <a:r>
              <a:rPr lang="zh-CN" altLang="en-US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击在文件然后选择所需要的报告</a:t>
            </a:r>
            <a:endParaRPr lang="en-US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520227" y="2370259"/>
            <a:ext cx="9782" cy="41001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4" r="21416"/>
          <a:stretch/>
        </p:blipFill>
        <p:spPr>
          <a:xfrm>
            <a:off x="6751047" y="2370259"/>
            <a:ext cx="5138058" cy="307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18" r="4464"/>
          <a:stretch/>
        </p:blipFill>
        <p:spPr>
          <a:xfrm>
            <a:off x="91440" y="2321285"/>
            <a:ext cx="6288832" cy="3176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4712" y="3784658"/>
            <a:ext cx="354946" cy="249382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96779" y="3881440"/>
            <a:ext cx="684276" cy="0"/>
          </a:xfrm>
          <a:prstGeom prst="straightConnector1">
            <a:avLst/>
          </a:prstGeom>
          <a:ln w="38100">
            <a:solidFill>
              <a:srgbClr val="FF5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57754" y="4812106"/>
            <a:ext cx="457200" cy="175530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312728" y="4621876"/>
            <a:ext cx="1047403" cy="875537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23265" y="4912822"/>
            <a:ext cx="798022" cy="0"/>
          </a:xfrm>
          <a:prstGeom prst="straightConnector1">
            <a:avLst/>
          </a:prstGeom>
          <a:ln w="28575">
            <a:solidFill>
              <a:srgbClr val="FF5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02343" y="3714917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6746" y="3659392"/>
            <a:ext cx="11023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选择</a:t>
            </a:r>
            <a:r>
              <a:rPr lang="zh-CN" altLang="en-US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文</a:t>
            </a:r>
            <a:r>
              <a:rPr lang="zh-CN" altLang="en-US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件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957754" y="3881440"/>
            <a:ext cx="11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9739475" y="3770400"/>
            <a:ext cx="354946" cy="249382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53780" y="4767469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196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79" y="1776584"/>
            <a:ext cx="6303468" cy="4690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57" y="140992"/>
            <a:ext cx="7860405" cy="1281019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3.4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企业财务报告表及其他文件</a:t>
            </a:r>
            <a:endParaRPr lang="en-US" dirty="0">
              <a:solidFill>
                <a:srgbClr val="1B6B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16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38649" y="1322510"/>
            <a:ext cx="2492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输入此企业的股票代码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8520" y="2678461"/>
            <a:ext cx="2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3167178" y="4829692"/>
            <a:ext cx="241000" cy="1637669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3762" y="5462071"/>
            <a:ext cx="17907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企业相关的文件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61462" y="1415006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2552097">
            <a:off x="8346437" y="1578695"/>
            <a:ext cx="282914" cy="434289"/>
          </a:xfrm>
          <a:prstGeom prst="down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24749" y="1939840"/>
            <a:ext cx="2103120" cy="204844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242857" y="3798916"/>
            <a:ext cx="307571" cy="274320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5400000">
            <a:off x="6820248" y="3638367"/>
            <a:ext cx="172492" cy="594360"/>
          </a:xfrm>
          <a:prstGeom prst="down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366486" y="3794197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08177" y="4575578"/>
            <a:ext cx="382427" cy="1876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494615" y="5646737"/>
            <a:ext cx="672563" cy="178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08699" y="5514335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8897" y="3726512"/>
            <a:ext cx="11011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选择文件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66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17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770" y="234250"/>
            <a:ext cx="7795830" cy="618971"/>
          </a:xfrm>
        </p:spPr>
        <p:txBody>
          <a:bodyPr>
            <a:noAutofit/>
          </a:bodyPr>
          <a:lstStyle/>
          <a:p>
            <a:r>
              <a:rPr lang="en-US" altLang="zh-CN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altLang="zh-CN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</a:t>
            </a:r>
            <a:r>
              <a:rPr lang="zh-CN" altLang="en-US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看越南股市新闻</a:t>
            </a:r>
            <a:endParaRPr lang="en-US" sz="4900" dirty="0">
              <a:solidFill>
                <a:srgbClr val="1B6B9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05" y="1834577"/>
            <a:ext cx="9110750" cy="4468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1471" y="1434467"/>
            <a:ext cx="791787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客户可以参考其他的金融官网查询企业信息：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en.vietstock.vn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334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18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770" y="233234"/>
            <a:ext cx="7795830" cy="618971"/>
          </a:xfrm>
        </p:spPr>
        <p:txBody>
          <a:bodyPr>
            <a:noAutofit/>
          </a:bodyPr>
          <a:lstStyle/>
          <a:p>
            <a:r>
              <a:rPr lang="en-US" altLang="zh-CN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altLang="zh-CN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</a:t>
            </a:r>
            <a:r>
              <a:rPr lang="zh-CN" altLang="en-US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看越南股市新闻</a:t>
            </a:r>
            <a:endParaRPr lang="en-US" sz="4900" dirty="0">
              <a:solidFill>
                <a:srgbClr val="1B6B9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01" y="1892307"/>
            <a:ext cx="6068289" cy="4247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948" y="1476158"/>
            <a:ext cx="755626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客户可以参考其他的金融官网查询企业信息：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cafef.vn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6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19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770" y="230906"/>
            <a:ext cx="7795830" cy="618971"/>
          </a:xfrm>
        </p:spPr>
        <p:txBody>
          <a:bodyPr>
            <a:noAutofit/>
          </a:bodyPr>
          <a:lstStyle/>
          <a:p>
            <a:r>
              <a:rPr lang="en-US" altLang="zh-CN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altLang="zh-CN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</a:t>
            </a:r>
            <a:r>
              <a:rPr lang="zh-CN" altLang="en-US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看越南股市新闻</a:t>
            </a:r>
            <a:endParaRPr lang="en-US" sz="4900" dirty="0">
              <a:solidFill>
                <a:srgbClr val="1B6B9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29" y="1911927"/>
            <a:ext cx="6563819" cy="4198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5116" y="1511817"/>
            <a:ext cx="779122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客户可以参考其他的金融官网查询企业信息：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vneconomy.vn</a:t>
            </a:r>
            <a:endParaRPr lang="en-GB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29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0" y="606830"/>
            <a:ext cx="2279073" cy="881784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1B6B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目录</a:t>
            </a:r>
            <a:endParaRPr lang="en-US" sz="4800" dirty="0">
              <a:solidFill>
                <a:srgbClr val="1B6B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en-US" altLang="zh-CN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越南股市综观资</a:t>
            </a:r>
            <a:r>
              <a:rPr lang="zh-CN" altLang="en-US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料 </a:t>
            </a: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(3)</a:t>
            </a:r>
            <a:endParaRPr lang="zh-CN" altLang="en-US" sz="3200" dirty="0">
              <a:solidFill>
                <a:srgbClr val="1B6B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 </a:t>
            </a:r>
            <a:r>
              <a:rPr lang="zh-CN" altLang="en-US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查看各股外资限</a:t>
            </a:r>
            <a:r>
              <a:rPr lang="zh-CN" altLang="en-US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额 </a:t>
            </a: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(4)</a:t>
            </a:r>
            <a:endParaRPr lang="zh-CN" altLang="en-US" sz="3200" dirty="0">
              <a:solidFill>
                <a:srgbClr val="1B6B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</a:t>
            </a:r>
            <a:r>
              <a:rPr lang="zh-CN" altLang="en-US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询企业的金融信</a:t>
            </a:r>
            <a:r>
              <a:rPr lang="zh-CN" altLang="en-US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息 </a:t>
            </a: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(6-16)</a:t>
            </a:r>
            <a:b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3.1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企业概况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(6-9)</a:t>
            </a:r>
            <a:b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en-US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企业金融数</a:t>
            </a:r>
            <a:r>
              <a:rPr lang="zh-CN" altLang="en-US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据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(10-11)</a:t>
            </a:r>
            <a:b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3.3 </a:t>
            </a:r>
            <a:r>
              <a:rPr lang="zh-CN" altLang="en-US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业股息历史及事</a:t>
            </a:r>
            <a:r>
              <a:rPr lang="zh-CN" altLang="en-US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件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(12-13)</a:t>
            </a:r>
            <a:r>
              <a:rPr lang="en-US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3.4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企业财务报告表及其他文</a:t>
            </a:r>
            <a:r>
              <a:rPr lang="zh-CN" altLang="en-US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件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(14-16)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32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查看越南股市新闻</a:t>
            </a:r>
            <a:r>
              <a:rPr lang="zh-CN" altLang="en-US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17-19</a:t>
            </a:r>
            <a:r>
              <a:rPr lang="zh-CN" altLang="en-US" sz="32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200" dirty="0">
              <a:solidFill>
                <a:srgbClr val="1B6B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3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A478-6511-455B-B1C5-F0A00258573F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21125" y="1111526"/>
            <a:ext cx="8468139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1B6B93"/>
                </a:solidFill>
                <a:ea typeface="SimSun" panose="02010600030101010101" pitchFamily="2" charset="-122"/>
              </a:rPr>
              <a:t>越南建设证券股份中部</a:t>
            </a:r>
            <a:r>
              <a:rPr lang="en-US" altLang="zh-TW" sz="3600" b="1" dirty="0" smtClean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TW" sz="3600" b="1" dirty="0" smtClean="0">
                <a:solidFill>
                  <a:srgbClr val="1B6B93"/>
                </a:solidFill>
                <a:ea typeface="SimSun" panose="02010600030101010101" pitchFamily="2" charset="-122"/>
              </a:rPr>
            </a:br>
            <a:endParaRPr lang="en-US" altLang="zh-TW" sz="3600" b="1" dirty="0" smtClean="0">
              <a:solidFill>
                <a:srgbClr val="1B6B93"/>
              </a:solidFill>
              <a:ea typeface="SimSun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1B6B93"/>
                </a:solidFill>
                <a:ea typeface="SimSun" panose="02010600030101010101" pitchFamily="2" charset="-122"/>
              </a:rPr>
              <a:t>公司新地址：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河内市，栋多郡，浪上坊，阮志清路</a:t>
            </a:r>
            <a:r>
              <a:rPr lang="en-US" altLang="zh-CN" sz="2000" dirty="0" err="1">
                <a:solidFill>
                  <a:srgbClr val="1B6B93"/>
                </a:solidFill>
                <a:ea typeface="SimSun" panose="02010600030101010101" pitchFamily="2" charset="-122"/>
              </a:rPr>
              <a:t>54A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号，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TNR 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大楼 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11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层电话号码：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+84 24 3926 0099  | 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传真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: +84 24 3926 </a:t>
            </a:r>
            <a:r>
              <a:rPr lang="en-US" altLang="zh-CN" sz="2000" dirty="0" smtClean="0">
                <a:solidFill>
                  <a:srgbClr val="1B6B93"/>
                </a:solidFill>
                <a:ea typeface="SimSun" panose="02010600030101010101" pitchFamily="2" charset="-122"/>
              </a:rPr>
              <a:t>3411</a:t>
            </a:r>
          </a:p>
          <a:p>
            <a:r>
              <a:rPr lang="en-US" altLang="zh-CN" sz="2000" dirty="0" smtClean="0">
                <a:solidFill>
                  <a:srgbClr val="1B6B93"/>
                </a:solidFill>
                <a:ea typeface="SimSun" panose="02010600030101010101" pitchFamily="2" charset="-122"/>
              </a:rPr>
              <a:t>Email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/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邮箱：</a:t>
            </a:r>
            <a:r>
              <a:rPr lang="en-US" altLang="zh-CN" sz="2000" dirty="0" err="1" smtClean="0">
                <a:solidFill>
                  <a:srgbClr val="1B6B93"/>
                </a:solidFill>
                <a:ea typeface="SimSun" panose="02010600030101010101" pitchFamily="2" charset="-122"/>
                <a:hlinkClick r:id="rId2"/>
              </a:rPr>
              <a:t>online@vncsi.com.vn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</a:br>
            <a:r>
              <a:rPr lang="en-US" altLang="zh-CN" sz="2000" dirty="0" err="1">
                <a:solidFill>
                  <a:srgbClr val="1B6B93"/>
                </a:solidFill>
                <a:ea typeface="SimSun" panose="02010600030101010101" pitchFamily="2" charset="-122"/>
              </a:rPr>
              <a:t>Wechat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/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微信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:  </a:t>
            </a:r>
            <a:r>
              <a:rPr lang="en-US" altLang="zh-CN" sz="2000" dirty="0" err="1">
                <a:solidFill>
                  <a:srgbClr val="1B6B93"/>
                </a:solidFill>
                <a:ea typeface="SimSun" panose="02010600030101010101" pitchFamily="2" charset="-122"/>
              </a:rPr>
              <a:t>yuenancsikefu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</a:b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</a:br>
            <a:r>
              <a:rPr lang="en-US" altLang="zh-CN" sz="2000" b="1" dirty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CN" sz="2000" b="1" dirty="0">
                <a:solidFill>
                  <a:srgbClr val="1B6B93"/>
                </a:solidFill>
                <a:ea typeface="SimSun" panose="02010600030101010101" pitchFamily="2" charset="-122"/>
              </a:rPr>
            </a:br>
            <a:r>
              <a:rPr lang="zh-CN" altLang="en-US" sz="2000" b="1" dirty="0">
                <a:solidFill>
                  <a:srgbClr val="1B6B93"/>
                </a:solidFill>
                <a:ea typeface="SimSun" panose="02010600030101010101" pitchFamily="2" charset="-122"/>
              </a:rPr>
              <a:t>胡志明分公司地址：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胡志明市第一郡阮太平坊阮公着街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180-192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号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, TNR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大楼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层</a:t>
            </a:r>
            <a:r>
              <a:rPr lang="zh-CN" altLang="en-US" sz="2000" b="1" dirty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zh-CN" altLang="en-US" sz="2000" b="1" dirty="0">
                <a:solidFill>
                  <a:srgbClr val="1B6B93"/>
                </a:solidFill>
                <a:ea typeface="SimSun" panose="02010600030101010101" pitchFamily="2" charset="-122"/>
              </a:rPr>
            </a:b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电话号码：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+84 28 3915 </a:t>
            </a:r>
            <a:r>
              <a:rPr lang="en-US" altLang="zh-CN" sz="2000" dirty="0" smtClean="0">
                <a:solidFill>
                  <a:srgbClr val="1B6B93"/>
                </a:solidFill>
                <a:ea typeface="SimSun" panose="02010600030101010101" pitchFamily="2" charset="-122"/>
              </a:rPr>
              <a:t>1229</a:t>
            </a:r>
          </a:p>
          <a:p>
            <a:r>
              <a:rPr lang="en-US" altLang="zh-CN" sz="2000" dirty="0" smtClean="0">
                <a:solidFill>
                  <a:srgbClr val="1B6B93"/>
                </a:solidFill>
                <a:ea typeface="SimSun" panose="02010600030101010101" pitchFamily="2" charset="-122"/>
              </a:rPr>
              <a:t>Email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/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邮箱： </a:t>
            </a:r>
            <a:r>
              <a:rPr lang="en-US" altLang="zh-CN" sz="2000" dirty="0" err="1">
                <a:solidFill>
                  <a:srgbClr val="1B6B93"/>
                </a:solidFill>
                <a:ea typeface="SimSun" panose="02010600030101010101" pitchFamily="2" charset="-122"/>
              </a:rPr>
              <a:t>online@vncsi.com.vn</a:t>
            </a:r>
            <a:r>
              <a:rPr lang="en-US" altLang="zh-TW" sz="2000" dirty="0" smtClean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TW" sz="2000" dirty="0" smtClean="0">
                <a:solidFill>
                  <a:srgbClr val="1B6B93"/>
                </a:solidFill>
                <a:ea typeface="SimSun" panose="02010600030101010101" pitchFamily="2" charset="-122"/>
              </a:rPr>
            </a:br>
            <a:r>
              <a:rPr lang="en-US" altLang="zh-TW" sz="2000" dirty="0" err="1">
                <a:solidFill>
                  <a:srgbClr val="1B6B93"/>
                </a:solidFill>
                <a:ea typeface="SimSun" panose="02010600030101010101" pitchFamily="2" charset="-122"/>
              </a:rPr>
              <a:t>Wechat</a:t>
            </a:r>
            <a:r>
              <a:rPr lang="en-US" altLang="zh-TW" sz="2000" dirty="0">
                <a:solidFill>
                  <a:srgbClr val="1B6B93"/>
                </a:solidFill>
                <a:ea typeface="SimSun" panose="02010600030101010101" pitchFamily="2" charset="-122"/>
              </a:rPr>
              <a:t>/</a:t>
            </a:r>
            <a:r>
              <a:rPr lang="zh-CN" altLang="en-US" sz="2000" dirty="0">
                <a:solidFill>
                  <a:srgbClr val="1B6B93"/>
                </a:solidFill>
                <a:ea typeface="SimSun" panose="02010600030101010101" pitchFamily="2" charset="-122"/>
              </a:rPr>
              <a:t>微信</a:t>
            </a:r>
            <a:r>
              <a:rPr lang="en-US" altLang="zh-CN" sz="2000" dirty="0">
                <a:solidFill>
                  <a:srgbClr val="1B6B93"/>
                </a:solidFill>
                <a:ea typeface="SimSun" panose="02010600030101010101" pitchFamily="2" charset="-122"/>
              </a:rPr>
              <a:t>:  </a:t>
            </a:r>
            <a:r>
              <a:rPr lang="en-US" altLang="zh-TW" sz="2000" dirty="0" err="1">
                <a:solidFill>
                  <a:srgbClr val="1B6B93"/>
                </a:solidFill>
                <a:ea typeface="SimSun" panose="02010600030101010101" pitchFamily="2" charset="-122"/>
              </a:rPr>
              <a:t>yuenancsikefu</a:t>
            </a:r>
            <a:r>
              <a:rPr lang="en-US" altLang="zh-TW" sz="2000" dirty="0">
                <a:solidFill>
                  <a:srgbClr val="1B6B93"/>
                </a:solidFill>
                <a:ea typeface="SimSun" panose="02010600030101010101" pitchFamily="2" charset="-122"/>
              </a:rPr>
              <a:t/>
            </a:r>
            <a:br>
              <a:rPr lang="en-US" altLang="zh-TW" sz="2000" dirty="0">
                <a:solidFill>
                  <a:srgbClr val="1B6B93"/>
                </a:solidFill>
                <a:ea typeface="SimSun" panose="02010600030101010101" pitchFamily="2" charset="-122"/>
              </a:rPr>
            </a:br>
            <a:endParaRPr lang="en-US" altLang="zh-TW" sz="2000" dirty="0">
              <a:solidFill>
                <a:srgbClr val="1B6B93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54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20"/>
          <a:stretch/>
        </p:blipFill>
        <p:spPr>
          <a:xfrm>
            <a:off x="1456243" y="1961804"/>
            <a:ext cx="8928651" cy="4444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1165" y="2576945"/>
            <a:ext cx="145626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设定英文语言可以点击在此图标或者点鼠标右键，它会显示选项表，客户按中文翻译即可</a:t>
            </a:r>
            <a:endParaRPr lang="en-US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13" t="1055" r="2823"/>
          <a:stretch/>
        </p:blipFill>
        <p:spPr>
          <a:xfrm>
            <a:off x="8522841" y="3765665"/>
            <a:ext cx="1862053" cy="2204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6219" y="1315473"/>
            <a:ext cx="93749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客户需要了解越南交易所信息，越南证券法律，市场数据等即可在谷歌搜索越南证券委员会的官网地址：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www.ssc.gov.vn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webcenter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/portal/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ubck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251" y="69722"/>
            <a:ext cx="615424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1. </a:t>
            </a:r>
            <a:r>
              <a:rPr lang="zh-CN" altLang="en-US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越南股市综观资料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22841" y="5370021"/>
            <a:ext cx="1862052" cy="182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786554" y="2635135"/>
            <a:ext cx="340822" cy="266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9151306" y="2901142"/>
            <a:ext cx="1409859" cy="447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0" idx="2"/>
          </p:cNvCxnSpPr>
          <p:nvPr/>
        </p:nvCxnSpPr>
        <p:spPr>
          <a:xfrm rot="5400000">
            <a:off x="10589417" y="4761577"/>
            <a:ext cx="576191" cy="82357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3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07100" y="1406605"/>
            <a:ext cx="106467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客户需要了解越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南的外资限额资料可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以在谷歌搜索越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南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存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管中心的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官网地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址</a:t>
            </a:r>
            <a:r>
              <a:rPr lang="zh-CN" alt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https://vsd.vn/vi/ad/158574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062"/>
          <a:stretch/>
        </p:blipFill>
        <p:spPr>
          <a:xfrm>
            <a:off x="1319160" y="1842489"/>
            <a:ext cx="8884557" cy="44473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4917" y="56911"/>
            <a:ext cx="615424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en-US" altLang="zh-CN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49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查看各股外资限</a:t>
            </a:r>
            <a:r>
              <a:rPr lang="zh-CN" altLang="en-US" sz="49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额</a:t>
            </a:r>
            <a:endParaRPr lang="zh-CN" altLang="en-US" sz="4900" dirty="0">
              <a:solidFill>
                <a:srgbClr val="1B6B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269" y="3695491"/>
            <a:ext cx="556953" cy="244742"/>
          </a:xfrm>
          <a:prstGeom prst="rect">
            <a:avLst/>
          </a:prstGeom>
          <a:noFill/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2458" y="3333404"/>
            <a:ext cx="2061557" cy="16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5877" y="3815542"/>
            <a:ext cx="590203" cy="0"/>
          </a:xfrm>
          <a:prstGeom prst="straightConnector1">
            <a:avLst/>
          </a:prstGeom>
          <a:ln w="28575">
            <a:solidFill>
              <a:srgbClr val="FF5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84268" y="4197927"/>
            <a:ext cx="1795549" cy="20199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85324" y="3492376"/>
            <a:ext cx="1850553" cy="923330"/>
          </a:xfrm>
          <a:prstGeom prst="rect">
            <a:avLst/>
          </a:prstGeom>
          <a:solidFill>
            <a:srgbClr val="FDCFED"/>
          </a:solidFill>
          <a:ln>
            <a:solidFill>
              <a:srgbClr val="FFDD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点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击在此以详细查看越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南的外资限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额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资料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328" y="4752895"/>
            <a:ext cx="1717549" cy="922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客户需要找其他的新闻</a:t>
            </a:r>
            <a:endParaRPr lang="en-GB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35877" y="5112327"/>
            <a:ext cx="590203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94" y="175659"/>
            <a:ext cx="7310423" cy="72687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查看各股外资限</a:t>
            </a:r>
            <a:r>
              <a:rPr lang="zh-CN" altLang="en-US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额</a:t>
            </a:r>
            <a:endParaRPr lang="en-US" dirty="0">
              <a:solidFill>
                <a:srgbClr val="1B6B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683"/>
          <a:stretch/>
        </p:blipFill>
        <p:spPr>
          <a:xfrm>
            <a:off x="3305175" y="1410277"/>
            <a:ext cx="5847888" cy="4946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5325" y="1418522"/>
            <a:ext cx="1287780" cy="503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股票代码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551" y="1386885"/>
            <a:ext cx="1574396" cy="55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外资持股最多的比例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1838" y="1386885"/>
            <a:ext cx="1736050" cy="556100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外</a:t>
            </a:r>
            <a:r>
              <a:rPr lang="zh-CN" altLang="en-US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国投资者可持股的数量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350" y="1376919"/>
            <a:ext cx="2063192" cy="566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外国投</a:t>
            </a:r>
            <a:r>
              <a:rPr lang="zh-CN" altLang="en-US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资者正在持股的数量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84005" y="1356726"/>
            <a:ext cx="1848716" cy="626644"/>
          </a:xfrm>
          <a:prstGeom prst="rect">
            <a:avLst/>
          </a:prstGeom>
          <a:solidFill>
            <a:srgbClr val="FDC3C3"/>
          </a:solidFill>
          <a:ln>
            <a:solidFill>
              <a:srgbClr val="FD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外国投资者正在持股的比例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38854" y="3709391"/>
            <a:ext cx="2298470" cy="862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外国投</a:t>
            </a:r>
            <a:r>
              <a:rPr lang="zh-CN" altLang="en-US" sz="2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资者可更加持股的数量</a:t>
            </a:r>
            <a:endParaRPr lang="en-US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206" y="2759099"/>
            <a:ext cx="33874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点击在此之后它会显示外资限额的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表格， 每天收盘后，越南存管中心会公布外资持股比例。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7270" y="2676698"/>
            <a:ext cx="541355" cy="367965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161309" y="2049759"/>
            <a:ext cx="1885962" cy="7848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25784" y="2676698"/>
            <a:ext cx="545685" cy="36796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stCxn id="33" idx="0"/>
          </p:cNvCxnSpPr>
          <p:nvPr/>
        </p:nvCxnSpPr>
        <p:spPr>
          <a:xfrm flipH="1" flipV="1">
            <a:off x="4147385" y="2049759"/>
            <a:ext cx="751242" cy="6269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10582" y="2669858"/>
            <a:ext cx="832771" cy="3679652"/>
          </a:xfrm>
          <a:prstGeom prst="rect">
            <a:avLst/>
          </a:prstGeom>
          <a:noFill/>
          <a:ln w="28575">
            <a:solidFill>
              <a:srgbClr val="DF1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361709" y="2024952"/>
            <a:ext cx="16626" cy="644906"/>
          </a:xfrm>
          <a:prstGeom prst="straightConnector1">
            <a:avLst/>
          </a:prstGeom>
          <a:ln w="38100">
            <a:solidFill>
              <a:srgbClr val="DF1B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77530" y="2676698"/>
            <a:ext cx="832771" cy="3679652"/>
          </a:xfrm>
          <a:prstGeom prst="rect">
            <a:avLst/>
          </a:prstGeom>
          <a:noFill/>
          <a:ln w="28575">
            <a:solidFill>
              <a:srgbClr val="270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V="1">
            <a:off x="6493916" y="1983370"/>
            <a:ext cx="163227" cy="693328"/>
          </a:xfrm>
          <a:prstGeom prst="straightConnector1">
            <a:avLst/>
          </a:prstGeom>
          <a:ln w="38100">
            <a:solidFill>
              <a:srgbClr val="2704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951128" y="2676698"/>
            <a:ext cx="535274" cy="3679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43" idx="0"/>
          </p:cNvCxnSpPr>
          <p:nvPr/>
        </p:nvCxnSpPr>
        <p:spPr>
          <a:xfrm flipV="1">
            <a:off x="7218765" y="2024952"/>
            <a:ext cx="1742355" cy="651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25532" y="2669858"/>
            <a:ext cx="832771" cy="36796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358303" y="4136111"/>
            <a:ext cx="105006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1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70" y="2173817"/>
            <a:ext cx="7510230" cy="41825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8905" y="176290"/>
            <a:ext cx="6733309" cy="731694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</a:t>
            </a:r>
            <a:r>
              <a:rPr lang="zh-CN" altLang="en-US" sz="54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息</a:t>
            </a:r>
            <a:endParaRPr lang="en-US" sz="2200" dirty="0">
              <a:solidFill>
                <a:srgbClr val="1B6B9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6514" y="90798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3.1 </a:t>
            </a:r>
            <a:r>
              <a:rPr lang="zh-CN" altLang="en-US" sz="40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企业概况</a:t>
            </a:r>
            <a:endParaRPr lang="en-GB" sz="4000" dirty="0">
              <a:solidFill>
                <a:srgbClr val="1B6B9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335" y="1773930"/>
            <a:ext cx="83011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客户需要寻找越南的企业财务报告可以搜索在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finance.vietstock.vn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官网地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址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8753301" y="2867891"/>
            <a:ext cx="332509" cy="2826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75619" y="3295587"/>
            <a:ext cx="256863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选择图标来寻找企业的股票代码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14" name="Straight Arrow Connector 13"/>
          <p:cNvCxnSpPr>
            <a:stCxn id="9" idx="6"/>
          </p:cNvCxnSpPr>
          <p:nvPr/>
        </p:nvCxnSpPr>
        <p:spPr>
          <a:xfrm>
            <a:off x="9085810" y="3009208"/>
            <a:ext cx="1071708" cy="207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165857" y="2924308"/>
            <a:ext cx="334762" cy="292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7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44" r="7295" b="-214"/>
          <a:stretch/>
        </p:blipFill>
        <p:spPr>
          <a:xfrm>
            <a:off x="2892829" y="1704758"/>
            <a:ext cx="6716684" cy="4720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66" y="2002834"/>
            <a:ext cx="24522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输入企业的股票代码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273" y="2069869"/>
            <a:ext cx="6267796" cy="31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672542" y="2187500"/>
            <a:ext cx="44057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57943" y="206363"/>
            <a:ext cx="6733309" cy="731694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</a:t>
            </a:r>
            <a:r>
              <a:rPr lang="zh-CN" altLang="en-US" sz="54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息</a:t>
            </a:r>
            <a:endParaRPr lang="en-US" sz="2200" dirty="0">
              <a:solidFill>
                <a:srgbClr val="1B6B9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4231" y="88219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3.1 </a:t>
            </a:r>
            <a:r>
              <a:rPr lang="zh-CN" altLang="en-US" sz="40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企业概况</a:t>
            </a:r>
            <a:endParaRPr lang="en-GB" sz="4000" dirty="0">
              <a:solidFill>
                <a:srgbClr val="1B6B93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25447" y="1811783"/>
            <a:ext cx="334762" cy="292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32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62" y="197542"/>
            <a:ext cx="6733309" cy="731694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</a:t>
            </a:r>
            <a:r>
              <a:rPr lang="zh-CN" altLang="en-US" sz="5400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息</a:t>
            </a:r>
            <a:endParaRPr lang="en-US" sz="2200" dirty="0">
              <a:solidFill>
                <a:srgbClr val="1B6B9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20" b="10410"/>
          <a:stretch/>
        </p:blipFill>
        <p:spPr>
          <a:xfrm>
            <a:off x="2427971" y="1857170"/>
            <a:ext cx="7226569" cy="4601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17003" y="4126704"/>
            <a:ext cx="4823728" cy="1191549"/>
          </a:xfrm>
          <a:prstGeom prst="rect">
            <a:avLst/>
          </a:prstGeom>
          <a:noFill/>
          <a:ln>
            <a:solidFill>
              <a:srgbClr val="270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8317" y="5505691"/>
            <a:ext cx="5045075" cy="462064"/>
          </a:xfrm>
          <a:prstGeom prst="rect">
            <a:avLst/>
          </a:prstGeom>
          <a:noFill/>
          <a:ln w="28575">
            <a:solidFill>
              <a:srgbClr val="DF1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5777" y="3350727"/>
            <a:ext cx="2568633" cy="309685"/>
          </a:xfrm>
          <a:prstGeom prst="rect">
            <a:avLst/>
          </a:prstGeom>
          <a:noFill/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434475" y="2409561"/>
            <a:ext cx="2492990" cy="369332"/>
          </a:xfrm>
          <a:prstGeom prst="rect">
            <a:avLst/>
          </a:prstGeom>
          <a:solidFill>
            <a:srgbClr val="FDCFED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输入此企业的股票代码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9866" y="4447642"/>
            <a:ext cx="1595698" cy="646331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企业的股票价格以及各指标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399446" y="5664397"/>
            <a:ext cx="906087" cy="16625"/>
          </a:xfrm>
          <a:prstGeom prst="straightConnector1">
            <a:avLst/>
          </a:prstGeom>
          <a:ln w="38100">
            <a:solidFill>
              <a:srgbClr val="DF1B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55359" y="5462959"/>
            <a:ext cx="1437197" cy="369332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企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业的信息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898" y="6012003"/>
            <a:ext cx="15956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企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业金融信息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021684" y="4761420"/>
            <a:ext cx="601134" cy="0"/>
          </a:xfrm>
          <a:prstGeom prst="straightConnector1">
            <a:avLst/>
          </a:prstGeom>
          <a:ln w="38100">
            <a:solidFill>
              <a:srgbClr val="2704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17003" y="6046579"/>
            <a:ext cx="4369615" cy="38189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35" idx="1"/>
          </p:cNvCxnSpPr>
          <p:nvPr/>
        </p:nvCxnSpPr>
        <p:spPr>
          <a:xfrm flipH="1" flipV="1">
            <a:off x="2131987" y="6237284"/>
            <a:ext cx="485016" cy="2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40332" y="84443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3.1 </a:t>
            </a:r>
            <a:r>
              <a:rPr lang="zh-CN" altLang="en-US" sz="40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企业概况</a:t>
            </a:r>
            <a:endParaRPr lang="en-GB" sz="4000" dirty="0">
              <a:solidFill>
                <a:srgbClr val="1B6B93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819804" y="2917767"/>
            <a:ext cx="1032685" cy="432960"/>
          </a:xfrm>
          <a:prstGeom prst="straightConnector1">
            <a:avLst/>
          </a:prstGeom>
          <a:ln w="38100">
            <a:solidFill>
              <a:srgbClr val="FF53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1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6" y="1868446"/>
            <a:ext cx="6477130" cy="459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23" y="216984"/>
            <a:ext cx="6593378" cy="1097915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5400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查询企业的金融信息</a:t>
            </a:r>
            <a: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vi-VN" altLang="zh-CN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vi-VN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3.1 </a:t>
            </a:r>
            <a:r>
              <a:rPr lang="zh-CN" altLang="en-US" dirty="0">
                <a:solidFill>
                  <a:srgbClr val="1B6B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企业概况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EA9-8E7D-4199-B920-CB26D154321C}" type="slidenum">
              <a:rPr lang="en-GB" smtClean="0"/>
              <a:t>9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56715" y="945567"/>
            <a:ext cx="2492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输入此企业的股票代码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8520" y="2678461"/>
            <a:ext cx="2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07455" y="997831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4625" y="1961804"/>
            <a:ext cx="2585259" cy="224443"/>
          </a:xfrm>
          <a:prstGeom prst="rect">
            <a:avLst/>
          </a:prstGeom>
          <a:noFill/>
          <a:ln w="19050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8287789" y="1422332"/>
            <a:ext cx="157942" cy="473133"/>
          </a:xfrm>
          <a:prstGeom prst="down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67499" y="3868221"/>
            <a:ext cx="288126" cy="26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8520" y="3903070"/>
            <a:ext cx="375000" cy="264804"/>
          </a:xfrm>
          <a:prstGeom prst="rect">
            <a:avLst/>
          </a:prstGeom>
          <a:noFill/>
          <a:ln w="285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3474720" y="3903070"/>
            <a:ext cx="1296785" cy="195106"/>
          </a:xfrm>
          <a:prstGeom prst="rightArrow">
            <a:avLst/>
          </a:prstGeom>
          <a:solidFill>
            <a:srgbClr val="FF53A9"/>
          </a:solidFill>
          <a:ln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34132" y="3815957"/>
            <a:ext cx="11579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选</a:t>
            </a:r>
            <a:r>
              <a:rPr lang="zh-CN" altLang="en-US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择轮廓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71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877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目录</vt:lpstr>
      <vt:lpstr>PowerPoint Presentation</vt:lpstr>
      <vt:lpstr>PowerPoint Presentation</vt:lpstr>
      <vt:lpstr>2. 查看各股外资限额</vt:lpstr>
      <vt:lpstr>3.查询企业的金融信息</vt:lpstr>
      <vt:lpstr>3.查询企业的金融信息</vt:lpstr>
      <vt:lpstr>3.查询企业的金融信息</vt:lpstr>
      <vt:lpstr>3.查询企业的金融信息  3.1 企业概况</vt:lpstr>
      <vt:lpstr>3.查询企业的金融信息  3.2 查询企业的金融</vt:lpstr>
      <vt:lpstr>3.查询企业的金融信息  3.2 企业金融数据</vt:lpstr>
      <vt:lpstr>3.查询企业的金融信息  3.3 企业股息历史及事件</vt:lpstr>
      <vt:lpstr>3.查询企业的金融信息  3.3 企业股息历史及事件</vt:lpstr>
      <vt:lpstr>3.查询企业的金融信息  3.4 企业财务报告表及其他文件</vt:lpstr>
      <vt:lpstr>3.查询企业的金融信息  3.4 企业财务报告表及其他文件</vt:lpstr>
      <vt:lpstr>3.查询企业的金融信息  3.4 企业财务报告表及其他文件</vt:lpstr>
      <vt:lpstr>4.查看越南股市新闻</vt:lpstr>
      <vt:lpstr>4.查看越南股市新闻</vt:lpstr>
      <vt:lpstr>4.查看越南股市新闻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Ngoc</dc:creator>
  <cp:lastModifiedBy>Noah_Live</cp:lastModifiedBy>
  <cp:revision>256</cp:revision>
  <dcterms:created xsi:type="dcterms:W3CDTF">2023-05-10T06:55:19Z</dcterms:created>
  <dcterms:modified xsi:type="dcterms:W3CDTF">2023-11-08T01:38:19Z</dcterms:modified>
</cp:coreProperties>
</file>