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82" r:id="rId2"/>
    <p:sldId id="283" r:id="rId3"/>
    <p:sldId id="295" r:id="rId4"/>
    <p:sldId id="286" r:id="rId5"/>
    <p:sldId id="262" r:id="rId6"/>
    <p:sldId id="257" r:id="rId7"/>
    <p:sldId id="287" r:id="rId8"/>
    <p:sldId id="261" r:id="rId9"/>
    <p:sldId id="258" r:id="rId10"/>
    <p:sldId id="259" r:id="rId11"/>
    <p:sldId id="260" r:id="rId12"/>
    <p:sldId id="256" r:id="rId13"/>
    <p:sldId id="267" r:id="rId14"/>
    <p:sldId id="263" r:id="rId15"/>
    <p:sldId id="264" r:id="rId16"/>
    <p:sldId id="266" r:id="rId17"/>
    <p:sldId id="293" r:id="rId18"/>
    <p:sldId id="270" r:id="rId19"/>
    <p:sldId id="281" r:id="rId20"/>
    <p:sldId id="285" r:id="rId21"/>
    <p:sldId id="276" r:id="rId22"/>
    <p:sldId id="290" r:id="rId23"/>
    <p:sldId id="278" r:id="rId24"/>
    <p:sldId id="288" r:id="rId25"/>
    <p:sldId id="289" r:id="rId26"/>
    <p:sldId id="306" r:id="rId27"/>
    <p:sldId id="300" r:id="rId28"/>
    <p:sldId id="301" r:id="rId29"/>
    <p:sldId id="302" r:id="rId30"/>
    <p:sldId id="303" r:id="rId31"/>
    <p:sldId id="269" r:id="rId32"/>
    <p:sldId id="273" r:id="rId33"/>
    <p:sldId id="307" r:id="rId34"/>
    <p:sldId id="308" r:id="rId35"/>
    <p:sldId id="268" r:id="rId36"/>
    <p:sldId id="272" r:id="rId37"/>
    <p:sldId id="271" r:id="rId38"/>
    <p:sldId id="275" r:id="rId39"/>
    <p:sldId id="298" r:id="rId40"/>
    <p:sldId id="29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an Ngoc" initials="H" lastIdx="3" clrIdx="0">
    <p:extLst>
      <p:ext uri="{19B8F6BF-5375-455C-9EA6-DF929625EA0E}">
        <p15:presenceInfo xmlns:p15="http://schemas.microsoft.com/office/powerpoint/2012/main" userId="Phan Ngo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6B93"/>
    <a:srgbClr val="263985"/>
    <a:srgbClr val="FF0D86"/>
    <a:srgbClr val="FCD4E3"/>
    <a:srgbClr val="FFC5C5"/>
    <a:srgbClr val="EB7D0F"/>
    <a:srgbClr val="253B84"/>
    <a:srgbClr val="FFB9E8"/>
    <a:srgbClr val="FF9999"/>
    <a:srgbClr val="206C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4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0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19T09:12:57.369" idx="3">
    <p:pos x="6991" y="698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11T15:49:15.465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13T16:28:58.500" idx="2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839FFA-AD8E-468D-966A-658E12DCA025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2C3EF2-C02E-4372-B9F1-3F19723BE1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498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DE58A-A295-43B6-B861-F4E25311E2AF}" type="datetime1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033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5A1F6-FF55-4628-A1DF-474AA53D35D5}" type="datetime1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9670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3E9C4-7F52-4ED9-9279-F9FBE62FC831}" type="datetime1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458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6643B-A371-4A8F-9FF2-24869830610E}" type="datetime1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539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E3543-607C-4A4D-9BE0-8B1E42338C33}" type="datetime1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9630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D3B66-E4D6-47B7-92CC-7FD03E8EBE1E}" type="datetime1">
              <a:rPr lang="en-GB" smtClean="0"/>
              <a:t>22/11/2023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59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7C26E-B6FE-4145-AD57-800BBE8AA10F}" type="datetime1">
              <a:rPr lang="en-GB" smtClean="0"/>
              <a:t>22/11/2023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026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B443D-FA45-4C07-9F54-3D9D617D66F2}" type="datetime1">
              <a:rPr lang="en-GB" smtClean="0"/>
              <a:t>22/11/2023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466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E988A-BA51-41B8-8C46-1A03AF8038EE}" type="datetime1">
              <a:rPr lang="en-GB" smtClean="0"/>
              <a:t>22/11/2023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95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E01A-B11C-40B9-8710-94E11A5F3BC7}" type="datetime1">
              <a:rPr lang="en-GB" smtClean="0"/>
              <a:t>22/11/2023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807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C9E90-F149-4BE2-9C49-C736A30B4DE6}" type="datetime1">
              <a:rPr lang="en-GB" smtClean="0"/>
              <a:t>22/11/2023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30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4F97F-BDA4-4E0B-8ECD-6F1B65A20802}" type="datetime1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5A478-6511-455B-B1C5-F0A0025857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11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mailto:online@vncsi.com.vn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45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960" y="1103432"/>
            <a:ext cx="10584615" cy="5140626"/>
          </a:xfrm>
          <a:prstGeom prst="rect">
            <a:avLst/>
          </a:prstGeom>
        </p:spPr>
      </p:pic>
      <p:sp>
        <p:nvSpPr>
          <p:cNvPr id="5" name="Flowchart: Terminator 4"/>
          <p:cNvSpPr/>
          <p:nvPr/>
        </p:nvSpPr>
        <p:spPr>
          <a:xfrm>
            <a:off x="5114992" y="1447258"/>
            <a:ext cx="1928552" cy="507077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输入旧密码</a:t>
            </a:r>
            <a:endParaRPr lang="en-GB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0" name="Flowchart: Terminator 9"/>
          <p:cNvSpPr/>
          <p:nvPr/>
        </p:nvSpPr>
        <p:spPr>
          <a:xfrm>
            <a:off x="5182855" y="1907733"/>
            <a:ext cx="1740131" cy="432262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输入新密码</a:t>
            </a:r>
            <a:endParaRPr lang="en-GB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4795521" y="2288763"/>
            <a:ext cx="3194859" cy="515389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再确认新密码一次</a:t>
            </a:r>
            <a:endParaRPr lang="en-GB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6922616" y="3168529"/>
            <a:ext cx="369" cy="2686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lowchart: Terminator 19"/>
          <p:cNvSpPr/>
          <p:nvPr/>
        </p:nvSpPr>
        <p:spPr>
          <a:xfrm>
            <a:off x="6432165" y="3431096"/>
            <a:ext cx="980902" cy="312095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按选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择</a:t>
            </a:r>
            <a:endParaRPr lang="en-GB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7358848" y="3431096"/>
            <a:ext cx="299260" cy="29923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6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5" name="Flowchart: Connector 14"/>
          <p:cNvSpPr/>
          <p:nvPr/>
        </p:nvSpPr>
        <p:spPr>
          <a:xfrm>
            <a:off x="7358848" y="2435629"/>
            <a:ext cx="299260" cy="260457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5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6893914" y="1997350"/>
            <a:ext cx="299259" cy="29141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4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8" name="Flowchart: Connector 17"/>
          <p:cNvSpPr/>
          <p:nvPr/>
        </p:nvSpPr>
        <p:spPr>
          <a:xfrm>
            <a:off x="6893914" y="1573305"/>
            <a:ext cx="299259" cy="297997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3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10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646476" y="232982"/>
            <a:ext cx="4596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1.</a:t>
            </a:r>
            <a:r>
              <a:rPr lang="zh-CN" altLang="en-US" sz="28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网站登录操作指</a:t>
            </a:r>
            <a:r>
              <a:rPr lang="zh-CN" altLang="en-US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南</a:t>
            </a:r>
            <a:endParaRPr lang="en-GB" sz="2800" b="1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53911" y="580212"/>
            <a:ext cx="2544417" cy="475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1.5 </a:t>
            </a:r>
            <a:r>
              <a:rPr lang="zh-CN" altLang="en-US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修</a:t>
            </a:r>
            <a:r>
              <a:rPr lang="zh-CN" altLang="en-US" sz="24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改密码</a:t>
            </a:r>
            <a:endParaRPr lang="en-GB" sz="2400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026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6413" t="4899" r="37470" b="20480"/>
          <a:stretch/>
        </p:blipFill>
        <p:spPr>
          <a:xfrm>
            <a:off x="108255" y="1525507"/>
            <a:ext cx="2851267" cy="39069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2376" y="685120"/>
            <a:ext cx="2237033" cy="540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1.6 </a:t>
            </a:r>
            <a:r>
              <a:rPr lang="zh-CN" altLang="en-US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忘</a:t>
            </a:r>
            <a:r>
              <a:rPr lang="zh-CN" altLang="en-US" sz="24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记密码</a:t>
            </a:r>
            <a:endParaRPr lang="en-GB" sz="2400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14739" y="4036631"/>
            <a:ext cx="1762298" cy="374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点</a:t>
            </a:r>
            <a:r>
              <a:rPr lang="zh-CN" altLang="en-US" sz="1600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击在忘密码</a:t>
            </a:r>
            <a:endParaRPr lang="en-GB" sz="1600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691575" y="3385357"/>
            <a:ext cx="615797" cy="6512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35953" t="2121" r="36882" b="17720"/>
          <a:stretch/>
        </p:blipFill>
        <p:spPr>
          <a:xfrm>
            <a:off x="4353226" y="1546166"/>
            <a:ext cx="2830702" cy="3906981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6899574" y="2502131"/>
            <a:ext cx="413544" cy="27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36525" t="153" r="37996" b="27650"/>
          <a:stretch/>
        </p:blipFill>
        <p:spPr>
          <a:xfrm>
            <a:off x="9133465" y="1600195"/>
            <a:ext cx="2876203" cy="3931920"/>
          </a:xfrm>
          <a:prstGeom prst="rect">
            <a:avLst/>
          </a:prstGeom>
        </p:spPr>
      </p:pic>
      <p:sp>
        <p:nvSpPr>
          <p:cNvPr id="18" name="Flowchart: Terminator 17"/>
          <p:cNvSpPr/>
          <p:nvPr/>
        </p:nvSpPr>
        <p:spPr>
          <a:xfrm>
            <a:off x="7140633" y="2288771"/>
            <a:ext cx="2136369" cy="432261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电话号</a:t>
            </a:r>
            <a:r>
              <a:rPr lang="en-US" altLang="zh-CN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/</a:t>
            </a:r>
            <a:r>
              <a:rPr lang="zh-CN" altLang="en-US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电子邮件</a:t>
            </a:r>
            <a:endParaRPr lang="en-GB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6968147" y="4195158"/>
            <a:ext cx="344971" cy="55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lowchart: Terminator 23"/>
          <p:cNvSpPr/>
          <p:nvPr/>
        </p:nvSpPr>
        <p:spPr>
          <a:xfrm>
            <a:off x="6766560" y="4047190"/>
            <a:ext cx="1903615" cy="301752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按选择</a:t>
            </a:r>
            <a:endParaRPr lang="en-GB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5" name="Flowchart: Terminator 24"/>
          <p:cNvSpPr/>
          <p:nvPr/>
        </p:nvSpPr>
        <p:spPr>
          <a:xfrm>
            <a:off x="-174397" y="1597716"/>
            <a:ext cx="1419170" cy="357447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1</a:t>
            </a:r>
            <a:endParaRPr lang="en-GB" sz="2800" dirty="0"/>
          </a:p>
        </p:txBody>
      </p:sp>
      <p:sp>
        <p:nvSpPr>
          <p:cNvPr id="26" name="Flowchart: Terminator 25"/>
          <p:cNvSpPr/>
          <p:nvPr/>
        </p:nvSpPr>
        <p:spPr>
          <a:xfrm>
            <a:off x="3896030" y="1546166"/>
            <a:ext cx="1620982" cy="340821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2</a:t>
            </a:r>
            <a:endParaRPr lang="en-GB" sz="2800" dirty="0"/>
          </a:p>
        </p:txBody>
      </p:sp>
      <p:sp>
        <p:nvSpPr>
          <p:cNvPr id="27" name="Flowchart: Terminator 26"/>
          <p:cNvSpPr/>
          <p:nvPr/>
        </p:nvSpPr>
        <p:spPr>
          <a:xfrm>
            <a:off x="8670175" y="1628877"/>
            <a:ext cx="1363287" cy="290947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3</a:t>
            </a:r>
            <a:endParaRPr lang="en-GB" sz="2800" dirty="0">
              <a:solidFill>
                <a:srgbClr val="FF000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11030989" y="1603247"/>
            <a:ext cx="16622" cy="10291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9277002" y="1073727"/>
            <a:ext cx="2784764" cy="6054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查看邮件或者使用保密卡</a:t>
            </a:r>
            <a:endParaRPr lang="en-GB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975377" y="4843922"/>
            <a:ext cx="2304529" cy="3574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再确认新密码一次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641124" y="3153846"/>
            <a:ext cx="2115590" cy="4463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新密码</a:t>
            </a:r>
            <a:endParaRPr lang="en-GB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8670175" y="3865270"/>
            <a:ext cx="1026963" cy="10156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9069179" y="3377044"/>
            <a:ext cx="520929" cy="83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lowchart: Connector 30"/>
          <p:cNvSpPr/>
          <p:nvPr/>
        </p:nvSpPr>
        <p:spPr>
          <a:xfrm>
            <a:off x="9156326" y="4543244"/>
            <a:ext cx="299259" cy="29925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6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0321" y="3715629"/>
            <a:ext cx="310923" cy="377985"/>
          </a:xfrm>
          <a:prstGeom prst="rect">
            <a:avLst/>
          </a:prstGeom>
        </p:spPr>
      </p:pic>
      <p:sp>
        <p:nvSpPr>
          <p:cNvPr id="33" name="Flowchart: Connector 32"/>
          <p:cNvSpPr/>
          <p:nvPr/>
        </p:nvSpPr>
        <p:spPr>
          <a:xfrm>
            <a:off x="9127372" y="3015407"/>
            <a:ext cx="299259" cy="29925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5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34" name="Flowchart: Connector 33"/>
          <p:cNvSpPr/>
          <p:nvPr/>
        </p:nvSpPr>
        <p:spPr>
          <a:xfrm>
            <a:off x="10641297" y="1955163"/>
            <a:ext cx="299259" cy="29925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4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35" name="Flowchart: Connector 34"/>
          <p:cNvSpPr/>
          <p:nvPr/>
        </p:nvSpPr>
        <p:spPr>
          <a:xfrm>
            <a:off x="7081811" y="3748585"/>
            <a:ext cx="299259" cy="29925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3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36" name="Flowchart: Connector 35"/>
          <p:cNvSpPr/>
          <p:nvPr/>
        </p:nvSpPr>
        <p:spPr>
          <a:xfrm>
            <a:off x="7080429" y="2104793"/>
            <a:ext cx="299258" cy="30480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2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311833" y="3182742"/>
            <a:ext cx="423949" cy="19430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11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2200899" y="5858528"/>
            <a:ext cx="7472988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accent1">
                    <a:lumMod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与密码更改相</a:t>
            </a:r>
            <a:r>
              <a:rPr lang="zh-CN" altLang="en-US" sz="2000" dirty="0" smtClean="0">
                <a:solidFill>
                  <a:schemeClr val="accent1">
                    <a:lumMod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关的</a:t>
            </a:r>
            <a:r>
              <a:rPr lang="en-US" altLang="zh-CN" sz="2000" dirty="0" smtClean="0">
                <a:solidFill>
                  <a:schemeClr val="accent1">
                    <a:lumMod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OTP</a:t>
            </a:r>
            <a:r>
              <a:rPr lang="zh-CN" altLang="en-US" sz="2000" dirty="0" smtClean="0">
                <a:solidFill>
                  <a:schemeClr val="accent1">
                    <a:lumMod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（</a:t>
            </a:r>
            <a:r>
              <a:rPr lang="zh-CN" altLang="en-US" sz="2000" dirty="0">
                <a:solidFill>
                  <a:schemeClr val="accent1">
                    <a:lumMod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就是验证</a:t>
            </a:r>
            <a:r>
              <a:rPr lang="zh-CN" altLang="en-US" sz="2000" dirty="0" smtClean="0">
                <a:solidFill>
                  <a:schemeClr val="accent1">
                    <a:lumMod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码）仅</a:t>
            </a:r>
            <a:r>
              <a:rPr lang="zh-CN" altLang="en-US" sz="2000" dirty="0">
                <a:solidFill>
                  <a:schemeClr val="accent1">
                    <a:lumMod val="50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通过电子邮件或短信发送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01004" y="262771"/>
            <a:ext cx="4596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1.</a:t>
            </a:r>
            <a:r>
              <a:rPr lang="zh-CN" altLang="en-US" sz="28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网站登录操作指</a:t>
            </a:r>
            <a:r>
              <a:rPr lang="zh-CN" altLang="en-US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南</a:t>
            </a:r>
            <a:endParaRPr lang="en-GB" sz="2800" b="1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980" y="1546166"/>
            <a:ext cx="1712647" cy="60866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5275" y="1582657"/>
            <a:ext cx="1712647" cy="60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8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73" y="1283261"/>
            <a:ext cx="9873759" cy="4813329"/>
          </a:xfrm>
          <a:prstGeom prst="rect">
            <a:avLst/>
          </a:prstGeom>
          <a:noFill/>
          <a:ln w="12700">
            <a:solidFill>
              <a:srgbClr val="FFFF01"/>
            </a:solidFill>
          </a:ln>
        </p:spPr>
      </p:pic>
      <p:sp>
        <p:nvSpPr>
          <p:cNvPr id="23" name="Rectangle 22"/>
          <p:cNvSpPr/>
          <p:nvPr/>
        </p:nvSpPr>
        <p:spPr>
          <a:xfrm>
            <a:off x="11127487" y="756565"/>
            <a:ext cx="991704" cy="3419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登录图</a:t>
            </a:r>
            <a:r>
              <a:rPr lang="zh-CN" altLang="en-US" sz="1400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标</a:t>
            </a:r>
            <a:endParaRPr lang="en-GB" sz="1400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2303938" y="-1374117"/>
            <a:ext cx="615553" cy="374268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2</a:t>
            </a:r>
            <a:r>
              <a:rPr lang="en-US" altLang="zh-CN" sz="28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.</a:t>
            </a:r>
            <a:r>
              <a:rPr lang="zh-CN" altLang="en-US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交</a:t>
            </a:r>
            <a:r>
              <a:rPr lang="zh-CN" altLang="en-US" sz="28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易界面注解的说明</a:t>
            </a:r>
            <a:endParaRPr lang="en-GB" sz="2800" b="1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042896" y="2833249"/>
            <a:ext cx="933787" cy="181815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ounded Rectangle 25"/>
          <p:cNvSpPr/>
          <p:nvPr/>
        </p:nvSpPr>
        <p:spPr>
          <a:xfrm>
            <a:off x="10597891" y="1285344"/>
            <a:ext cx="352718" cy="218713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ounded Rectangle 26"/>
          <p:cNvSpPr/>
          <p:nvPr/>
        </p:nvSpPr>
        <p:spPr>
          <a:xfrm>
            <a:off x="1059873" y="5896947"/>
            <a:ext cx="684951" cy="20334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ounded Rectangle 27"/>
          <p:cNvSpPr/>
          <p:nvPr/>
        </p:nvSpPr>
        <p:spPr>
          <a:xfrm>
            <a:off x="9685176" y="5896947"/>
            <a:ext cx="1248456" cy="20334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9444026" y="6340168"/>
            <a:ext cx="1514301" cy="307777"/>
          </a:xfrm>
          <a:prstGeom prst="rect">
            <a:avLst/>
          </a:prstGeom>
          <a:solidFill>
            <a:srgbClr val="FFB9E8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SimSun" panose="02010600030101010101" pitchFamily="2" charset="-122"/>
                <a:ea typeface="SimSun" panose="02010600030101010101" pitchFamily="2" charset="-122"/>
              </a:rPr>
              <a:t>设置单价和数量</a:t>
            </a:r>
          </a:p>
        </p:txBody>
      </p:sp>
      <p:cxnSp>
        <p:nvCxnSpPr>
          <p:cNvPr id="7" name="Straight Arrow Connector 6"/>
          <p:cNvCxnSpPr>
            <a:stCxn id="28" idx="2"/>
          </p:cNvCxnSpPr>
          <p:nvPr/>
        </p:nvCxnSpPr>
        <p:spPr>
          <a:xfrm>
            <a:off x="10309404" y="6100292"/>
            <a:ext cx="0" cy="2543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12</a:t>
            </a:fld>
            <a:endParaRPr lang="en-GB" dirty="0"/>
          </a:p>
        </p:txBody>
      </p:sp>
      <p:cxnSp>
        <p:nvCxnSpPr>
          <p:cNvPr id="17" name="Straight Arrow Connector 16"/>
          <p:cNvCxnSpPr>
            <a:stCxn id="9" idx="1"/>
          </p:cNvCxnSpPr>
          <p:nvPr/>
        </p:nvCxnSpPr>
        <p:spPr>
          <a:xfrm flipH="1" flipV="1">
            <a:off x="723972" y="2468227"/>
            <a:ext cx="318924" cy="4559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3077" y="2160448"/>
            <a:ext cx="912821" cy="3077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股</a:t>
            </a:r>
            <a:r>
              <a:rPr lang="zh-CN" altLang="en-US" sz="1400" dirty="0">
                <a:latin typeface="SimSun" panose="02010600030101010101" pitchFamily="2" charset="-122"/>
                <a:ea typeface="SimSun" panose="02010600030101010101" pitchFamily="2" charset="-122"/>
              </a:rPr>
              <a:t>票代</a:t>
            </a:r>
            <a:r>
              <a:rPr lang="zh-CN" altLang="en-US" sz="1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码</a:t>
            </a:r>
            <a:endParaRPr lang="zh-CN" altLang="en-US" sz="1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86613" y="3377838"/>
            <a:ext cx="9728948" cy="2108035"/>
          </a:xfrm>
          <a:prstGeom prst="rect">
            <a:avLst/>
          </a:prstGeom>
          <a:noFill/>
          <a:ln w="19050">
            <a:solidFill>
              <a:srgbClr val="8769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/>
          <p:cNvSpPr txBox="1"/>
          <p:nvPr/>
        </p:nvSpPr>
        <p:spPr>
          <a:xfrm>
            <a:off x="12601" y="3968784"/>
            <a:ext cx="790963" cy="307777"/>
          </a:xfrm>
          <a:prstGeom prst="rect">
            <a:avLst/>
          </a:prstGeom>
          <a:solidFill>
            <a:srgbClr val="8769DD"/>
          </a:solidFill>
          <a:ln>
            <a:solidFill>
              <a:srgbClr val="8769DD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行情表</a:t>
            </a:r>
            <a:endParaRPr lang="en-GB" sz="1400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cxnSp>
        <p:nvCxnSpPr>
          <p:cNvPr id="37" name="Straight Arrow Connector 36"/>
          <p:cNvCxnSpPr>
            <a:endCxn id="33" idx="3"/>
          </p:cNvCxnSpPr>
          <p:nvPr/>
        </p:nvCxnSpPr>
        <p:spPr>
          <a:xfrm flipH="1">
            <a:off x="803564" y="3894135"/>
            <a:ext cx="379083" cy="228538"/>
          </a:xfrm>
          <a:prstGeom prst="straightConnector1">
            <a:avLst/>
          </a:prstGeom>
          <a:ln w="19050">
            <a:solidFill>
              <a:srgbClr val="8769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10932034" y="1120592"/>
            <a:ext cx="717311" cy="2408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753269" y="840887"/>
            <a:ext cx="1077073" cy="307777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交易总价值</a:t>
            </a:r>
            <a:endParaRPr lang="en-GB" sz="1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231740" y="830115"/>
            <a:ext cx="959292" cy="30777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SimSun" panose="02010600030101010101" pitchFamily="2" charset="-122"/>
                <a:ea typeface="SimSun" panose="02010600030101010101" pitchFamily="2" charset="-122"/>
              </a:rPr>
              <a:t>交易总</a:t>
            </a:r>
            <a:r>
              <a:rPr lang="zh-CN" altLang="en-US" sz="1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量</a:t>
            </a:r>
            <a:endParaRPr lang="en-GB" sz="1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273420" y="2633036"/>
            <a:ext cx="476785" cy="110163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1077943" y="2612884"/>
            <a:ext cx="455293" cy="130315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/>
          <p:cNvSpPr/>
          <p:nvPr/>
        </p:nvSpPr>
        <p:spPr>
          <a:xfrm>
            <a:off x="2669309" y="2633486"/>
            <a:ext cx="464592" cy="1097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/>
          <p:cNvSpPr/>
          <p:nvPr/>
        </p:nvSpPr>
        <p:spPr>
          <a:xfrm>
            <a:off x="5889724" y="2619322"/>
            <a:ext cx="443346" cy="123878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/>
          <p:cNvSpPr/>
          <p:nvPr/>
        </p:nvSpPr>
        <p:spPr>
          <a:xfrm>
            <a:off x="1909685" y="2616204"/>
            <a:ext cx="759624" cy="126996"/>
          </a:xfrm>
          <a:prstGeom prst="rect">
            <a:avLst/>
          </a:prstGeom>
          <a:noFill/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/>
          <p:cNvSpPr/>
          <p:nvPr/>
        </p:nvSpPr>
        <p:spPr>
          <a:xfrm>
            <a:off x="3471420" y="2636870"/>
            <a:ext cx="802000" cy="106330"/>
          </a:xfrm>
          <a:prstGeom prst="rect">
            <a:avLst/>
          </a:prstGeom>
          <a:noFill/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/>
          <p:cNvSpPr/>
          <p:nvPr/>
        </p:nvSpPr>
        <p:spPr>
          <a:xfrm>
            <a:off x="5209309" y="2633037"/>
            <a:ext cx="680415" cy="110164"/>
          </a:xfrm>
          <a:prstGeom prst="rect">
            <a:avLst/>
          </a:prstGeom>
          <a:noFill/>
          <a:ln w="3175">
            <a:solidFill>
              <a:srgbClr val="FFF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 55"/>
          <p:cNvSpPr/>
          <p:nvPr/>
        </p:nvSpPr>
        <p:spPr>
          <a:xfrm>
            <a:off x="6788727" y="2633036"/>
            <a:ext cx="711200" cy="105011"/>
          </a:xfrm>
          <a:prstGeom prst="rect">
            <a:avLst/>
          </a:prstGeom>
          <a:noFill/>
          <a:ln w="3175">
            <a:solidFill>
              <a:srgbClr val="FFF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2" name="Straight Arrow Connector 61"/>
          <p:cNvCxnSpPr/>
          <p:nvPr/>
        </p:nvCxnSpPr>
        <p:spPr>
          <a:xfrm flipH="1">
            <a:off x="2526170" y="1137704"/>
            <a:ext cx="2683140" cy="1415102"/>
          </a:xfrm>
          <a:prstGeom prst="straightConnector1">
            <a:avLst/>
          </a:prstGeom>
          <a:ln>
            <a:solidFill>
              <a:srgbClr val="FFFF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>
            <a:off x="4098175" y="1137704"/>
            <a:ext cx="1111134" cy="1422616"/>
          </a:xfrm>
          <a:prstGeom prst="straightConnector1">
            <a:avLst/>
          </a:prstGeom>
          <a:ln>
            <a:solidFill>
              <a:srgbClr val="FFFF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5209309" y="1137704"/>
            <a:ext cx="335280" cy="1475180"/>
          </a:xfrm>
          <a:prstGeom prst="straightConnector1">
            <a:avLst/>
          </a:prstGeom>
          <a:ln>
            <a:solidFill>
              <a:srgbClr val="FFFF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5232264" y="1145388"/>
            <a:ext cx="1845854" cy="1394612"/>
          </a:xfrm>
          <a:prstGeom prst="straightConnector1">
            <a:avLst/>
          </a:prstGeom>
          <a:ln>
            <a:solidFill>
              <a:srgbClr val="FFFF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>
            <a:off x="1367030" y="1136863"/>
            <a:ext cx="2318280" cy="14133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>
            <a:off x="2984269" y="1151550"/>
            <a:ext cx="694261" cy="14646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3708264" y="1151550"/>
            <a:ext cx="772296" cy="14677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endCxn id="52" idx="0"/>
          </p:cNvCxnSpPr>
          <p:nvPr/>
        </p:nvCxnSpPr>
        <p:spPr>
          <a:xfrm>
            <a:off x="3737269" y="1144703"/>
            <a:ext cx="2374128" cy="14746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2669309" y="3018054"/>
            <a:ext cx="2170546" cy="220723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ctangle 78"/>
          <p:cNvSpPr/>
          <p:nvPr/>
        </p:nvSpPr>
        <p:spPr>
          <a:xfrm>
            <a:off x="4924333" y="3030261"/>
            <a:ext cx="1070067" cy="198922"/>
          </a:xfrm>
          <a:prstGeom prst="rect">
            <a:avLst/>
          </a:prstGeom>
          <a:noFill/>
          <a:ln w="19050">
            <a:solidFill>
              <a:srgbClr val="1D50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Rectangle 79"/>
          <p:cNvSpPr/>
          <p:nvPr/>
        </p:nvSpPr>
        <p:spPr>
          <a:xfrm>
            <a:off x="6021448" y="3030261"/>
            <a:ext cx="2302930" cy="208517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TextBox 80"/>
          <p:cNvSpPr txBox="1"/>
          <p:nvPr/>
        </p:nvSpPr>
        <p:spPr>
          <a:xfrm>
            <a:off x="3172133" y="6123180"/>
            <a:ext cx="565136" cy="3122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SimSun" panose="02010600030101010101" pitchFamily="2" charset="-122"/>
                <a:ea typeface="SimSun" panose="02010600030101010101" pitchFamily="2" charset="-122"/>
              </a:rPr>
              <a:t>买盘</a:t>
            </a:r>
            <a:endParaRPr lang="en-GB" sz="1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3471420" y="3245775"/>
            <a:ext cx="0" cy="2815118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5459366" y="3245775"/>
            <a:ext cx="0" cy="2815118"/>
          </a:xfrm>
          <a:prstGeom prst="straightConnector1">
            <a:avLst/>
          </a:prstGeom>
          <a:ln w="19050">
            <a:solidFill>
              <a:srgbClr val="1D50E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5041658" y="6110304"/>
            <a:ext cx="754851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SimSun" panose="02010600030101010101" pitchFamily="2" charset="-122"/>
                <a:ea typeface="SimSun" panose="02010600030101010101" pitchFamily="2" charset="-122"/>
              </a:rPr>
              <a:t>最新价</a:t>
            </a:r>
            <a:endParaRPr lang="en-GB" sz="1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cxnSp>
        <p:nvCxnSpPr>
          <p:cNvPr id="88" name="Straight Arrow Connector 87"/>
          <p:cNvCxnSpPr/>
          <p:nvPr/>
        </p:nvCxnSpPr>
        <p:spPr>
          <a:xfrm>
            <a:off x="7361382" y="3245775"/>
            <a:ext cx="35020" cy="2815118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7096220" y="6123180"/>
            <a:ext cx="600364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400">
                <a:latin typeface="SimSun" panose="02010600030101010101" pitchFamily="2" charset="-122"/>
                <a:ea typeface="SimSun" panose="02010600030101010101" pitchFamily="2" charset="-122"/>
              </a:rPr>
              <a:t>卖盘</a:t>
            </a:r>
            <a:endParaRPr lang="en-GB" sz="1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7564279" y="1745448"/>
            <a:ext cx="3306965" cy="780707"/>
          </a:xfrm>
          <a:prstGeom prst="rect">
            <a:avLst/>
          </a:prstGeom>
          <a:noFill/>
          <a:ln w="19050">
            <a:solidFill>
              <a:srgbClr val="EB7D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9674490" y="1286347"/>
            <a:ext cx="577274" cy="183807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9366547" y="1050287"/>
            <a:ext cx="442473" cy="2078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417477" y="707233"/>
            <a:ext cx="1483909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改变暗</a:t>
            </a:r>
            <a:r>
              <a:rPr lang="zh-CN" altLang="en-US" sz="1400" dirty="0">
                <a:latin typeface="SimSun" panose="02010600030101010101" pitchFamily="2" charset="-122"/>
                <a:ea typeface="SimSun" panose="02010600030101010101" pitchFamily="2" charset="-122"/>
              </a:rPr>
              <a:t>屏或亮屏</a:t>
            </a:r>
            <a:endParaRPr lang="en-GB" sz="1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24668" y="2894803"/>
            <a:ext cx="137322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波动率指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数</a:t>
            </a:r>
            <a:endParaRPr lang="en-GB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9587783" y="2551303"/>
            <a:ext cx="86707" cy="281946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-6078" y="6159170"/>
            <a:ext cx="1065951" cy="3355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下单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交易</a:t>
            </a:r>
            <a:endParaRPr lang="en-GB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cxnSp>
        <p:nvCxnSpPr>
          <p:cNvPr id="31" name="Straight Arrow Connector 30"/>
          <p:cNvCxnSpPr>
            <a:stCxn id="27" idx="1"/>
          </p:cNvCxnSpPr>
          <p:nvPr/>
        </p:nvCxnSpPr>
        <p:spPr>
          <a:xfrm flipH="1">
            <a:off x="723972" y="5998620"/>
            <a:ext cx="335901" cy="123118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032952" y="1512477"/>
            <a:ext cx="2340032" cy="241391"/>
          </a:xfrm>
          <a:prstGeom prst="rect">
            <a:avLst/>
          </a:prstGeom>
          <a:noFill/>
          <a:ln>
            <a:solidFill>
              <a:srgbClr val="FF0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/>
          <p:cNvCxnSpPr>
            <a:stCxn id="10" idx="1"/>
          </p:cNvCxnSpPr>
          <p:nvPr/>
        </p:nvCxnSpPr>
        <p:spPr>
          <a:xfrm flipH="1" flipV="1">
            <a:off x="651317" y="1406143"/>
            <a:ext cx="381635" cy="227030"/>
          </a:xfrm>
          <a:prstGeom prst="straightConnector1">
            <a:avLst/>
          </a:prstGeom>
          <a:ln>
            <a:solidFill>
              <a:srgbClr val="FF0D8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3515" y="1068588"/>
            <a:ext cx="917392" cy="307777"/>
          </a:xfrm>
          <a:prstGeom prst="rect">
            <a:avLst/>
          </a:prstGeom>
          <a:noFill/>
          <a:ln>
            <a:solidFill>
              <a:srgbClr val="FF0D86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其他功能</a:t>
            </a:r>
            <a:endParaRPr lang="en-GB" sz="1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922879" y="627810"/>
            <a:ext cx="3015267" cy="534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2.1 </a:t>
            </a:r>
            <a:r>
              <a:rPr lang="zh-CN" altLang="en-US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行</a:t>
            </a:r>
            <a:r>
              <a:rPr lang="zh-CN" altLang="en-US" sz="24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情</a:t>
            </a:r>
            <a:r>
              <a:rPr lang="zh-CN" altLang="en-US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表</a:t>
            </a:r>
            <a:endParaRPr lang="zh-CN" altLang="en-US" sz="2400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7982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799" y="1174573"/>
            <a:ext cx="7585488" cy="368777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063434" y="5034958"/>
            <a:ext cx="228600" cy="203200"/>
          </a:xfrm>
          <a:prstGeom prst="ellipse">
            <a:avLst/>
          </a:prstGeom>
          <a:solidFill>
            <a:srgbClr val="25B1E3"/>
          </a:solidFill>
          <a:ln>
            <a:solidFill>
              <a:srgbClr val="25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7272867" y="4921561"/>
            <a:ext cx="392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黄色</a:t>
            </a:r>
            <a:r>
              <a:rPr lang="zh-CN" altLang="en-US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数</a:t>
            </a:r>
            <a:r>
              <a:rPr lang="zh-CN" altLang="en-US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据是</a:t>
            </a:r>
            <a:r>
              <a:rPr lang="zh-CN" altLang="en-US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昨</a:t>
            </a:r>
            <a:r>
              <a:rPr lang="zh-CN" altLang="en-US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收价</a:t>
            </a:r>
            <a:endParaRPr lang="en-GB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0069" y="4973295"/>
            <a:ext cx="2702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蓝色数</a:t>
            </a:r>
            <a:r>
              <a:rPr lang="zh-CN" altLang="en-US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据是</a:t>
            </a:r>
            <a:r>
              <a:rPr lang="zh-CN" altLang="en-US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减价跌</a:t>
            </a:r>
            <a:r>
              <a:rPr lang="zh-CN" altLang="en-US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停价</a:t>
            </a:r>
            <a:r>
              <a:rPr lang="en-US" altLang="zh-CN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/>
            </a:r>
            <a:br>
              <a:rPr lang="en-US" altLang="zh-CN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endParaRPr lang="en-GB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063434" y="5491877"/>
            <a:ext cx="228600" cy="203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2063434" y="5996692"/>
            <a:ext cx="228600" cy="2032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6747933" y="5489352"/>
            <a:ext cx="228600" cy="2032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6747933" y="4980881"/>
            <a:ext cx="228600" cy="203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2551266" y="5396449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红色数</a:t>
            </a:r>
            <a:r>
              <a:rPr lang="zh-CN" altLang="en-US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据是股票跌</a:t>
            </a:r>
            <a:r>
              <a:rPr lang="zh-CN" altLang="en-US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价</a:t>
            </a:r>
            <a:endParaRPr lang="en-GB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51266" y="5876727"/>
            <a:ext cx="2672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紫色数</a:t>
            </a:r>
            <a:r>
              <a:rPr lang="zh-CN" altLang="en-US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据是</a:t>
            </a:r>
            <a:r>
              <a:rPr lang="zh-CN" altLang="en-US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涨</a:t>
            </a:r>
            <a:r>
              <a:rPr lang="zh-CN" altLang="en-US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停价</a:t>
            </a:r>
            <a:r>
              <a:rPr lang="zh-CN" altLang="en-US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/>
            </a:r>
            <a:br>
              <a:rPr lang="zh-CN" altLang="en-US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endParaRPr lang="en-GB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72867" y="5396449"/>
            <a:ext cx="3228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绿色</a:t>
            </a:r>
            <a:r>
              <a:rPr lang="zh-CN" altLang="en-US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数</a:t>
            </a:r>
            <a:r>
              <a:rPr lang="zh-CN" altLang="en-US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据是股票涨的价</a:t>
            </a:r>
            <a:endParaRPr lang="en-GB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13</a:t>
            </a:fld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926649" y="627387"/>
            <a:ext cx="3015267" cy="534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2.1 </a:t>
            </a:r>
            <a:r>
              <a:rPr lang="zh-CN" altLang="en-US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行</a:t>
            </a:r>
            <a:r>
              <a:rPr lang="zh-CN" altLang="en-US" sz="24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情</a:t>
            </a:r>
            <a:r>
              <a:rPr lang="zh-CN" altLang="en-US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表</a:t>
            </a:r>
            <a:endParaRPr lang="zh-CN" altLang="en-US" sz="2400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9571" y="250271"/>
            <a:ext cx="8573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2. </a:t>
            </a:r>
            <a:r>
              <a:rPr lang="zh-CN" altLang="en-US" sz="28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证券交易界面的说</a:t>
            </a:r>
            <a:r>
              <a:rPr lang="zh-CN" altLang="en-US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明</a:t>
            </a:r>
            <a:endParaRPr lang="zh-CN" altLang="en-US" sz="2800" b="1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7354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69" y="1220804"/>
            <a:ext cx="10033461" cy="487279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7525901" y="3288767"/>
            <a:ext cx="2672006" cy="25501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9126452" y="5847817"/>
            <a:ext cx="3283527" cy="79802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684328" y="5915662"/>
            <a:ext cx="1504602" cy="20755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14</a:t>
            </a:fld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752693" y="2905798"/>
            <a:ext cx="2014762" cy="3740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价</a:t>
            </a: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格和单位数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量表</a:t>
            </a:r>
            <a:endParaRPr lang="en-GB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60528" y="643928"/>
            <a:ext cx="3015267" cy="534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2.1 </a:t>
            </a:r>
            <a:r>
              <a:rPr lang="zh-CN" altLang="en-US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行</a:t>
            </a:r>
            <a:r>
              <a:rPr lang="zh-CN" altLang="en-US" sz="24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情</a:t>
            </a:r>
            <a:r>
              <a:rPr lang="zh-CN" altLang="en-US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表</a:t>
            </a:r>
            <a:endParaRPr lang="zh-CN" altLang="en-US" sz="2400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3246" y="256519"/>
            <a:ext cx="8573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2. </a:t>
            </a:r>
            <a:r>
              <a:rPr lang="zh-CN" altLang="en-US" sz="28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证券交易界面的说</a:t>
            </a:r>
            <a:r>
              <a:rPr lang="zh-CN" altLang="en-US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明</a:t>
            </a:r>
            <a:endParaRPr lang="zh-CN" altLang="en-US" sz="2800" b="1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752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710" y="972837"/>
            <a:ext cx="10577181" cy="5073742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70209" y="1807834"/>
            <a:ext cx="2968546" cy="41719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在此处输入公司的股票</a:t>
            </a:r>
            <a:r>
              <a:rPr lang="zh-CN" altLang="en-US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代码</a:t>
            </a:r>
            <a:r>
              <a:rPr lang="zh-CN" altLang="en-US" sz="1400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endParaRPr lang="en-GB" sz="1400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8" name="Down Arrow 7"/>
          <p:cNvSpPr/>
          <p:nvPr/>
        </p:nvSpPr>
        <p:spPr>
          <a:xfrm flipH="1" flipV="1">
            <a:off x="1309254" y="2267173"/>
            <a:ext cx="45719" cy="30977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ounded Rectangle 1"/>
          <p:cNvSpPr/>
          <p:nvPr/>
        </p:nvSpPr>
        <p:spPr>
          <a:xfrm>
            <a:off x="789710" y="2576945"/>
            <a:ext cx="1002145" cy="240889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15</a:t>
            </a:fld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263526" y="2606039"/>
            <a:ext cx="1252758" cy="182699"/>
          </a:xfrm>
          <a:prstGeom prst="rect">
            <a:avLst/>
          </a:prstGeom>
          <a:noFill/>
          <a:ln>
            <a:solidFill>
              <a:srgbClr val="EB7D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889905" y="2788738"/>
            <a:ext cx="0" cy="810673"/>
          </a:xfrm>
          <a:prstGeom prst="straightConnector1">
            <a:avLst/>
          </a:prstGeom>
          <a:ln>
            <a:solidFill>
              <a:srgbClr val="EB7D0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89710" y="3599411"/>
            <a:ext cx="2929544" cy="9642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越南的证</a:t>
            </a:r>
            <a:r>
              <a:rPr lang="zh-CN" altLang="en-US" sz="1600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券交易所</a:t>
            </a:r>
            <a:r>
              <a:rPr lang="en-US" sz="1600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/>
            </a:r>
            <a:br>
              <a:rPr lang="en-US" sz="1600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en-US" sz="1400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HOSE :	</a:t>
            </a:r>
            <a:r>
              <a:rPr lang="zh-CN" altLang="en-US" sz="1400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就是胡志明证券交易所</a:t>
            </a:r>
            <a:r>
              <a:rPr lang="en-US" altLang="zh-CN" sz="1400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/>
            </a:r>
            <a:br>
              <a:rPr lang="en-US" altLang="zh-CN" sz="1400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en-US" altLang="zh-CN" sz="1400" dirty="0" err="1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HNX</a:t>
            </a:r>
            <a:r>
              <a:rPr lang="en-US" altLang="zh-CN" sz="1400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:	</a:t>
            </a:r>
            <a:r>
              <a:rPr lang="zh-CN" altLang="en-US" sz="1400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就是河内证券交易所</a:t>
            </a:r>
            <a:r>
              <a:rPr lang="en-US" altLang="zh-CN" sz="1400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/>
            </a:r>
            <a:br>
              <a:rPr lang="en-US" altLang="zh-CN" sz="1400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en-US" altLang="zh-CN" sz="1400" dirty="0" err="1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UPCOM</a:t>
            </a:r>
            <a:r>
              <a:rPr lang="en-US" altLang="zh-CN" sz="1400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: 	</a:t>
            </a:r>
            <a:r>
              <a:rPr lang="zh-CN" altLang="en-US" sz="1400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就是河内交易所</a:t>
            </a:r>
            <a:r>
              <a:rPr lang="zh-CN" altLang="en-US" sz="14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的副板</a:t>
            </a:r>
            <a:endParaRPr lang="en-GB" sz="1400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16284" y="2618507"/>
            <a:ext cx="343630" cy="182699"/>
          </a:xfrm>
          <a:prstGeom prst="rect">
            <a:avLst/>
          </a:prstGeom>
          <a:noFill/>
          <a:ln>
            <a:solidFill>
              <a:srgbClr val="FFF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349546" y="5041239"/>
            <a:ext cx="3273829" cy="7481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备兑权证则是由标的证券发行人以外的第三人（通常为投资银行、券商等金融机构）发行的权证</a:t>
            </a:r>
            <a:endParaRPr lang="en-GB" sz="1400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859914" y="2786583"/>
            <a:ext cx="282748" cy="2225319"/>
          </a:xfrm>
          <a:prstGeom prst="straightConnector1">
            <a:avLst/>
          </a:prstGeom>
          <a:ln w="19050">
            <a:solidFill>
              <a:srgbClr val="FFFF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738386" y="1388225"/>
            <a:ext cx="3549535" cy="93933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0939549" y="2327563"/>
            <a:ext cx="8313" cy="798021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478852" y="3097624"/>
            <a:ext cx="1231669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波动率指数</a:t>
            </a:r>
            <a:endParaRPr lang="en-GB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23607" y="2626152"/>
            <a:ext cx="279937" cy="145717"/>
          </a:xfrm>
          <a:prstGeom prst="rect">
            <a:avLst/>
          </a:prstGeom>
          <a:noFill/>
          <a:ln>
            <a:solidFill>
              <a:srgbClr val="FFB9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3070865" y="1058082"/>
            <a:ext cx="4126571" cy="582687"/>
          </a:xfrm>
          <a:prstGeom prst="rect">
            <a:avLst/>
          </a:prstGeom>
          <a:solidFill>
            <a:srgbClr val="FCD4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dirty="0" err="1" smtClean="0">
                <a:solidFill>
                  <a:srgbClr val="00206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ETF</a:t>
            </a:r>
            <a:r>
              <a:rPr lang="zh-CN" altLang="en-US" sz="1400" dirty="0">
                <a:solidFill>
                  <a:srgbClr val="00206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是</a:t>
            </a:r>
            <a:r>
              <a:rPr lang="en-US" altLang="zh-CN" sz="1400" dirty="0">
                <a:solidFill>
                  <a:srgbClr val="00206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Exchange Traded Fund</a:t>
            </a:r>
            <a:r>
              <a:rPr lang="zh-CN" altLang="en-US" sz="1400" dirty="0">
                <a:solidFill>
                  <a:srgbClr val="00206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的英文缩写</a:t>
            </a:r>
            <a:r>
              <a:rPr lang="en-US" altLang="zh-CN" sz="1400" dirty="0">
                <a:solidFill>
                  <a:srgbClr val="00206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,</a:t>
            </a:r>
            <a:r>
              <a:rPr lang="zh-CN" altLang="en-US" sz="1400" dirty="0">
                <a:solidFill>
                  <a:srgbClr val="00206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中译为“交易型开放式指数基金</a:t>
            </a:r>
            <a:r>
              <a:rPr lang="zh-CN" altLang="en-US" sz="1400" dirty="0" smtClean="0">
                <a:solidFill>
                  <a:srgbClr val="00206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”。</a:t>
            </a:r>
            <a:endParaRPr lang="en-GB" sz="1400" dirty="0">
              <a:solidFill>
                <a:srgbClr val="00206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4057234" y="1723804"/>
            <a:ext cx="594279" cy="917242"/>
          </a:xfrm>
          <a:prstGeom prst="straightConnector1">
            <a:avLst/>
          </a:prstGeom>
          <a:ln w="12700">
            <a:solidFill>
              <a:srgbClr val="FFB9E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237141" y="2641046"/>
            <a:ext cx="182880" cy="130823"/>
          </a:xfrm>
          <a:prstGeom prst="rect">
            <a:avLst/>
          </a:prstGeom>
          <a:noFill/>
          <a:ln>
            <a:solidFill>
              <a:srgbClr val="206C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5636121" y="4040962"/>
            <a:ext cx="633815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SimSun" panose="02010600030101010101" pitchFamily="2" charset="-122"/>
                <a:ea typeface="SimSun" panose="02010600030101010101" pitchFamily="2" charset="-122"/>
              </a:rPr>
              <a:t>债</a:t>
            </a:r>
            <a:r>
              <a:rPr lang="zh-CN" altLang="en-US" sz="1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券</a:t>
            </a:r>
            <a:endParaRPr lang="en-GB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486799" y="2617034"/>
            <a:ext cx="506219" cy="13704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>
            <a:off x="5622632" y="2508700"/>
            <a:ext cx="1405964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00206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股</a:t>
            </a:r>
            <a:r>
              <a:rPr lang="zh-CN" altLang="en-US" sz="1600" dirty="0" smtClean="0">
                <a:solidFill>
                  <a:srgbClr val="00206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票代码推荐</a:t>
            </a:r>
            <a:endParaRPr lang="en-GB" sz="1600" dirty="0">
              <a:solidFill>
                <a:srgbClr val="00206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4993018" y="2677977"/>
            <a:ext cx="623461" cy="0"/>
          </a:xfrm>
          <a:prstGeom prst="straightConnector1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4328581" y="2786583"/>
            <a:ext cx="1490868" cy="1195356"/>
          </a:xfrm>
          <a:prstGeom prst="straightConnector1">
            <a:avLst/>
          </a:prstGeom>
          <a:ln w="19050">
            <a:solidFill>
              <a:srgbClr val="206CE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81412" y="149929"/>
            <a:ext cx="8573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263985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2. </a:t>
            </a:r>
            <a:r>
              <a:rPr lang="zh-CN" altLang="en-US" sz="2800" b="1" dirty="0">
                <a:solidFill>
                  <a:srgbClr val="263985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证券交易界面的说</a:t>
            </a:r>
            <a:r>
              <a:rPr lang="zh-CN" altLang="en-US" sz="2800" b="1" dirty="0" smtClean="0">
                <a:solidFill>
                  <a:srgbClr val="263985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明</a:t>
            </a:r>
            <a:endParaRPr lang="zh-CN" altLang="en-US" sz="2800" b="1" dirty="0">
              <a:solidFill>
                <a:srgbClr val="263985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81412" y="502640"/>
            <a:ext cx="3015267" cy="534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>
                <a:solidFill>
                  <a:srgbClr val="00206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2.1 </a:t>
            </a:r>
            <a:r>
              <a:rPr lang="zh-CN" altLang="en-US" sz="2400" dirty="0" smtClean="0">
                <a:solidFill>
                  <a:srgbClr val="00206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行</a:t>
            </a:r>
            <a:r>
              <a:rPr lang="zh-CN" altLang="en-US" sz="2400" dirty="0">
                <a:solidFill>
                  <a:srgbClr val="00206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情</a:t>
            </a:r>
            <a:r>
              <a:rPr lang="zh-CN" altLang="en-US" sz="2400" dirty="0" smtClean="0">
                <a:solidFill>
                  <a:srgbClr val="00206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表</a:t>
            </a:r>
            <a:endParaRPr lang="zh-CN" altLang="en-US" sz="2400" dirty="0">
              <a:solidFill>
                <a:srgbClr val="00206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494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21" y="1250844"/>
            <a:ext cx="1630418" cy="15249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81" y="3149515"/>
            <a:ext cx="1651058" cy="1506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02" y="4946072"/>
            <a:ext cx="1735797" cy="14964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27182" y="1077121"/>
            <a:ext cx="6532787" cy="14830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/>
            </a:r>
            <a:br>
              <a:rPr lang="en-US" altLang="zh-CN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en-US" altLang="zh-CN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/>
            </a:r>
            <a:br>
              <a:rPr lang="en-US" altLang="zh-CN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en-US" altLang="zh-CN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HOSE</a:t>
            </a:r>
            <a:r>
              <a:rPr lang="zh-CN" altLang="en-US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包括</a:t>
            </a:r>
            <a:r>
              <a:rPr lang="en-US" altLang="zh-CN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:</a:t>
            </a:r>
            <a:br>
              <a:rPr lang="en-US" altLang="zh-CN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en-US" altLang="zh-CN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HOSE</a:t>
            </a:r>
            <a:r>
              <a:rPr lang="zh-CN" altLang="en-US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正</a:t>
            </a:r>
            <a:r>
              <a:rPr lang="zh-CN" altLang="en-US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常手</a:t>
            </a:r>
            <a:r>
              <a:rPr lang="en-US" altLang="zh-CN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/>
            </a:r>
            <a:br>
              <a:rPr lang="en-US" altLang="zh-CN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越南</a:t>
            </a:r>
            <a:r>
              <a:rPr lang="en-US" altLang="zh-CN" dirty="0" err="1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VN30</a:t>
            </a:r>
            <a:r>
              <a:rPr lang="zh-CN" altLang="en-US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是为</a:t>
            </a:r>
            <a:r>
              <a:rPr lang="en-US" altLang="zh-CN" dirty="0" err="1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HoSE</a:t>
            </a:r>
            <a:r>
              <a:rPr lang="zh-CN" altLang="en-US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胡志明交易所上市的前</a:t>
            </a:r>
            <a:r>
              <a:rPr lang="en-US" altLang="zh-CN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30</a:t>
            </a:r>
            <a:r>
              <a:rPr lang="zh-CN" altLang="en-US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大上市公</a:t>
            </a:r>
            <a:r>
              <a:rPr lang="zh-CN" altLang="en-US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司</a:t>
            </a:r>
            <a:r>
              <a:rPr lang="en-US" altLang="zh-CN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/>
            </a:r>
            <a:br>
              <a:rPr lang="en-US" altLang="zh-CN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大宗交易</a:t>
            </a:r>
            <a:r>
              <a:rPr lang="en-US" altLang="zh-CN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/>
            </a:r>
            <a:br>
              <a:rPr lang="en-US" altLang="zh-CN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奇不少</a:t>
            </a:r>
            <a:r>
              <a:rPr lang="en-US" altLang="zh-CN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HOSE</a:t>
            </a:r>
            <a:r>
              <a:rPr lang="zh-CN" altLang="en-US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是零股</a:t>
            </a:r>
            <a:endParaRPr lang="en-GB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060756" y="2775793"/>
            <a:ext cx="6324600" cy="21928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err="1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HNX</a:t>
            </a:r>
            <a:r>
              <a:rPr lang="zh-CN" altLang="en-US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包</a:t>
            </a:r>
            <a:r>
              <a:rPr lang="zh-CN" altLang="en-US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括</a:t>
            </a:r>
            <a:r>
              <a:rPr lang="en-US" altLang="zh-CN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:</a:t>
            </a:r>
            <a:r>
              <a:rPr lang="en-US" altLang="zh-CN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/>
            </a:r>
            <a:br>
              <a:rPr lang="en-US" altLang="zh-CN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en-GB" dirty="0" err="1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HNX</a:t>
            </a:r>
            <a:r>
              <a:rPr lang="zh-CN" altLang="en-US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正</a:t>
            </a:r>
            <a:r>
              <a:rPr lang="zh-CN" altLang="en-US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常手</a:t>
            </a:r>
            <a:br>
              <a:rPr lang="zh-CN" altLang="en-US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en-US" altLang="zh-CN" dirty="0" err="1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HNX30</a:t>
            </a:r>
            <a:r>
              <a:rPr lang="zh-CN" altLang="en-US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是为河内交易所上市的前</a:t>
            </a:r>
            <a:r>
              <a:rPr lang="en-US" altLang="zh-CN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30</a:t>
            </a:r>
            <a:r>
              <a:rPr lang="zh-CN" altLang="en-US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大上市公司</a:t>
            </a:r>
            <a:br>
              <a:rPr lang="zh-CN" altLang="en-US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大宗交易</a:t>
            </a:r>
            <a:br>
              <a:rPr lang="zh-CN" altLang="en-US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奇不少</a:t>
            </a:r>
            <a:r>
              <a:rPr lang="en-GB" dirty="0" err="1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HNX</a:t>
            </a:r>
            <a:r>
              <a:rPr lang="zh-CN" altLang="en-US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是零股</a:t>
            </a:r>
            <a:endParaRPr lang="zh-CN" altLang="en-US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63541" y="4876927"/>
            <a:ext cx="6460067" cy="13885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UPCOM</a:t>
            </a:r>
            <a:r>
              <a:rPr lang="zh-CN" altLang="en-US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包</a:t>
            </a:r>
            <a:r>
              <a:rPr lang="zh-CN" altLang="en-US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括</a:t>
            </a:r>
            <a:r>
              <a:rPr lang="zh-CN" altLang="en-US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US" altLang="zh-CN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/>
            </a:r>
            <a:br>
              <a:rPr lang="en-US" altLang="zh-CN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大宗交易</a:t>
            </a:r>
            <a:br>
              <a:rPr lang="zh-CN" altLang="en-US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CN" altLang="en-US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奇不</a:t>
            </a:r>
            <a:r>
              <a:rPr lang="zh-CN" altLang="en-US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少</a:t>
            </a:r>
            <a:r>
              <a:rPr lang="en-US" altLang="zh-CN" dirty="0" err="1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UPCOM</a:t>
            </a:r>
            <a:r>
              <a:rPr lang="zh-CN" altLang="en-US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是零股</a:t>
            </a:r>
            <a:endParaRPr lang="zh-CN" altLang="en-US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16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716085" y="264025"/>
            <a:ext cx="8573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2. </a:t>
            </a:r>
            <a:r>
              <a:rPr lang="zh-CN" altLang="en-US" sz="28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证券交易界面的说</a:t>
            </a:r>
            <a:r>
              <a:rPr lang="zh-CN" altLang="en-US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明</a:t>
            </a:r>
            <a:endParaRPr lang="zh-CN" altLang="en-US" sz="2800" b="1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88102" y="664998"/>
            <a:ext cx="3015267" cy="534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2.1 </a:t>
            </a:r>
            <a:r>
              <a:rPr lang="zh-CN" altLang="en-US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行</a:t>
            </a:r>
            <a:r>
              <a:rPr lang="zh-CN" altLang="en-US" sz="24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情</a:t>
            </a:r>
            <a:r>
              <a:rPr lang="zh-CN" altLang="en-US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表</a:t>
            </a:r>
            <a:endParaRPr lang="zh-CN" altLang="en-US" sz="2400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410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17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714895" y="240599"/>
            <a:ext cx="3283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3.</a:t>
            </a:r>
            <a:r>
              <a:rPr lang="zh-CN" altLang="en-US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证</a:t>
            </a:r>
            <a:r>
              <a:rPr lang="zh-CN" altLang="en-US" sz="28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券交</a:t>
            </a:r>
            <a:r>
              <a:rPr lang="zh-CN" altLang="en-US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易</a:t>
            </a:r>
            <a:endParaRPr lang="en-US" altLang="zh-CN" sz="2800" b="1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8517" y="1046877"/>
            <a:ext cx="851223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零</a:t>
            </a:r>
            <a:r>
              <a:rPr lang="zh-CN" altLang="en-US" sz="20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股</a:t>
            </a:r>
            <a:r>
              <a:rPr lang="en-US" altLang="zh-CN" sz="20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: </a:t>
            </a:r>
            <a:r>
              <a:rPr lang="zh-CN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是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股票术语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,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指每股股票所代表的公司所有权是相等的。在股票市场上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,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投资者通常不可能购买到全部的股份公司发行的股票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,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而只能购买其中的一小部分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,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因此称为零股。零股买卖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,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是指投资者买卖数量很小的股票</a:t>
            </a:r>
            <a:r>
              <a:rPr lang="en-US" altLang="zh-CN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lang="en-US" altLang="zh-CN" sz="1600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1-99</a:t>
            </a:r>
            <a:r>
              <a:rPr lang="zh-CN" altLang="en-US" sz="1600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股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)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en-GB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5361" y="707135"/>
            <a:ext cx="6974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3.1 </a:t>
            </a:r>
            <a:r>
              <a:rPr lang="zh-CN" altLang="en-US" sz="24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定义</a:t>
            </a:r>
            <a:r>
              <a:rPr lang="zh-CN" altLang="en-US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正</a:t>
            </a:r>
            <a:r>
              <a:rPr lang="zh-CN" altLang="en-US" sz="24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常手和零</a:t>
            </a:r>
            <a:r>
              <a:rPr lang="zh-CN" altLang="en-US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股</a:t>
            </a:r>
            <a:endParaRPr lang="en-GB" sz="2400" dirty="0">
              <a:solidFill>
                <a:srgbClr val="1B6B93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8517" y="1926579"/>
            <a:ext cx="67998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正常</a:t>
            </a:r>
            <a:r>
              <a:rPr lang="zh-CN" altLang="en-US" sz="20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手</a:t>
            </a:r>
            <a:r>
              <a:rPr lang="en-US" altLang="zh-CN" sz="20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: </a:t>
            </a:r>
            <a:r>
              <a:rPr lang="zh-CN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股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票一手指的是股票的交易数量。在股票交易中，是以“手”来作为股票的成交单位。在深交所、上交所及其创业板的规定中，它们的交易单位都是以</a:t>
            </a:r>
            <a:r>
              <a:rPr lang="en-US" altLang="zh-CN" sz="1600" dirty="0">
                <a:latin typeface="SimSun" panose="02010600030101010101" pitchFamily="2" charset="-122"/>
                <a:ea typeface="SimSun" panose="02010600030101010101" pitchFamily="2" charset="-122"/>
              </a:rPr>
              <a:t>100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股及其整数倍来进行交易。简单来说，</a:t>
            </a:r>
            <a:r>
              <a:rPr lang="zh-CN" altLang="en-US" sz="1600" b="1" dirty="0">
                <a:latin typeface="SimSun" panose="02010600030101010101" pitchFamily="2" charset="-122"/>
                <a:ea typeface="SimSun" panose="02010600030101010101" pitchFamily="2" charset="-122"/>
              </a:rPr>
              <a:t>一手就是</a:t>
            </a:r>
            <a:r>
              <a:rPr lang="en-US" altLang="zh-CN" sz="1600" b="1" dirty="0">
                <a:latin typeface="SimSun" panose="02010600030101010101" pitchFamily="2" charset="-122"/>
                <a:ea typeface="SimSun" panose="02010600030101010101" pitchFamily="2" charset="-122"/>
              </a:rPr>
              <a:t>100</a:t>
            </a:r>
            <a:r>
              <a:rPr lang="zh-CN" altLang="en-US" sz="1600" b="1" dirty="0">
                <a:latin typeface="SimSun" panose="02010600030101010101" pitchFamily="2" charset="-122"/>
                <a:ea typeface="SimSun" panose="02010600030101010101" pitchFamily="2" charset="-122"/>
              </a:rPr>
              <a:t>股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en-GB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98517" y="5208833"/>
            <a:ext cx="7608068" cy="143746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zh-CN" altLang="en-US" sz="1600" dirty="0">
              <a:solidFill>
                <a:srgbClr val="FF0000"/>
              </a:solidFill>
            </a:endParaRPr>
          </a:p>
          <a:p>
            <a:r>
              <a:rPr lang="zh-CN" altLang="en-US" sz="1600" b="1" dirty="0">
                <a:latin typeface="SimSun" panose="02010600030101010101" pitchFamily="2" charset="-122"/>
                <a:ea typeface="SimSun" panose="02010600030101010101" pitchFamily="2" charset="-122"/>
              </a:rPr>
              <a:t>正</a:t>
            </a:r>
            <a:r>
              <a:rPr lang="zh-CN" altLang="en-US" sz="1600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常手</a:t>
            </a:r>
            <a:r>
              <a:rPr lang="zh-CN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：打开的行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情</a:t>
            </a:r>
            <a:r>
              <a:rPr lang="zh-CN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表</a:t>
            </a:r>
            <a:r>
              <a:rPr lang="zh-CN" altLang="en-US" sz="1600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      </a:t>
            </a:r>
            <a:r>
              <a:rPr lang="en-US" altLang="zh-CN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HOSE/</a:t>
            </a:r>
            <a:r>
              <a:rPr lang="en-US" altLang="zh-CN" sz="1600" dirty="0" err="1" smtClean="0">
                <a:latin typeface="SimSun" panose="02010600030101010101" pitchFamily="2" charset="-122"/>
                <a:ea typeface="SimSun" panose="02010600030101010101" pitchFamily="2" charset="-122"/>
              </a:rPr>
              <a:t>HNX</a:t>
            </a:r>
            <a:r>
              <a:rPr lang="en-US" altLang="zh-CN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/</a:t>
            </a:r>
            <a:r>
              <a:rPr lang="en-US" altLang="zh-CN" sz="1600" dirty="0" err="1" smtClean="0">
                <a:latin typeface="SimSun" panose="02010600030101010101" pitchFamily="2" charset="-122"/>
                <a:ea typeface="SimSun" panose="02010600030101010101" pitchFamily="2" charset="-122"/>
              </a:rPr>
              <a:t>UPCOM</a:t>
            </a:r>
            <a:r>
              <a:rPr lang="en-US" altLang="zh-CN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       </a:t>
            </a:r>
            <a:r>
              <a:rPr lang="zh-CN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证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券代</a:t>
            </a:r>
            <a:r>
              <a:rPr lang="zh-CN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码</a:t>
            </a:r>
            <a:r>
              <a:rPr lang="en-US" altLang="zh-CN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/>
            </a:r>
            <a:br>
              <a:rPr lang="en-US" altLang="zh-CN" sz="1600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endParaRPr lang="zh-CN" altLang="en-US" sz="1600" dirty="0" smtClean="0">
              <a:solidFill>
                <a:srgbClr val="FF0000"/>
              </a:solidFill>
            </a:endParaRPr>
          </a:p>
          <a:p>
            <a:r>
              <a:rPr lang="zh-CN" altLang="en-US" sz="1600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零股</a:t>
            </a:r>
            <a:r>
              <a:rPr lang="zh-CN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打开零股的行情</a:t>
            </a:r>
            <a:r>
              <a:rPr lang="zh-CN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表</a:t>
            </a:r>
            <a:r>
              <a:rPr lang="en-US" altLang="zh-CN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	   </a:t>
            </a:r>
            <a:r>
              <a:rPr lang="zh-CN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零股</a:t>
            </a:r>
            <a:r>
              <a:rPr lang="en-US" altLang="zh-CN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HOSE/</a:t>
            </a:r>
            <a:r>
              <a:rPr lang="zh-CN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零股</a:t>
            </a:r>
            <a:r>
              <a:rPr lang="en-US" altLang="zh-CN" sz="1600" dirty="0" err="1" smtClean="0">
                <a:latin typeface="SimSun" panose="02010600030101010101" pitchFamily="2" charset="-122"/>
                <a:ea typeface="SimSun" panose="02010600030101010101" pitchFamily="2" charset="-122"/>
              </a:rPr>
              <a:t>HNX</a:t>
            </a:r>
            <a:r>
              <a:rPr lang="en-US" altLang="zh-CN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/</a:t>
            </a:r>
            <a:r>
              <a:rPr lang="zh-CN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零股</a:t>
            </a:r>
            <a:r>
              <a:rPr lang="en-US" altLang="zh-CN" sz="1600" dirty="0" err="1" smtClean="0">
                <a:latin typeface="SimSun" panose="02010600030101010101" pitchFamily="2" charset="-122"/>
                <a:ea typeface="SimSun" panose="02010600030101010101" pitchFamily="2" charset="-122"/>
              </a:rPr>
              <a:t>UPCOM</a:t>
            </a:r>
            <a:r>
              <a:rPr lang="en-US" altLang="zh-CN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      </a:t>
            </a:r>
            <a:r>
              <a:rPr lang="zh-CN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证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券代</a:t>
            </a:r>
            <a:r>
              <a:rPr lang="zh-CN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码</a:t>
            </a:r>
            <a:endParaRPr lang="zh-TW" altLang="en-US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890" y="5065166"/>
            <a:ext cx="3283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购买偶数或奇数手的股票</a:t>
            </a:r>
            <a:endParaRPr lang="en-GB" sz="2000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332" y="3028765"/>
            <a:ext cx="4975482" cy="2036401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3200400" y="5675971"/>
            <a:ext cx="289932" cy="1226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4870" y="6154502"/>
            <a:ext cx="310923" cy="1585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6157" y="6232715"/>
            <a:ext cx="310923" cy="1585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074" y="5640124"/>
            <a:ext cx="310923" cy="15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48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8636" y="1130949"/>
            <a:ext cx="4987639" cy="48306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74" y="1104152"/>
            <a:ext cx="5669279" cy="4877788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6326909" y="3327357"/>
            <a:ext cx="355600" cy="218902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1560945" y="2660073"/>
            <a:ext cx="277091" cy="2216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422399" y="3733255"/>
            <a:ext cx="277091" cy="2216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536171" y="3140363"/>
            <a:ext cx="858981" cy="59289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0736807" y="1417362"/>
            <a:ext cx="277091" cy="2216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74818" y="6156527"/>
            <a:ext cx="4459781" cy="3823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购买正常</a:t>
            </a:r>
            <a:r>
              <a:rPr lang="zh-CN" altLang="en-US" sz="2000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手或者零股的股票</a:t>
            </a:r>
            <a:endParaRPr lang="en-GB" sz="2000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cxnSp>
        <p:nvCxnSpPr>
          <p:cNvPr id="10" name="Elbow Connector 9"/>
          <p:cNvCxnSpPr/>
          <p:nvPr/>
        </p:nvCxnSpPr>
        <p:spPr>
          <a:xfrm rot="5400000" flipH="1" flipV="1">
            <a:off x="1050928" y="1716498"/>
            <a:ext cx="1146889" cy="770291"/>
          </a:xfrm>
          <a:prstGeom prst="bent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331969" y="1208323"/>
            <a:ext cx="178735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选</a:t>
            </a:r>
            <a:r>
              <a:rPr lang="zh-CN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择证券交易所</a:t>
            </a:r>
            <a:endParaRPr lang="en-GB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76155" y="3733254"/>
            <a:ext cx="1881445" cy="305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选</a:t>
            </a:r>
            <a:r>
              <a:rPr lang="zh-CN" altLang="en-US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择证券公司</a:t>
            </a:r>
            <a:endParaRPr lang="en-GB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575174" y="736167"/>
            <a:ext cx="1557251" cy="3777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选择买卖股票</a:t>
            </a:r>
            <a:endParaRPr lang="en-GB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1121962" y="1429575"/>
            <a:ext cx="689039" cy="24938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ounded Rectangle 15"/>
          <p:cNvSpPr/>
          <p:nvPr/>
        </p:nvSpPr>
        <p:spPr>
          <a:xfrm>
            <a:off x="1047403" y="2688982"/>
            <a:ext cx="301335" cy="192763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ounded Rectangle 17"/>
          <p:cNvSpPr/>
          <p:nvPr/>
        </p:nvSpPr>
        <p:spPr>
          <a:xfrm>
            <a:off x="307574" y="2881745"/>
            <a:ext cx="228597" cy="19396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806544" y="6356351"/>
            <a:ext cx="547255" cy="277206"/>
          </a:xfrm>
        </p:spPr>
        <p:txBody>
          <a:bodyPr/>
          <a:lstStyle/>
          <a:p>
            <a:fld id="{CEA5A478-6511-455B-B1C5-F0A00258573F}" type="slidenum">
              <a:rPr lang="en-GB" smtClean="0"/>
              <a:t>18</a:t>
            </a:fld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878362" y="661969"/>
            <a:ext cx="2382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3.2 </a:t>
            </a:r>
            <a:r>
              <a:rPr lang="zh-CN" altLang="en-US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立</a:t>
            </a:r>
            <a:r>
              <a:rPr lang="zh-CN" altLang="en-US" sz="24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即交易 </a:t>
            </a:r>
            <a:endParaRPr lang="en-GB" sz="2400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9" name="Down Arrow 8"/>
          <p:cNvSpPr/>
          <p:nvPr/>
        </p:nvSpPr>
        <p:spPr>
          <a:xfrm flipH="1">
            <a:off x="11466480" y="1113881"/>
            <a:ext cx="45719" cy="29862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707486" y="242051"/>
            <a:ext cx="3283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3.</a:t>
            </a:r>
            <a:r>
              <a:rPr lang="zh-CN" altLang="en-US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证</a:t>
            </a:r>
            <a:r>
              <a:rPr lang="zh-CN" altLang="en-US" sz="28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券交</a:t>
            </a:r>
            <a:r>
              <a:rPr lang="zh-CN" altLang="en-US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易</a:t>
            </a:r>
            <a:endParaRPr lang="en-US" altLang="zh-CN" sz="2800" b="1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420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06" b="32476"/>
          <a:stretch/>
        </p:blipFill>
        <p:spPr>
          <a:xfrm>
            <a:off x="1679504" y="1096294"/>
            <a:ext cx="8550384" cy="271193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8516360" y="916233"/>
            <a:ext cx="171352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委卖价</a:t>
            </a:r>
            <a:r>
              <a:rPr lang="en-US" altLang="zh-CN" dirty="0" smtClean="0">
                <a:latin typeface="SimSun" panose="02010600030101010101" pitchFamily="2" charset="-122"/>
                <a:ea typeface="SimSun" panose="02010600030101010101" pitchFamily="2" charset="-122"/>
              </a:rPr>
              <a:t>/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委买价</a:t>
            </a:r>
            <a:endParaRPr lang="en-GB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075" y="3804663"/>
            <a:ext cx="9869086" cy="255164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9269391" y="1705171"/>
            <a:ext cx="556253" cy="434621"/>
          </a:xfrm>
          <a:prstGeom prst="roundRect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6082211" y="2763296"/>
            <a:ext cx="277091" cy="2216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046807" y="5294603"/>
            <a:ext cx="277091" cy="2216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370483" y="6115771"/>
            <a:ext cx="277091" cy="2216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4705437" y="3403944"/>
            <a:ext cx="282632" cy="51953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228877" y="3382957"/>
            <a:ext cx="327430" cy="5198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423987" y="3009674"/>
            <a:ext cx="1592811" cy="3742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选择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买或者买</a:t>
            </a:r>
            <a:endParaRPr lang="en-GB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2748975" y="5191140"/>
            <a:ext cx="241124" cy="3893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4150023" y="5151375"/>
            <a:ext cx="413664" cy="4219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ight Arrow 36"/>
          <p:cNvSpPr/>
          <p:nvPr/>
        </p:nvSpPr>
        <p:spPr>
          <a:xfrm rot="16200000">
            <a:off x="5303289" y="5796227"/>
            <a:ext cx="411481" cy="94554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5"/>
          <p:cNvSpPr/>
          <p:nvPr/>
        </p:nvSpPr>
        <p:spPr>
          <a:xfrm>
            <a:off x="2869537" y="4804323"/>
            <a:ext cx="1554450" cy="354093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4483297" y="4777994"/>
            <a:ext cx="1533501" cy="38042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1313797" y="5580470"/>
            <a:ext cx="3466021" cy="3467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投资者输入股票的价格和进口量</a:t>
            </a:r>
            <a:endParaRPr lang="en-GB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19</a:t>
            </a:fld>
            <a:endParaRPr lang="en-GB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9547517" y="1347120"/>
            <a:ext cx="1728" cy="311806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37436" y="3987638"/>
            <a:ext cx="187759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请输入股票代码</a:t>
            </a:r>
            <a:endParaRPr lang="en-GB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706925" y="4419978"/>
            <a:ext cx="0" cy="3843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37436" y="266271"/>
            <a:ext cx="3283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3.</a:t>
            </a:r>
            <a:r>
              <a:rPr lang="zh-CN" altLang="en-US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证</a:t>
            </a:r>
            <a:r>
              <a:rPr lang="zh-CN" altLang="en-US" sz="28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券交</a:t>
            </a:r>
            <a:r>
              <a:rPr lang="zh-CN" altLang="en-US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易</a:t>
            </a:r>
            <a:endParaRPr lang="en-US" altLang="zh-CN" sz="2800" b="1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02044" y="674134"/>
            <a:ext cx="2382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3.2 </a:t>
            </a:r>
            <a:r>
              <a:rPr lang="zh-CN" altLang="en-US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立</a:t>
            </a:r>
            <a:r>
              <a:rPr lang="zh-CN" altLang="en-US" sz="24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即交易 </a:t>
            </a:r>
            <a:endParaRPr lang="en-GB" sz="2400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733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6659" y="207273"/>
            <a:ext cx="10844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1B6B93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CSI </a:t>
            </a:r>
            <a:r>
              <a:rPr lang="en-US" sz="3600" dirty="0" err="1" smtClean="0">
                <a:solidFill>
                  <a:srgbClr val="1B6B93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WEBTRADING</a:t>
            </a:r>
            <a:r>
              <a:rPr lang="zh-CN" altLang="en-US" sz="36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网站版本交易指南的目录</a:t>
            </a:r>
            <a:r>
              <a:rPr lang="en-US" sz="36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en-GB" sz="3600" b="1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946372" y="1486080"/>
            <a:ext cx="5012575" cy="45244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1.</a:t>
            </a:r>
            <a:r>
              <a:rPr lang="zh-CN" altLang="en-US" sz="24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网站登录操作指南</a:t>
            </a:r>
            <a:r>
              <a:rPr lang="en-US" altLang="zh-CN" sz="24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lang="en-US" altLang="zh-CN" sz="24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</a:t>
            </a:r>
            <a:r>
              <a:rPr lang="en-US" altLang="zh-CN" sz="24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-11)</a:t>
            </a:r>
            <a:endParaRPr lang="en-US" altLang="zh-CN" sz="2400" b="1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457200" lvl="1" indent="0">
              <a:buNone/>
            </a:pPr>
            <a:r>
              <a:rPr lang="en-US" altLang="zh-CN" sz="16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1.1</a:t>
            </a:r>
            <a:r>
              <a:rPr lang="en-US" altLang="zh-CN" sz="1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zh-CN" altLang="en-US" sz="16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登</a:t>
            </a:r>
            <a:r>
              <a:rPr lang="zh-CN" altLang="en-US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录和密码</a:t>
            </a:r>
            <a:r>
              <a:rPr lang="en-US" altLang="zh-CN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/>
            </a:r>
            <a:br>
              <a:rPr lang="en-US" altLang="zh-CN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en-US" altLang="zh-CN" sz="16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1.2 </a:t>
            </a:r>
            <a:r>
              <a:rPr lang="zh-CN" altLang="en-US" sz="16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证</a:t>
            </a:r>
            <a:r>
              <a:rPr lang="zh-CN" altLang="en-US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券账户信息</a:t>
            </a:r>
            <a:r>
              <a:rPr lang="en-US" altLang="zh-CN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/>
            </a:r>
            <a:br>
              <a:rPr lang="en-US" altLang="zh-CN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en-US" altLang="zh-CN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1.3 </a:t>
            </a:r>
            <a:r>
              <a:rPr lang="zh-CN" altLang="en-US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首次登录账户</a:t>
            </a:r>
            <a:r>
              <a:rPr lang="en-US" altLang="zh-CN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/>
            </a:r>
            <a:br>
              <a:rPr lang="en-US" altLang="zh-CN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en-US" altLang="zh-CN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1.4 </a:t>
            </a:r>
            <a:r>
              <a:rPr lang="zh-CN" altLang="en-US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设定新密码</a:t>
            </a:r>
            <a:r>
              <a:rPr lang="en-US" altLang="zh-CN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/>
            </a:r>
            <a:br>
              <a:rPr lang="en-US" altLang="zh-CN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en-US" altLang="zh-CN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1.5 </a:t>
            </a:r>
            <a:r>
              <a:rPr lang="zh-CN" altLang="en-US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修改密码</a:t>
            </a:r>
            <a:r>
              <a:rPr lang="en-US" altLang="zh-CN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/>
            </a:r>
            <a:br>
              <a:rPr lang="en-US" altLang="zh-CN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en-US" altLang="zh-CN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1.6 </a:t>
            </a:r>
            <a:r>
              <a:rPr lang="zh-CN" altLang="en-US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忘记密</a:t>
            </a:r>
            <a:r>
              <a:rPr lang="zh-CN" altLang="en-US" sz="16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码</a:t>
            </a:r>
            <a:endParaRPr lang="en-US" altLang="zh-CN" sz="1600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en-US" altLang="zh-CN" sz="24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2.</a:t>
            </a:r>
            <a:r>
              <a:rPr lang="zh-CN" altLang="en-US" sz="24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交易界面注解的说明（</a:t>
            </a:r>
            <a:r>
              <a:rPr lang="en-US" altLang="zh-CN" sz="24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12-16</a:t>
            </a:r>
            <a:r>
              <a:rPr lang="zh-CN" altLang="en-US" sz="24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en-US" altLang="zh-CN" sz="2400" b="1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457200" lvl="1" indent="0">
              <a:buNone/>
            </a:pPr>
            <a:r>
              <a:rPr lang="en-US" altLang="zh-CN" sz="16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2.1</a:t>
            </a:r>
            <a:r>
              <a:rPr lang="zh-CN" altLang="en-US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行情</a:t>
            </a:r>
            <a:r>
              <a:rPr lang="zh-CN" altLang="en-US" sz="16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表</a:t>
            </a:r>
            <a:endParaRPr lang="en-US" altLang="zh-CN" sz="1600" dirty="0" smtClean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en-US" altLang="zh-CN" sz="24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</a:t>
            </a:r>
            <a:r>
              <a:rPr lang="en-US" altLang="zh-CN" sz="24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.</a:t>
            </a:r>
            <a:r>
              <a:rPr lang="zh-CN" altLang="en-US" sz="24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证券交易</a:t>
            </a:r>
            <a:r>
              <a:rPr lang="en-US" altLang="zh-CN" sz="24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lang="en-US" altLang="zh-CN" sz="24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17-30)</a:t>
            </a:r>
            <a:endParaRPr lang="en-US" altLang="zh-CN" sz="2000" b="1" dirty="0" smtClean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457200" lvl="1" indent="0">
              <a:buNone/>
            </a:pPr>
            <a:r>
              <a:rPr lang="en-US" altLang="zh-CN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3.1 </a:t>
            </a:r>
            <a:r>
              <a:rPr lang="zh-CN" altLang="en-US" sz="16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定</a:t>
            </a:r>
            <a:r>
              <a:rPr lang="zh-CN" altLang="en-US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义正常手和零</a:t>
            </a:r>
            <a:r>
              <a:rPr lang="zh-CN" altLang="en-US" sz="16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股</a:t>
            </a:r>
            <a:r>
              <a:rPr lang="en-US" altLang="zh-CN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/>
            </a:r>
            <a:br>
              <a:rPr lang="en-US" altLang="zh-CN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en-US" altLang="zh-CN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3.2 </a:t>
            </a:r>
            <a:r>
              <a:rPr lang="zh-CN" altLang="en-US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立即交易</a:t>
            </a:r>
            <a:r>
              <a:rPr lang="en-US" altLang="zh-CN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/>
            </a:r>
            <a:br>
              <a:rPr lang="en-US" altLang="zh-CN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en-US" altLang="zh-CN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3.3 </a:t>
            </a:r>
            <a:r>
              <a:rPr lang="zh-CN" altLang="en-US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确认交易成功的屏幕</a:t>
            </a:r>
            <a:r>
              <a:rPr lang="en-US" altLang="zh-CN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/>
            </a:r>
            <a:br>
              <a:rPr lang="en-US" altLang="zh-CN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en-US" altLang="zh-CN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3.4 </a:t>
            </a:r>
            <a:r>
              <a:rPr lang="zh-CN" altLang="en-US" sz="16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修</a:t>
            </a:r>
            <a:r>
              <a:rPr lang="zh-CN" altLang="en-US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改或者取消交易指令</a:t>
            </a:r>
            <a:r>
              <a:rPr lang="en-US" altLang="zh-CN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/>
            </a:r>
            <a:br>
              <a:rPr lang="en-US" altLang="zh-CN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en-US" altLang="zh-CN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3.5 </a:t>
            </a:r>
            <a:r>
              <a:rPr lang="zh-CN" altLang="en-US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指令记</a:t>
            </a:r>
            <a:r>
              <a:rPr lang="zh-CN" altLang="en-US" sz="16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录</a:t>
            </a:r>
            <a:endParaRPr lang="en-GB" sz="2000" dirty="0">
              <a:solidFill>
                <a:srgbClr val="1B6B93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6811824" y="1486080"/>
            <a:ext cx="4463343" cy="37737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4</a:t>
            </a:r>
            <a:r>
              <a:rPr lang="vi-VN" altLang="zh-CN" sz="2400" b="1" dirty="0">
                <a:solidFill>
                  <a:srgbClr val="1B6B93"/>
                </a:solidFill>
                <a:ea typeface="SimSun" panose="02010600030101010101" pitchFamily="2" charset="-122"/>
              </a:rPr>
              <a:t>.</a:t>
            </a:r>
            <a:r>
              <a:rPr lang="zh-CN" altLang="en-US" sz="2400" b="1" dirty="0">
                <a:solidFill>
                  <a:srgbClr val="1B6B93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1B6B93"/>
                </a:solidFill>
                <a:ea typeface="SimSun" panose="02010600030101010101" pitchFamily="2" charset="-122"/>
              </a:rPr>
              <a:t>BIDV</a:t>
            </a:r>
            <a:r>
              <a:rPr lang="en-US" altLang="zh-CN" sz="2400" b="1" dirty="0" smtClean="0">
                <a:solidFill>
                  <a:srgbClr val="1B6B93"/>
                </a:solidFill>
                <a:ea typeface="SimSun" panose="02010600030101010101" pitchFamily="2" charset="-122"/>
              </a:rPr>
              <a:t> </a:t>
            </a:r>
            <a:r>
              <a:rPr lang="zh-CN" altLang="en-US" sz="2400" b="1" dirty="0" smtClean="0">
                <a:solidFill>
                  <a:srgbClr val="1B6B93"/>
                </a:solidFill>
                <a:ea typeface="SimSun" panose="02010600030101010101" pitchFamily="2" charset="-122"/>
              </a:rPr>
              <a:t>在线银行</a:t>
            </a:r>
            <a:r>
              <a:rPr lang="vi-VN" altLang="zh-CN" sz="2400" b="1" dirty="0" smtClean="0">
                <a:solidFill>
                  <a:srgbClr val="1B6B93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(</a:t>
            </a:r>
            <a:r>
              <a:rPr lang="en-US" altLang="zh-CN" sz="24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31-32)</a:t>
            </a:r>
          </a:p>
          <a:p>
            <a:pPr marL="0" indent="0">
              <a:buNone/>
            </a:pPr>
            <a:r>
              <a:rPr lang="en-US" altLang="zh-CN" sz="24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/>
            </a:r>
            <a:br>
              <a:rPr lang="en-US" altLang="zh-CN" sz="24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en-US" altLang="zh-CN" sz="24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/>
            </a:r>
            <a:br>
              <a:rPr lang="en-US" altLang="zh-CN" sz="24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en-US" altLang="zh-CN" sz="24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/>
            </a:r>
            <a:br>
              <a:rPr lang="en-US" altLang="zh-CN" sz="24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en-US" altLang="zh-CN" sz="24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/>
            </a:r>
            <a:br>
              <a:rPr lang="en-US" altLang="zh-CN" sz="24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en-US" altLang="zh-CN" sz="24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5.</a:t>
            </a:r>
            <a:r>
              <a:rPr lang="zh-CN" altLang="en-US" sz="24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其他</a:t>
            </a:r>
            <a:r>
              <a:rPr lang="zh-CN" altLang="en-US" sz="24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功能</a:t>
            </a:r>
            <a:r>
              <a:rPr lang="zh-CN" altLang="en-US" sz="24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（</a:t>
            </a:r>
            <a:r>
              <a:rPr lang="en-US" altLang="zh-CN" sz="24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33-39</a:t>
            </a:r>
            <a:r>
              <a:rPr lang="zh-CN" altLang="en-US" sz="24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</a:p>
          <a:p>
            <a:pPr marL="457200" lvl="1" indent="0">
              <a:buNone/>
            </a:pPr>
            <a:r>
              <a:rPr lang="en-US" altLang="zh-CN" sz="16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5.1 </a:t>
            </a:r>
            <a:r>
              <a:rPr lang="zh-CN" altLang="en-US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配股申购</a:t>
            </a:r>
            <a:br>
              <a:rPr lang="zh-CN" altLang="en-US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en-US" altLang="zh-CN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5.2 </a:t>
            </a:r>
            <a:r>
              <a:rPr lang="zh-CN" altLang="en-US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股权信息</a:t>
            </a:r>
            <a:br>
              <a:rPr lang="zh-CN" altLang="en-US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en-US" altLang="zh-CN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5.3 </a:t>
            </a:r>
            <a:r>
              <a:rPr lang="zh-CN" altLang="en-US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自选</a:t>
            </a:r>
            <a:r>
              <a:rPr lang="zh-CN" altLang="en-US" sz="16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股</a:t>
            </a:r>
            <a:r>
              <a:rPr lang="en-US" altLang="zh-CN" sz="16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/>
            </a:r>
            <a:br>
              <a:rPr lang="en-US" altLang="zh-CN" sz="16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en-US" altLang="zh-CN" sz="16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5.4 </a:t>
            </a:r>
            <a:r>
              <a:rPr lang="zh-CN" altLang="en-US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投资组合管理</a:t>
            </a:r>
            <a:br>
              <a:rPr lang="zh-CN" altLang="en-US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en-US" altLang="zh-CN" sz="16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5.5 </a:t>
            </a:r>
            <a:r>
              <a:rPr lang="zh-CN" altLang="en-US" sz="16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市场信息</a:t>
            </a:r>
          </a:p>
          <a:p>
            <a:pPr marL="0" indent="0">
              <a:buNone/>
            </a:pPr>
            <a:endParaRPr lang="en-GB" sz="4400" dirty="0">
              <a:solidFill>
                <a:srgbClr val="1B6B93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77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20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166" y="1300813"/>
            <a:ext cx="9557071" cy="45919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9649" y="704376"/>
            <a:ext cx="3580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3.3 </a:t>
            </a:r>
            <a:r>
              <a:rPr lang="zh-CN" altLang="en-US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确认交易成功的屏幕</a:t>
            </a:r>
            <a:endParaRPr lang="en-GB" sz="2400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7" name="Oval 6"/>
          <p:cNvSpPr/>
          <p:nvPr/>
        </p:nvSpPr>
        <p:spPr>
          <a:xfrm>
            <a:off x="7173968" y="2087418"/>
            <a:ext cx="238300" cy="20383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4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14788" y="2035446"/>
            <a:ext cx="201529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输入保密卡后面的号码</a:t>
            </a:r>
            <a:endParaRPr lang="en-GB" sz="1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329382" y="2660072"/>
            <a:ext cx="314037" cy="258618"/>
          </a:xfrm>
          <a:prstGeom prst="roundRect">
            <a:avLst/>
          </a:prstGeom>
          <a:noFill/>
          <a:ln w="12700">
            <a:solidFill>
              <a:srgbClr val="EB7D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Arrow Connector 16"/>
          <p:cNvCxnSpPr>
            <a:stCxn id="9" idx="1"/>
          </p:cNvCxnSpPr>
          <p:nvPr/>
        </p:nvCxnSpPr>
        <p:spPr>
          <a:xfrm flipH="1">
            <a:off x="4696015" y="2789381"/>
            <a:ext cx="633367" cy="0"/>
          </a:xfrm>
          <a:prstGeom prst="straightConnector1">
            <a:avLst/>
          </a:prstGeom>
          <a:ln w="12700">
            <a:solidFill>
              <a:srgbClr val="EB7D0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603304" y="1759526"/>
            <a:ext cx="2092711" cy="2059710"/>
          </a:xfrm>
          <a:prstGeom prst="rect">
            <a:avLst/>
          </a:prstGeom>
          <a:solidFill>
            <a:schemeClr val="bg1"/>
          </a:solidFill>
          <a:ln>
            <a:solidFill>
              <a:srgbClr val="EB7D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（在保密卡后面，比如屏幕上显示</a:t>
            </a:r>
            <a:r>
              <a:rPr lang="en-US" altLang="zh-CN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OTP </a:t>
            </a:r>
            <a:r>
              <a:rPr lang="en-US" altLang="zh-CN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26</a:t>
            </a:r>
            <a:r>
              <a:rPr lang="zh-CN" altLang="en-US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zh-CN" altLang="en-US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您就按照保密卡后面，把</a:t>
            </a:r>
            <a:r>
              <a:rPr lang="zh-CN" altLang="en-US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第</a:t>
            </a:r>
            <a:r>
              <a:rPr lang="en-US" altLang="zh-CN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26</a:t>
            </a:r>
            <a:r>
              <a:rPr lang="zh-CN" altLang="en-US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后</a:t>
            </a:r>
            <a:r>
              <a:rPr lang="zh-CN" altLang="en-US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面六个数字输入）</a:t>
            </a:r>
            <a:endParaRPr lang="en-GB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968" y="3587316"/>
            <a:ext cx="3475847" cy="21947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85694" y="4837043"/>
            <a:ext cx="739105" cy="3048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3614531" y="4311990"/>
            <a:ext cx="2756452" cy="3727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客户要按招保密卡的后面</a:t>
            </a:r>
            <a:endParaRPr lang="en-GB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374296" y="4498347"/>
            <a:ext cx="799672" cy="22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6538" y="269606"/>
            <a:ext cx="3283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3.</a:t>
            </a:r>
            <a:r>
              <a:rPr lang="zh-CN" altLang="en-US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证</a:t>
            </a:r>
            <a:r>
              <a:rPr lang="zh-CN" altLang="en-US" sz="28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券交</a:t>
            </a:r>
            <a:r>
              <a:rPr lang="zh-CN" altLang="en-US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易</a:t>
            </a:r>
            <a:endParaRPr lang="en-US" altLang="zh-CN" sz="2800" b="1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712712" y="3702205"/>
            <a:ext cx="696504" cy="18112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22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21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80" y="1241425"/>
            <a:ext cx="9710288" cy="483235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7105152" y="2920701"/>
            <a:ext cx="381262" cy="26969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5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78279" y="758795"/>
            <a:ext cx="1205648" cy="3966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买入指令</a:t>
            </a:r>
            <a:endParaRPr lang="en-GB" sz="20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81731" y="3191786"/>
            <a:ext cx="7288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绝人</a:t>
            </a:r>
            <a:endParaRPr lang="en-GB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cxnSp>
        <p:nvCxnSpPr>
          <p:cNvPr id="11" name="Straight Arrow Connector 10"/>
          <p:cNvCxnSpPr>
            <a:stCxn id="8" idx="1"/>
          </p:cNvCxnSpPr>
          <p:nvPr/>
        </p:nvCxnSpPr>
        <p:spPr>
          <a:xfrm flipH="1" flipV="1">
            <a:off x="6997149" y="3376452"/>
            <a:ext cx="884582" cy="1511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25592" y="235575"/>
            <a:ext cx="3283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3.</a:t>
            </a:r>
            <a:r>
              <a:rPr lang="zh-CN" altLang="en-US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证</a:t>
            </a:r>
            <a:r>
              <a:rPr lang="zh-CN" altLang="en-US" sz="28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券交</a:t>
            </a:r>
            <a:r>
              <a:rPr lang="zh-CN" altLang="en-US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易</a:t>
            </a:r>
            <a:endParaRPr lang="en-US" altLang="zh-CN" sz="2800" b="1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7608" y="669250"/>
            <a:ext cx="3580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3.3 </a:t>
            </a:r>
            <a:r>
              <a:rPr lang="zh-CN" altLang="en-US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确认交易成功的屏幕</a:t>
            </a:r>
            <a:endParaRPr lang="en-GB" sz="2400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021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22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031" y="1185844"/>
            <a:ext cx="9747695" cy="484083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325797" y="2955235"/>
            <a:ext cx="373715" cy="3246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5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61748" y="612559"/>
            <a:ext cx="1230245" cy="400110"/>
          </a:xfrm>
          <a:prstGeom prst="rect">
            <a:avLst/>
          </a:prstGeom>
          <a:solidFill>
            <a:srgbClr val="FFC5C5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卖出指令</a:t>
            </a:r>
            <a:endParaRPr lang="en-GB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041008" y="3336696"/>
            <a:ext cx="88458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27505" y="3152030"/>
            <a:ext cx="6791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绝人</a:t>
            </a:r>
            <a:endParaRPr lang="en-GB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976" y="242140"/>
            <a:ext cx="3283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3.</a:t>
            </a:r>
            <a:r>
              <a:rPr lang="zh-CN" altLang="en-US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证</a:t>
            </a:r>
            <a:r>
              <a:rPr lang="zh-CN" altLang="en-US" sz="28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券交</a:t>
            </a:r>
            <a:r>
              <a:rPr lang="zh-CN" altLang="en-US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易</a:t>
            </a:r>
            <a:endParaRPr lang="en-US" altLang="zh-CN" sz="2800" b="1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8168" y="671497"/>
            <a:ext cx="3580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3.3 </a:t>
            </a:r>
            <a:r>
              <a:rPr lang="zh-CN" altLang="en-US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确认交易成功的屏幕</a:t>
            </a:r>
            <a:endParaRPr lang="en-GB" sz="2400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293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905" y="1039782"/>
            <a:ext cx="9006065" cy="482781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939405" y="615740"/>
            <a:ext cx="477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3.4 </a:t>
            </a:r>
            <a:r>
              <a:rPr lang="zh-CN" altLang="en-US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修</a:t>
            </a:r>
            <a:r>
              <a:rPr lang="zh-CN" altLang="en-US" sz="24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改或者取消交易指令</a:t>
            </a:r>
            <a:endParaRPr lang="en-GB" sz="2400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48151" y="5973872"/>
            <a:ext cx="118040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等待确认</a:t>
            </a:r>
            <a:endParaRPr lang="en-GB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cxnSp>
        <p:nvCxnSpPr>
          <p:cNvPr id="20" name="Elbow Connector 19"/>
          <p:cNvCxnSpPr>
            <a:stCxn id="2" idx="2"/>
          </p:cNvCxnSpPr>
          <p:nvPr/>
        </p:nvCxnSpPr>
        <p:spPr>
          <a:xfrm rot="5400000">
            <a:off x="3933064" y="5155691"/>
            <a:ext cx="1033121" cy="800400"/>
          </a:xfrm>
          <a:prstGeom prst="bent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483376" y="5971832"/>
            <a:ext cx="1230284" cy="36933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修改</a:t>
            </a:r>
            <a:r>
              <a:rPr lang="en-US" altLang="zh-CN" dirty="0" smtClean="0">
                <a:latin typeface="SimSun" panose="02010600030101010101" pitchFamily="2" charset="-122"/>
                <a:ea typeface="SimSun" panose="02010600030101010101" pitchFamily="2" charset="-122"/>
              </a:rPr>
              <a:t>/</a:t>
            </a: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取消</a:t>
            </a:r>
            <a:endParaRPr lang="en-GB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00287" y="5971832"/>
            <a:ext cx="91440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已成交</a:t>
            </a:r>
            <a:endParaRPr lang="en-GB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73884" y="5971832"/>
            <a:ext cx="115546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委托记录</a:t>
            </a:r>
            <a:endParaRPr lang="en-GB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587973" y="4873076"/>
            <a:ext cx="523702" cy="16625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ounded Rectangle 2"/>
          <p:cNvSpPr/>
          <p:nvPr/>
        </p:nvSpPr>
        <p:spPr>
          <a:xfrm>
            <a:off x="5111675" y="4569520"/>
            <a:ext cx="396932" cy="166947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unded Rectangle 3"/>
          <p:cNvSpPr/>
          <p:nvPr/>
        </p:nvSpPr>
        <p:spPr>
          <a:xfrm>
            <a:off x="5538355" y="4580237"/>
            <a:ext cx="356409" cy="156230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4"/>
          <p:cNvSpPr/>
          <p:nvPr/>
        </p:nvSpPr>
        <p:spPr>
          <a:xfrm>
            <a:off x="5924512" y="4569519"/>
            <a:ext cx="409534" cy="166947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23</a:t>
            </a:fld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4483351" y="5211278"/>
            <a:ext cx="277091" cy="2216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</a:t>
            </a:r>
            <a:endParaRPr lang="en-GB" sz="1600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318714" y="4736467"/>
            <a:ext cx="0" cy="12333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716559" y="4736466"/>
            <a:ext cx="717492" cy="12353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128559" y="4736466"/>
            <a:ext cx="1355037" cy="12333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65897" y="227868"/>
            <a:ext cx="3283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3.</a:t>
            </a:r>
            <a:r>
              <a:rPr lang="zh-CN" altLang="en-US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证</a:t>
            </a:r>
            <a:r>
              <a:rPr lang="zh-CN" altLang="en-US" sz="28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券交</a:t>
            </a:r>
            <a:r>
              <a:rPr lang="zh-CN" altLang="en-US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易</a:t>
            </a:r>
            <a:endParaRPr lang="en-US" altLang="zh-CN" sz="2800" b="1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225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473" y="1012697"/>
            <a:ext cx="10127487" cy="478906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24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884446" y="3677572"/>
            <a:ext cx="417953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修改下单的数量</a:t>
            </a:r>
            <a:r>
              <a:rPr lang="en-US" altLang="zh-CN" sz="2000" dirty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en-US" altLang="zh-CN" sz="2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/ </a:t>
            </a:r>
            <a:r>
              <a:rPr lang="zh-CN" altLang="en-US" sz="2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修</a:t>
            </a:r>
            <a:r>
              <a:rPr lang="zh-CN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改下单的价</a:t>
            </a:r>
            <a:r>
              <a:rPr lang="zh-CN" altLang="en-US" sz="2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值</a:t>
            </a:r>
            <a:endParaRPr lang="en-GB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8" name="Oval 7"/>
          <p:cNvSpPr/>
          <p:nvPr/>
        </p:nvSpPr>
        <p:spPr>
          <a:xfrm>
            <a:off x="7280910" y="2094809"/>
            <a:ext cx="277091" cy="2216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2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07717" y="2316481"/>
            <a:ext cx="1041724" cy="3629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740736" y="252037"/>
            <a:ext cx="3283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3.</a:t>
            </a:r>
            <a:r>
              <a:rPr lang="zh-CN" altLang="en-US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证</a:t>
            </a:r>
            <a:r>
              <a:rPr lang="zh-CN" altLang="en-US" sz="28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券交</a:t>
            </a:r>
            <a:r>
              <a:rPr lang="zh-CN" altLang="en-US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易</a:t>
            </a:r>
            <a:endParaRPr lang="en-US" altLang="zh-CN" sz="2800" b="1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0473" y="635377"/>
            <a:ext cx="477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3.4 </a:t>
            </a:r>
            <a:r>
              <a:rPr lang="zh-CN" altLang="en-US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修</a:t>
            </a:r>
            <a:r>
              <a:rPr lang="zh-CN" altLang="en-US" sz="24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改或者取消交易指令</a:t>
            </a:r>
            <a:endParaRPr lang="en-GB" sz="2400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64875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025" y="1277379"/>
            <a:ext cx="10075399" cy="478259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25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7903904" y="2699077"/>
            <a:ext cx="1256722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取消下单</a:t>
            </a:r>
            <a:endParaRPr lang="en-GB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891251" y="2899132"/>
            <a:ext cx="1012653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31683" y="222981"/>
            <a:ext cx="3283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3.</a:t>
            </a:r>
            <a:r>
              <a:rPr lang="zh-CN" altLang="en-US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证</a:t>
            </a:r>
            <a:r>
              <a:rPr lang="zh-CN" altLang="en-US" sz="28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券交</a:t>
            </a:r>
            <a:r>
              <a:rPr lang="zh-CN" altLang="en-US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易</a:t>
            </a:r>
            <a:endParaRPr lang="en-US" altLang="zh-CN" sz="2800" b="1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1025" y="746201"/>
            <a:ext cx="477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3.4 </a:t>
            </a:r>
            <a:r>
              <a:rPr lang="zh-CN" altLang="en-US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修</a:t>
            </a:r>
            <a:r>
              <a:rPr lang="zh-CN" altLang="en-US" sz="24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改或者取消交易指令</a:t>
            </a:r>
            <a:endParaRPr lang="en-GB" sz="2400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875103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26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483371" y="1125382"/>
            <a:ext cx="1007471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注意</a:t>
            </a:r>
            <a:r>
              <a:rPr lang="zh-CN" altLang="en-US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： </a:t>
            </a:r>
            <a:r>
              <a:rPr lang="en-US" altLang="zh-CN" dirty="0" smtClean="0">
                <a:latin typeface="SimSun" panose="02010600030101010101" pitchFamily="2" charset="-122"/>
                <a:ea typeface="SimSun" panose="02010600030101010101" pitchFamily="2" charset="-122"/>
              </a:rPr>
              <a:t/>
            </a:r>
            <a:br>
              <a:rPr lang="en-US" altLang="zh-CN" dirty="0" smtClean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en-US" altLang="zh-CN" dirty="0" smtClean="0">
                <a:latin typeface="SimSun" panose="02010600030101010101" pitchFamily="2" charset="-122"/>
                <a:ea typeface="SimSun" panose="02010600030101010101" pitchFamily="2" charset="-122"/>
              </a:rPr>
              <a:t>* 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只能修</a:t>
            </a: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改或者取消交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易在</a:t>
            </a: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下单交易指令还没成交的时候，客户才能修改或取消此交易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指令。</a:t>
            </a:r>
            <a:endParaRPr lang="en-GB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6868" y="256010"/>
            <a:ext cx="3283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3.</a:t>
            </a:r>
            <a:r>
              <a:rPr lang="zh-CN" altLang="en-US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证</a:t>
            </a:r>
            <a:r>
              <a:rPr lang="zh-CN" altLang="en-US" sz="28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券交</a:t>
            </a:r>
            <a:r>
              <a:rPr lang="zh-CN" altLang="en-US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易</a:t>
            </a:r>
            <a:endParaRPr lang="en-US" altLang="zh-CN" sz="2800" b="1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1724" y="721474"/>
            <a:ext cx="477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3.4 </a:t>
            </a:r>
            <a:r>
              <a:rPr lang="zh-CN" altLang="en-US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修</a:t>
            </a:r>
            <a:r>
              <a:rPr lang="zh-CN" altLang="en-US" sz="24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改或者取消交易指令</a:t>
            </a:r>
            <a:endParaRPr lang="en-GB" sz="2400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301483"/>
              </p:ext>
            </p:extLst>
          </p:nvPr>
        </p:nvGraphicFramePr>
        <p:xfrm>
          <a:off x="584201" y="2117865"/>
          <a:ext cx="10769599" cy="3530599"/>
        </p:xfrm>
        <a:graphic>
          <a:graphicData uri="http://schemas.openxmlformats.org/drawingml/2006/table">
            <a:tbl>
              <a:tblPr firstRow="1" firstCol="1" bandRow="1"/>
              <a:tblGrid>
                <a:gridCol w="3704658">
                  <a:extLst>
                    <a:ext uri="{9D8B030D-6E8A-4147-A177-3AD203B41FA5}">
                      <a16:colId xmlns:a16="http://schemas.microsoft.com/office/drawing/2014/main" val="1225688368"/>
                    </a:ext>
                  </a:extLst>
                </a:gridCol>
                <a:gridCol w="3531883">
                  <a:extLst>
                    <a:ext uri="{9D8B030D-6E8A-4147-A177-3AD203B41FA5}">
                      <a16:colId xmlns:a16="http://schemas.microsoft.com/office/drawing/2014/main" val="2723367860"/>
                    </a:ext>
                  </a:extLst>
                </a:gridCol>
                <a:gridCol w="3533058">
                  <a:extLst>
                    <a:ext uri="{9D8B030D-6E8A-4147-A177-3AD203B41FA5}">
                      <a16:colId xmlns:a16="http://schemas.microsoft.com/office/drawing/2014/main" val="1699686622"/>
                    </a:ext>
                  </a:extLst>
                </a:gridCol>
              </a:tblGrid>
              <a:tr h="756092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 smtClean="0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HOSE </a:t>
                      </a:r>
                      <a:r>
                        <a:rPr lang="zh-CN" sz="1600" b="1" dirty="0" smtClean="0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胡</a:t>
                      </a:r>
                      <a:r>
                        <a:rPr lang="zh-CN" sz="1600" b="1" dirty="0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志明交易所</a:t>
                      </a:r>
                      <a:endParaRPr lang="en-GB" sz="1600" b="1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 err="1" smtClean="0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HNX</a:t>
                      </a:r>
                      <a:r>
                        <a:rPr lang="en-GB" sz="1600" b="1" dirty="0" smtClean="0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CN" sz="1600" b="1" dirty="0" smtClean="0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河</a:t>
                      </a:r>
                      <a:r>
                        <a:rPr lang="zh-CN" sz="1600" b="1" dirty="0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內交易所</a:t>
                      </a:r>
                      <a:endParaRPr lang="en-GB" sz="1600" b="1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 err="1" smtClean="0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UPCOM</a:t>
                      </a:r>
                      <a:endParaRPr lang="en-GB" sz="1600" b="1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84920"/>
                  </a:ext>
                </a:extLst>
              </a:tr>
              <a:tr h="277450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zh-CN" altLang="en-US" sz="1600" dirty="0" smtClean="0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于连续竞价时段，若还没有成交，或仅部分成交，可随时删单。</a:t>
                      </a:r>
                      <a:r>
                        <a:rPr lang="en-US" altLang="zh-CN" sz="1600" dirty="0" smtClean="0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altLang="zh-CN" sz="1600" dirty="0" smtClean="0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zh-CN" altLang="en-US" sz="1600" dirty="0" smtClean="0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* 于开</a:t>
                      </a:r>
                      <a:r>
                        <a:rPr lang="en-US" altLang="zh-CN" sz="1600" dirty="0" smtClean="0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altLang="en-US" sz="1600" dirty="0" smtClean="0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收盘集合竞价时段。</a:t>
                      </a:r>
                      <a:r>
                        <a:rPr lang="en-US" altLang="zh-CN" sz="1600" dirty="0" smtClean="0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altLang="zh-CN" sz="1600" dirty="0" smtClean="0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US" altLang="zh-CN" sz="1600" dirty="0" smtClean="0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CN" sz="1600" dirty="0" err="1" smtClean="0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ATO</a:t>
                      </a:r>
                      <a:r>
                        <a:rPr lang="en-US" altLang="zh-CN" sz="1600" dirty="0" smtClean="0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CN" sz="1600" dirty="0" err="1" smtClean="0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ATC</a:t>
                      </a:r>
                      <a:r>
                        <a:rPr lang="en-US" altLang="zh-CN" sz="1600" dirty="0" smtClean="0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): </a:t>
                      </a:r>
                      <a:r>
                        <a:rPr lang="zh-CN" altLang="en-US" sz="1600" dirty="0" smtClean="0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不可删单</a:t>
                      </a:r>
                      <a:r>
                        <a:rPr lang="en-US" altLang="zh-CN" sz="1600" dirty="0" smtClean="0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CN" altLang="en-US" sz="1600" dirty="0" smtClean="0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包括新单或旧单</a:t>
                      </a:r>
                      <a:r>
                        <a:rPr lang="en-US" altLang="zh-CN" sz="1600" dirty="0" smtClean="0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altLang="en-US" sz="1600" dirty="0" smtClean="0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。</a:t>
                      </a:r>
                      <a:endParaRPr lang="en-GB" sz="1600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600" dirty="0" smtClean="0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* 于连续竞价时段， 若还没有成交，或仅部分成交，可随时删单。</a:t>
                      </a:r>
                      <a:r>
                        <a:rPr lang="en-US" altLang="zh-CN" sz="1600" dirty="0" smtClean="0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altLang="zh-CN" sz="1600" dirty="0" smtClean="0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zh-CN" altLang="en-US" sz="1600" dirty="0" smtClean="0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* 于开</a:t>
                      </a:r>
                      <a:r>
                        <a:rPr lang="en-US" altLang="zh-CN" sz="1600" dirty="0" smtClean="0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altLang="en-US" sz="1600" dirty="0" smtClean="0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收盘集合竞价时段。</a:t>
                      </a:r>
                      <a:r>
                        <a:rPr lang="en-US" altLang="zh-CN" sz="1600" dirty="0" smtClean="0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CN" sz="1600" dirty="0" err="1" smtClean="0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ATO</a:t>
                      </a:r>
                      <a:r>
                        <a:rPr lang="en-US" altLang="zh-CN" sz="1600" dirty="0" smtClean="0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CN" sz="1600" dirty="0" err="1" smtClean="0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ATC</a:t>
                      </a:r>
                      <a:r>
                        <a:rPr lang="en-US" altLang="zh-CN" sz="1600" dirty="0" smtClean="0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):</a:t>
                      </a:r>
                      <a:r>
                        <a:rPr lang="zh-CN" altLang="en-US" sz="1600" dirty="0" smtClean="0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不可删单</a:t>
                      </a:r>
                      <a:r>
                        <a:rPr lang="en-US" altLang="zh-CN" sz="1600" dirty="0" smtClean="0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CN" altLang="en-US" sz="1600" dirty="0" smtClean="0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包括新单或旧单</a:t>
                      </a:r>
                      <a:r>
                        <a:rPr lang="en-US" altLang="zh-CN" sz="1600" dirty="0" smtClean="0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zh-CN" altLang="en-US" sz="1600" dirty="0" smtClean="0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。</a:t>
                      </a:r>
                      <a:endParaRPr lang="en-GB" sz="1600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600" dirty="0" smtClean="0">
                          <a:effectLst/>
                          <a:latin typeface="SimSun" panose="02010600030101010101" pitchFamily="2" charset="-122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* 若还没有成交，或仅部分成交，可随时删单。</a:t>
                      </a:r>
                      <a:endParaRPr lang="en-GB" sz="1600" dirty="0">
                        <a:effectLst/>
                        <a:latin typeface="SimSun" panose="02010600030101010101" pitchFamily="2" charset="-122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57458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27439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27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889461" y="657139"/>
            <a:ext cx="2252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3.5 </a:t>
            </a:r>
            <a:r>
              <a:rPr lang="zh-CN" altLang="en-US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指令记录</a:t>
            </a:r>
            <a:endParaRPr lang="en-GB" sz="2400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069" y="1105593"/>
            <a:ext cx="9870325" cy="48477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53985" y="1745673"/>
            <a:ext cx="980901" cy="166254"/>
          </a:xfrm>
          <a:prstGeom prst="rect">
            <a:avLst/>
          </a:prstGeom>
          <a:noFill/>
          <a:ln>
            <a:solidFill>
              <a:srgbClr val="FF0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734886" y="1803862"/>
            <a:ext cx="814649" cy="0"/>
          </a:xfrm>
          <a:prstGeom prst="straightConnector1">
            <a:avLst/>
          </a:prstGeom>
          <a:ln w="12700">
            <a:solidFill>
              <a:srgbClr val="FF0D8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549535" y="1616826"/>
            <a:ext cx="5187142" cy="3740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历史指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令</a:t>
            </a: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包括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委托记录，指令确认，交易记录 </a:t>
            </a:r>
            <a:endParaRPr lang="en-GB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7486" y="246870"/>
            <a:ext cx="3283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3.</a:t>
            </a:r>
            <a:r>
              <a:rPr lang="zh-CN" altLang="en-US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证</a:t>
            </a:r>
            <a:r>
              <a:rPr lang="zh-CN" altLang="en-US" sz="28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券交</a:t>
            </a:r>
            <a:r>
              <a:rPr lang="zh-CN" altLang="en-US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易</a:t>
            </a:r>
            <a:endParaRPr lang="en-US" altLang="zh-CN" sz="2800" b="1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069" y="1118804"/>
            <a:ext cx="341527" cy="19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037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28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295" y="1163782"/>
            <a:ext cx="10191105" cy="50106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61556" y="2660073"/>
            <a:ext cx="70575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输入证券号码和选择交易时间，客户可以</a:t>
            </a: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查看买入</a:t>
            </a:r>
            <a:r>
              <a:rPr lang="en-US" altLang="zh-CN" dirty="0">
                <a:latin typeface="SimSun" panose="02010600030101010101" pitchFamily="2" charset="-122"/>
                <a:ea typeface="SimSun" panose="02010600030101010101" pitchFamily="2" charset="-122"/>
              </a:rPr>
              <a:t>/</a:t>
            </a: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卖出委托分类</a:t>
            </a:r>
            <a:endParaRPr lang="en-GB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8713" y="1903616"/>
            <a:ext cx="3034145" cy="232755"/>
          </a:xfrm>
          <a:prstGeom prst="rect">
            <a:avLst/>
          </a:prstGeom>
          <a:noFill/>
          <a:ln>
            <a:solidFill>
              <a:srgbClr val="FF0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162204" y="2136371"/>
            <a:ext cx="0" cy="457200"/>
          </a:xfrm>
          <a:prstGeom prst="straightConnector1">
            <a:avLst/>
          </a:prstGeom>
          <a:ln w="19050">
            <a:solidFill>
              <a:srgbClr val="FF0D8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87634" y="635615"/>
            <a:ext cx="15461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委托记录</a:t>
            </a:r>
            <a:endParaRPr lang="en-GB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21581" y="1903616"/>
            <a:ext cx="241069" cy="2327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7228647" y="1825813"/>
            <a:ext cx="25287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下载表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格的资料在电脑</a:t>
            </a:r>
            <a:endParaRPr lang="en-GB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662650" y="2019993"/>
            <a:ext cx="45071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41295" y="270645"/>
            <a:ext cx="3283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3.</a:t>
            </a:r>
            <a:r>
              <a:rPr lang="zh-CN" altLang="en-US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证</a:t>
            </a:r>
            <a:r>
              <a:rPr lang="zh-CN" altLang="en-US" sz="28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券交</a:t>
            </a:r>
            <a:r>
              <a:rPr lang="zh-CN" altLang="en-US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易</a:t>
            </a:r>
            <a:endParaRPr lang="en-US" altLang="zh-CN" sz="2800" b="1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2754" y="654004"/>
            <a:ext cx="2252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3.5 </a:t>
            </a:r>
            <a:r>
              <a:rPr lang="zh-CN" altLang="en-US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指令记录</a:t>
            </a:r>
            <a:endParaRPr lang="en-GB" sz="2400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295" y="1199118"/>
            <a:ext cx="432782" cy="2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516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29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874" y="1189684"/>
            <a:ext cx="9845899" cy="48047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51389" y="644892"/>
            <a:ext cx="160087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指令确认</a:t>
            </a:r>
            <a:endParaRPr lang="en-GB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9610" y="243476"/>
            <a:ext cx="3283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3.</a:t>
            </a:r>
            <a:r>
              <a:rPr lang="zh-CN" altLang="en-US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证</a:t>
            </a:r>
            <a:r>
              <a:rPr lang="zh-CN" altLang="en-US" sz="28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券交</a:t>
            </a:r>
            <a:r>
              <a:rPr lang="zh-CN" altLang="en-US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易</a:t>
            </a:r>
            <a:endParaRPr lang="en-US" altLang="zh-CN" sz="2800" b="1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0490" y="651483"/>
            <a:ext cx="2252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3.5 </a:t>
            </a:r>
            <a:r>
              <a:rPr lang="zh-CN" altLang="en-US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指令记录</a:t>
            </a:r>
            <a:endParaRPr lang="en-GB" sz="2400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19502" y="1903614"/>
            <a:ext cx="232757" cy="1828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/>
          <p:cNvCxnSpPr>
            <a:stCxn id="2" idx="3"/>
          </p:cNvCxnSpPr>
          <p:nvPr/>
        </p:nvCxnSpPr>
        <p:spPr>
          <a:xfrm>
            <a:off x="6852259" y="1995055"/>
            <a:ext cx="40475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257011" y="1810388"/>
            <a:ext cx="25287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下载表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格的资料在电脑</a:t>
            </a:r>
            <a:endParaRPr lang="en-GB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386" y="1189685"/>
            <a:ext cx="350007" cy="2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62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3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065" y="1500447"/>
            <a:ext cx="9809018" cy="46805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36370" y="1412790"/>
            <a:ext cx="8038407" cy="340822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715304" y="246424"/>
            <a:ext cx="492631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1.</a:t>
            </a:r>
            <a:r>
              <a:rPr lang="zh-CN" altLang="en-US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网</a:t>
            </a:r>
            <a:r>
              <a:rPr lang="zh-CN" altLang="en-US" sz="28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站登录操作指南</a:t>
            </a:r>
            <a:r>
              <a:rPr lang="en-US" altLang="zh-CN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/>
            </a:r>
            <a:br>
              <a:rPr lang="en-US" altLang="zh-CN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en-US" altLang="zh-CN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1.1 </a:t>
            </a:r>
            <a:r>
              <a:rPr lang="zh-CN" altLang="en-US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登</a:t>
            </a:r>
            <a:r>
              <a:rPr lang="zh-CN" altLang="en-US" sz="24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录和密码</a:t>
            </a:r>
            <a:endParaRPr lang="en-GB" sz="2800" dirty="0">
              <a:solidFill>
                <a:srgbClr val="1B6B93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24891" y="949894"/>
            <a:ext cx="7461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客户使用网站交易版本在如下网站地址：</a:t>
            </a:r>
            <a:r>
              <a:rPr lang="en-GB" altLang="zh-CN" sz="2400" dirty="0" err="1" smtClean="0">
                <a:solidFill>
                  <a:srgbClr val="1B6B93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trading.vncsi.com.vn</a:t>
            </a:r>
            <a:endParaRPr lang="en-GB" sz="2400" dirty="0">
              <a:solidFill>
                <a:srgbClr val="1B6B93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6242858" y="1837113"/>
            <a:ext cx="0" cy="683398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2545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30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41" y="1101950"/>
            <a:ext cx="10205825" cy="50444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8963" y="1101950"/>
            <a:ext cx="163760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资金交易记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录</a:t>
            </a:r>
            <a:endParaRPr lang="zh-CN" altLang="en-US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6340" y="587704"/>
            <a:ext cx="160020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SimSun" panose="02010600030101010101" pitchFamily="2" charset="-122"/>
                <a:ea typeface="SimSun" panose="02010600030101010101" pitchFamily="2" charset="-122"/>
              </a:rPr>
              <a:t>交易记</a:t>
            </a:r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录</a:t>
            </a:r>
            <a:endParaRPr lang="en-GB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90356" y="1118096"/>
            <a:ext cx="18204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证券交易的声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明</a:t>
            </a:r>
            <a:endParaRPr lang="zh-CN" altLang="en-US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4627" y="1118078"/>
            <a:ext cx="118872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交易记录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2942705" y="1471282"/>
            <a:ext cx="120535" cy="465584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632662" y="1487410"/>
            <a:ext cx="500841" cy="449457"/>
          </a:xfrm>
          <a:prstGeom prst="straightConnector1">
            <a:avLst/>
          </a:prstGeom>
          <a:ln w="12700">
            <a:solidFill>
              <a:srgbClr val="FF0D8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060767" y="1556119"/>
            <a:ext cx="1891146" cy="380747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784764" y="1936865"/>
            <a:ext cx="448887" cy="19119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3266903" y="1944081"/>
            <a:ext cx="615142" cy="183977"/>
          </a:xfrm>
          <a:prstGeom prst="rect">
            <a:avLst/>
          </a:prstGeom>
          <a:noFill/>
          <a:ln>
            <a:solidFill>
              <a:srgbClr val="FF0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3890356" y="1944081"/>
            <a:ext cx="357447" cy="18397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3017520" y="2160211"/>
            <a:ext cx="295102" cy="2078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8" name="Straight Arrow Connector 27"/>
          <p:cNvCxnSpPr>
            <a:stCxn id="26" idx="3"/>
          </p:cNvCxnSpPr>
          <p:nvPr/>
        </p:nvCxnSpPr>
        <p:spPr>
          <a:xfrm flipV="1">
            <a:off x="3312622" y="2264119"/>
            <a:ext cx="1641763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994273" y="2059362"/>
            <a:ext cx="25287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下载表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格的资料在电脑</a:t>
            </a:r>
            <a:endParaRPr lang="en-GB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7240" y="243476"/>
            <a:ext cx="3283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3.</a:t>
            </a:r>
            <a:r>
              <a:rPr lang="zh-CN" altLang="en-US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证</a:t>
            </a:r>
            <a:r>
              <a:rPr lang="zh-CN" altLang="en-US" sz="28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券交</a:t>
            </a:r>
            <a:r>
              <a:rPr lang="zh-CN" altLang="en-US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易</a:t>
            </a:r>
            <a:endParaRPr lang="en-US" altLang="zh-CN" sz="2800" b="1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53947" y="640284"/>
            <a:ext cx="2252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3.5 </a:t>
            </a:r>
            <a:r>
              <a:rPr lang="zh-CN" altLang="en-US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指令记录</a:t>
            </a:r>
            <a:endParaRPr lang="en-GB" sz="2400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232" y="1118078"/>
            <a:ext cx="432782" cy="2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686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075" y="1069195"/>
            <a:ext cx="10393346" cy="503969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76118" y="6277189"/>
            <a:ext cx="332963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 </a:t>
            </a:r>
            <a:r>
              <a:rPr lang="en-US" altLang="zh-CN" dirty="0" smtClean="0">
                <a:latin typeface="SimSun" panose="02010600030101010101" pitchFamily="2" charset="-122"/>
                <a:ea typeface="SimSun" panose="02010600030101010101" pitchFamily="2" charset="-122"/>
              </a:rPr>
              <a:t>* 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银</a:t>
            </a: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证转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账就是</a:t>
            </a:r>
            <a:r>
              <a:rPr lang="en-US" dirty="0" err="1" smtClean="0">
                <a:latin typeface="SimSun" panose="02010600030101010101" pitchFamily="2" charset="-122"/>
                <a:ea typeface="SimSun" panose="02010600030101010101" pitchFamily="2" charset="-122"/>
              </a:rPr>
              <a:t>BIDV</a:t>
            </a: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在线银行</a:t>
            </a:r>
            <a:endParaRPr lang="en-GB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6" name="Down Arrow 5"/>
          <p:cNvSpPr/>
          <p:nvPr/>
        </p:nvSpPr>
        <p:spPr>
          <a:xfrm rot="5400000">
            <a:off x="2677371" y="1153648"/>
            <a:ext cx="89257" cy="589545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ight Arrow 1"/>
          <p:cNvSpPr/>
          <p:nvPr/>
        </p:nvSpPr>
        <p:spPr>
          <a:xfrm>
            <a:off x="1344216" y="1622516"/>
            <a:ext cx="534093" cy="71642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lowchart: Connector 7"/>
          <p:cNvSpPr/>
          <p:nvPr/>
        </p:nvSpPr>
        <p:spPr>
          <a:xfrm>
            <a:off x="2572369" y="1085858"/>
            <a:ext cx="299259" cy="29925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1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1363286" y="1869981"/>
            <a:ext cx="299259" cy="26836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2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52610" y="1235487"/>
            <a:ext cx="379638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SimSun" panose="02010600030101010101" pitchFamily="2" charset="-122"/>
                <a:ea typeface="SimSun" panose="02010600030101010101" pitchFamily="2" charset="-122"/>
              </a:rPr>
              <a:t>银行账户和证券账户之间的操作</a:t>
            </a:r>
            <a:endParaRPr lang="en-GB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887643" y="1358844"/>
            <a:ext cx="448888" cy="179155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31</a:t>
            </a:fld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938290" y="1587334"/>
            <a:ext cx="593205" cy="1543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770034" y="253886"/>
            <a:ext cx="3757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4.</a:t>
            </a:r>
            <a:r>
              <a:rPr lang="en-US" altLang="zh-CN" sz="2800" b="1" dirty="0" err="1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BIDV</a:t>
            </a:r>
            <a:r>
              <a:rPr lang="zh-CN" altLang="en-US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在线银行</a:t>
            </a:r>
            <a:endParaRPr lang="en-GB" sz="2800" b="1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075" y="1071967"/>
            <a:ext cx="432782" cy="2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43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32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711" y="1152311"/>
            <a:ext cx="10181705" cy="504307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962310" y="4056156"/>
            <a:ext cx="1045800" cy="3472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输入金额</a:t>
            </a:r>
            <a:endParaRPr lang="en-GB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4788824" y="3572436"/>
            <a:ext cx="346971" cy="46794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997693" y="3252633"/>
            <a:ext cx="340822" cy="1472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4338515" y="3248580"/>
            <a:ext cx="365760" cy="1533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5701146" y="2643470"/>
            <a:ext cx="318304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SimSun" panose="02010600030101010101" pitchFamily="2" charset="-122"/>
                <a:ea typeface="SimSun" panose="02010600030101010101" pitchFamily="2" charset="-122"/>
              </a:rPr>
              <a:t>存</a:t>
            </a:r>
            <a:r>
              <a:rPr lang="zh-CN" altLang="en-US" sz="1600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款</a:t>
            </a:r>
            <a:r>
              <a:rPr lang="en-US" altLang="zh-CN" sz="1600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:</a:t>
            </a:r>
            <a:r>
              <a:rPr lang="zh-CN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从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银行账</a:t>
            </a:r>
            <a:r>
              <a:rPr lang="zh-CN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户存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款</a:t>
            </a:r>
            <a:r>
              <a:rPr lang="zh-CN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到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证券账户</a:t>
            </a:r>
            <a:endParaRPr lang="en-GB" sz="1600" dirty="0">
              <a:solidFill>
                <a:srgbClr val="253B84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01145" y="3142987"/>
            <a:ext cx="336803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SimSun" panose="02010600030101010101" pitchFamily="2" charset="-122"/>
                <a:ea typeface="SimSun" panose="02010600030101010101" pitchFamily="2" charset="-122"/>
              </a:rPr>
              <a:t>证转</a:t>
            </a:r>
            <a:r>
              <a:rPr lang="zh-CN" altLang="en-US" sz="1600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银</a:t>
            </a:r>
            <a:r>
              <a:rPr lang="en-US" altLang="zh-CN" sz="1600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:</a:t>
            </a:r>
            <a:r>
              <a:rPr lang="zh-CN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从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证券账</a:t>
            </a:r>
            <a:r>
              <a:rPr lang="zh-CN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户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汇款</a:t>
            </a:r>
            <a:r>
              <a:rPr lang="zh-CN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到</a:t>
            </a:r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银行账</a:t>
            </a:r>
            <a:r>
              <a:rPr lang="zh-CN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户</a:t>
            </a:r>
            <a:endParaRPr lang="en-GB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4" name="Flowchart: Connector 23"/>
          <p:cNvSpPr/>
          <p:nvPr/>
        </p:nvSpPr>
        <p:spPr>
          <a:xfrm>
            <a:off x="5335580" y="2179297"/>
            <a:ext cx="299259" cy="29925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3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6" name="Flowchart: Connector 25"/>
          <p:cNvSpPr/>
          <p:nvPr/>
        </p:nvSpPr>
        <p:spPr>
          <a:xfrm>
            <a:off x="6135212" y="4080162"/>
            <a:ext cx="299259" cy="29925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4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7" name="Flowchart: Connector 26"/>
          <p:cNvSpPr/>
          <p:nvPr/>
        </p:nvSpPr>
        <p:spPr>
          <a:xfrm>
            <a:off x="3092270" y="4170684"/>
            <a:ext cx="299259" cy="29925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5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41344" y="2142909"/>
            <a:ext cx="153935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选择交易类型</a:t>
            </a:r>
          </a:p>
        </p:txBody>
      </p:sp>
      <p:sp>
        <p:nvSpPr>
          <p:cNvPr id="2" name="Rectangle 1"/>
          <p:cNvSpPr/>
          <p:nvPr/>
        </p:nvSpPr>
        <p:spPr>
          <a:xfrm>
            <a:off x="9144000" y="1778004"/>
            <a:ext cx="216130" cy="183800"/>
          </a:xfrm>
          <a:prstGeom prst="rect">
            <a:avLst/>
          </a:prstGeom>
          <a:noFill/>
          <a:ln>
            <a:solidFill>
              <a:srgbClr val="FF0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8170574" y="1157465"/>
            <a:ext cx="228683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SimSun" panose="02010600030101010101" pitchFamily="2" charset="-122"/>
                <a:ea typeface="SimSun" panose="02010600030101010101" pitchFamily="2" charset="-122"/>
              </a:rPr>
              <a:t>下载表</a:t>
            </a:r>
            <a:r>
              <a:rPr lang="zh-CN" altLang="en-US" sz="1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格的资料在电脑</a:t>
            </a:r>
            <a:endParaRPr lang="en-GB" sz="16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cxnSp>
        <p:nvCxnSpPr>
          <p:cNvPr id="4" name="Straight Arrow Connector 3"/>
          <p:cNvCxnSpPr>
            <a:stCxn id="2" idx="0"/>
          </p:cNvCxnSpPr>
          <p:nvPr/>
        </p:nvCxnSpPr>
        <p:spPr>
          <a:xfrm flipV="1">
            <a:off x="9252065" y="1521643"/>
            <a:ext cx="0" cy="256361"/>
          </a:xfrm>
          <a:prstGeom prst="straightConnector1">
            <a:avLst/>
          </a:prstGeom>
          <a:ln w="12700">
            <a:solidFill>
              <a:srgbClr val="FF0D8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08254" y="258038"/>
            <a:ext cx="3757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4.</a:t>
            </a:r>
            <a:r>
              <a:rPr lang="en-US" altLang="zh-CN" sz="2800" b="1" dirty="0" err="1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BIDV</a:t>
            </a:r>
            <a:r>
              <a:rPr lang="zh-CN" altLang="en-US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在线银行</a:t>
            </a:r>
            <a:endParaRPr lang="en-GB" sz="2800" b="1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cxnSp>
        <p:nvCxnSpPr>
          <p:cNvPr id="10" name="Straight Arrow Connector 9"/>
          <p:cNvCxnSpPr>
            <a:stCxn id="12" idx="0"/>
          </p:cNvCxnSpPr>
          <p:nvPr/>
        </p:nvCxnSpPr>
        <p:spPr>
          <a:xfrm flipV="1">
            <a:off x="4168104" y="2556554"/>
            <a:ext cx="170411" cy="696079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3567924" y="3481541"/>
            <a:ext cx="1200360" cy="1923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1" name="Straight Arrow Connector 40"/>
          <p:cNvCxnSpPr>
            <a:stCxn id="13" idx="0"/>
          </p:cNvCxnSpPr>
          <p:nvPr/>
        </p:nvCxnSpPr>
        <p:spPr>
          <a:xfrm flipH="1" flipV="1">
            <a:off x="4409987" y="2552054"/>
            <a:ext cx="111408" cy="6965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711" y="1167479"/>
            <a:ext cx="399095" cy="23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7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33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669" y="1214471"/>
            <a:ext cx="10061557" cy="49651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94985" y="1476000"/>
            <a:ext cx="323386" cy="13381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ight Arrow 6"/>
          <p:cNvSpPr/>
          <p:nvPr/>
        </p:nvSpPr>
        <p:spPr>
          <a:xfrm>
            <a:off x="1360449" y="2210466"/>
            <a:ext cx="334536" cy="1226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2497954" y="2799042"/>
            <a:ext cx="689145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客户在配股申购的功能查询已有的增发股认购信息</a:t>
            </a:r>
            <a:endParaRPr lang="en-GB" sz="24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25574" y="186732"/>
            <a:ext cx="2896206" cy="772336"/>
          </a:xfrm>
        </p:spPr>
        <p:txBody>
          <a:bodyPr>
            <a:noAutofit/>
          </a:bodyPr>
          <a:lstStyle/>
          <a:p>
            <a:r>
              <a:rPr lang="en-US" altLang="zh-CN" sz="28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5</a:t>
            </a:r>
            <a:r>
              <a:rPr lang="en-US" altLang="zh-CN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.</a:t>
            </a:r>
            <a:r>
              <a:rPr lang="zh-CN" altLang="en-US" sz="2800" b="1" dirty="0" smtClean="0">
                <a:solidFill>
                  <a:srgbClr val="1B6B93"/>
                </a:solidFill>
                <a:ea typeface="SimSun" panose="02010600030101010101" pitchFamily="2" charset="-122"/>
              </a:rPr>
              <a:t>其他</a:t>
            </a:r>
            <a:r>
              <a:rPr lang="zh-CN" altLang="en-US" sz="2800" b="1" dirty="0">
                <a:solidFill>
                  <a:srgbClr val="1B6B93"/>
                </a:solidFill>
                <a:ea typeface="SimSun" panose="02010600030101010101" pitchFamily="2" charset="-122"/>
              </a:rPr>
              <a:t>功能</a:t>
            </a:r>
            <a:endParaRPr lang="en-GB" sz="2800" b="1" dirty="0">
              <a:solidFill>
                <a:srgbClr val="1B6B93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5785" y="683180"/>
            <a:ext cx="256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5.1 </a:t>
            </a:r>
            <a:r>
              <a:rPr lang="zh-CN" altLang="en-US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配</a:t>
            </a:r>
            <a:r>
              <a:rPr lang="zh-CN" altLang="en-US" sz="24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股申</a:t>
            </a:r>
            <a:r>
              <a:rPr lang="zh-CN" altLang="en-US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购</a:t>
            </a:r>
            <a:endParaRPr lang="zh-CN" altLang="en-US" sz="2400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669" y="1244845"/>
            <a:ext cx="391157" cy="21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0706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34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200" y="1193181"/>
            <a:ext cx="10102706" cy="49882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9121" y="731516"/>
            <a:ext cx="256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5.1 </a:t>
            </a:r>
            <a:r>
              <a:rPr lang="zh-CN" altLang="en-US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配</a:t>
            </a:r>
            <a:r>
              <a:rPr lang="zh-CN" altLang="en-US" sz="24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股申</a:t>
            </a:r>
            <a:r>
              <a:rPr lang="zh-CN" altLang="en-US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购</a:t>
            </a:r>
            <a:endParaRPr lang="zh-CN" altLang="en-US" sz="2400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89359" y="214088"/>
            <a:ext cx="2896206" cy="772336"/>
          </a:xfrm>
        </p:spPr>
        <p:txBody>
          <a:bodyPr>
            <a:noAutofit/>
          </a:bodyPr>
          <a:lstStyle/>
          <a:p>
            <a:r>
              <a:rPr lang="en-US" altLang="zh-CN" sz="28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5</a:t>
            </a:r>
            <a:r>
              <a:rPr lang="en-US" altLang="zh-CN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.</a:t>
            </a:r>
            <a:r>
              <a:rPr lang="zh-CN" altLang="en-US" sz="2800" b="1" dirty="0" smtClean="0">
                <a:solidFill>
                  <a:srgbClr val="1B6B93"/>
                </a:solidFill>
                <a:ea typeface="SimSun" panose="02010600030101010101" pitchFamily="2" charset="-122"/>
              </a:rPr>
              <a:t>其他</a:t>
            </a:r>
            <a:r>
              <a:rPr lang="zh-CN" altLang="en-US" sz="2800" b="1" dirty="0">
                <a:solidFill>
                  <a:srgbClr val="1B6B93"/>
                </a:solidFill>
                <a:ea typeface="SimSun" panose="02010600030101010101" pitchFamily="2" charset="-122"/>
              </a:rPr>
              <a:t>功能</a:t>
            </a:r>
            <a:endParaRPr lang="en-GB" sz="2800" b="1" dirty="0">
              <a:solidFill>
                <a:srgbClr val="1B6B93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200" y="1193182"/>
            <a:ext cx="393087" cy="22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737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689" y="1218477"/>
            <a:ext cx="10121528" cy="49472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673679"/>
            <a:ext cx="3857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5.2 </a:t>
            </a:r>
            <a:r>
              <a:rPr lang="zh-CN" altLang="en-US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股权信息</a:t>
            </a:r>
            <a:endParaRPr lang="en-GB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690103" y="1185075"/>
            <a:ext cx="299259" cy="32495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1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749945" y="2230567"/>
            <a:ext cx="299259" cy="29925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2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230342" y="1463133"/>
            <a:ext cx="448887" cy="20781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35</a:t>
            </a:fld>
            <a:endParaRPr lang="en-GB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49945" y="182570"/>
            <a:ext cx="2896206" cy="772336"/>
          </a:xfrm>
        </p:spPr>
        <p:txBody>
          <a:bodyPr>
            <a:noAutofit/>
          </a:bodyPr>
          <a:lstStyle/>
          <a:p>
            <a:r>
              <a:rPr lang="en-US" altLang="zh-CN" sz="28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5</a:t>
            </a:r>
            <a:r>
              <a:rPr lang="en-US" altLang="zh-CN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.</a:t>
            </a:r>
            <a:r>
              <a:rPr lang="zh-CN" altLang="en-US" sz="2800" b="1" dirty="0" smtClean="0">
                <a:solidFill>
                  <a:srgbClr val="1B6B93"/>
                </a:solidFill>
                <a:ea typeface="SimSun" panose="02010600030101010101" pitchFamily="2" charset="-122"/>
              </a:rPr>
              <a:t>其他</a:t>
            </a:r>
            <a:r>
              <a:rPr lang="zh-CN" altLang="en-US" sz="2800" b="1" dirty="0">
                <a:solidFill>
                  <a:srgbClr val="1B6B93"/>
                </a:solidFill>
                <a:ea typeface="SimSun" panose="02010600030101010101" pitchFamily="2" charset="-122"/>
              </a:rPr>
              <a:t>功能</a:t>
            </a:r>
            <a:endParaRPr lang="en-GB" sz="2800" b="1" dirty="0">
              <a:solidFill>
                <a:srgbClr val="1B6B93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461" y="2608714"/>
            <a:ext cx="560881" cy="1280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33" y="1534614"/>
            <a:ext cx="560881" cy="1280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021" y="1241160"/>
            <a:ext cx="351897" cy="20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1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880" y="1069977"/>
            <a:ext cx="10107310" cy="49220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6328" y="2155957"/>
            <a:ext cx="3208713" cy="3764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输入客户需要寻找股权信息</a:t>
            </a:r>
            <a:endParaRPr lang="en-GB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6" name="Down Arrow 5"/>
          <p:cNvSpPr/>
          <p:nvPr/>
        </p:nvSpPr>
        <p:spPr>
          <a:xfrm rot="10800000" flipH="1">
            <a:off x="3420684" y="1806820"/>
            <a:ext cx="49877" cy="349137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lowchart: Connector 6"/>
          <p:cNvSpPr/>
          <p:nvPr/>
        </p:nvSpPr>
        <p:spPr>
          <a:xfrm>
            <a:off x="3570314" y="1876306"/>
            <a:ext cx="245228" cy="243431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3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643447" y="1596044"/>
            <a:ext cx="1375756" cy="1911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36</a:t>
            </a:fld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5542911" y="1615628"/>
            <a:ext cx="182880" cy="191192"/>
          </a:xfrm>
          <a:prstGeom prst="rect">
            <a:avLst/>
          </a:prstGeom>
          <a:noFill/>
          <a:ln>
            <a:solidFill>
              <a:srgbClr val="FF0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725791" y="1691640"/>
            <a:ext cx="523525" cy="0"/>
          </a:xfrm>
          <a:prstGeom prst="straightConnector1">
            <a:avLst/>
          </a:prstGeom>
          <a:ln w="12700">
            <a:solidFill>
              <a:srgbClr val="FF0D8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274433" y="1506974"/>
            <a:ext cx="25287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下载表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格的资料在电脑</a:t>
            </a:r>
            <a:endParaRPr lang="en-GB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79413" y="196254"/>
            <a:ext cx="2896206" cy="772336"/>
          </a:xfrm>
        </p:spPr>
        <p:txBody>
          <a:bodyPr>
            <a:noAutofit/>
          </a:bodyPr>
          <a:lstStyle/>
          <a:p>
            <a:r>
              <a:rPr lang="en-US" altLang="zh-CN" sz="28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5</a:t>
            </a:r>
            <a:r>
              <a:rPr lang="en-US" altLang="zh-CN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.</a:t>
            </a:r>
            <a:r>
              <a:rPr lang="zh-CN" altLang="en-US" sz="2800" b="1" dirty="0" smtClean="0">
                <a:solidFill>
                  <a:srgbClr val="1B6B93"/>
                </a:solidFill>
                <a:ea typeface="SimSun" panose="02010600030101010101" pitchFamily="2" charset="-122"/>
              </a:rPr>
              <a:t>其他</a:t>
            </a:r>
            <a:r>
              <a:rPr lang="zh-CN" altLang="en-US" sz="2800" b="1" dirty="0">
                <a:solidFill>
                  <a:srgbClr val="1B6B93"/>
                </a:solidFill>
                <a:ea typeface="SimSun" panose="02010600030101010101" pitchFamily="2" charset="-122"/>
              </a:rPr>
              <a:t>功能</a:t>
            </a:r>
            <a:endParaRPr lang="en-GB" sz="2800" b="1" dirty="0">
              <a:solidFill>
                <a:srgbClr val="1B6B93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83582" y="640513"/>
            <a:ext cx="3857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5.2 </a:t>
            </a:r>
            <a:r>
              <a:rPr lang="zh-CN" altLang="en-US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股权信息</a:t>
            </a:r>
            <a:endParaRPr lang="en-GB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880" y="1096185"/>
            <a:ext cx="432782" cy="2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7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371" y="1257851"/>
            <a:ext cx="10205592" cy="49752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63492" y="1300600"/>
            <a:ext cx="4164675" cy="4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 smtClean="0">
                <a:solidFill>
                  <a:srgbClr val="1B6B93"/>
                </a:solidFill>
                <a:latin typeface="Simplified Arabic Fixed" panose="02070309020205020404" pitchFamily="49" charset="-78"/>
                <a:ea typeface="SimSun" panose="02010600030101010101" pitchFamily="2" charset="-122"/>
                <a:cs typeface="Simplified Arabic Fixed" panose="02070309020205020404" pitchFamily="49" charset="-78"/>
              </a:rPr>
              <a:t>自</a:t>
            </a:r>
            <a:r>
              <a:rPr lang="zh-CN" altLang="en-US" dirty="0">
                <a:solidFill>
                  <a:srgbClr val="1B6B93"/>
                </a:solidFill>
                <a:latin typeface="Simplified Arabic Fixed" panose="02070309020205020404" pitchFamily="49" charset="-78"/>
                <a:ea typeface="SimSun" panose="02010600030101010101" pitchFamily="2" charset="-122"/>
                <a:cs typeface="Simplified Arabic Fixed" panose="02070309020205020404" pitchFamily="49" charset="-78"/>
              </a:rPr>
              <a:t>选股用于创造客户所关注的股票名目</a:t>
            </a:r>
            <a:endParaRPr lang="en-GB" dirty="0">
              <a:solidFill>
                <a:srgbClr val="1B6B93"/>
              </a:solidFill>
              <a:latin typeface="Simplified Arabic Fixed" panose="02070309020205020404" pitchFamily="49" charset="-78"/>
              <a:ea typeface="SimSun" panose="02010600030101010101" pitchFamily="2" charset="-122"/>
              <a:cs typeface="Simplified Arabic Fixed" panose="02070309020205020404" pitchFamily="49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506" y="2385759"/>
            <a:ext cx="3530649" cy="232374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1356820" y="2738692"/>
            <a:ext cx="540327" cy="112224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own Arrow 3"/>
          <p:cNvSpPr/>
          <p:nvPr/>
        </p:nvSpPr>
        <p:spPr>
          <a:xfrm rot="10800000">
            <a:off x="2580029" y="3155081"/>
            <a:ext cx="91441" cy="498764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ight Arrow 6"/>
          <p:cNvSpPr/>
          <p:nvPr/>
        </p:nvSpPr>
        <p:spPr>
          <a:xfrm rot="5400000">
            <a:off x="6779721" y="2955868"/>
            <a:ext cx="615142" cy="98368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lowchart: Connector 12"/>
          <p:cNvSpPr/>
          <p:nvPr/>
        </p:nvSpPr>
        <p:spPr>
          <a:xfrm>
            <a:off x="1555402" y="2354913"/>
            <a:ext cx="299259" cy="29925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1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5" name="Flowchart: Connector 14"/>
          <p:cNvSpPr/>
          <p:nvPr/>
        </p:nvSpPr>
        <p:spPr>
          <a:xfrm>
            <a:off x="2736477" y="3246088"/>
            <a:ext cx="284147" cy="28718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2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173962" y="2855422"/>
            <a:ext cx="299259" cy="29925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3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37</a:t>
            </a:fld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992079" y="2716036"/>
            <a:ext cx="399934" cy="2161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2092448" y="2995955"/>
            <a:ext cx="766618" cy="1463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914339" y="773446"/>
            <a:ext cx="2106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5.3 </a:t>
            </a:r>
            <a:r>
              <a:rPr lang="zh-CN" altLang="en-US" sz="24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自选股</a:t>
            </a:r>
            <a:endParaRPr lang="en-GB" sz="2400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743943" y="189682"/>
            <a:ext cx="2896206" cy="772336"/>
          </a:xfrm>
        </p:spPr>
        <p:txBody>
          <a:bodyPr>
            <a:noAutofit/>
          </a:bodyPr>
          <a:lstStyle/>
          <a:p>
            <a:r>
              <a:rPr lang="en-US" altLang="zh-CN" sz="28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5</a:t>
            </a:r>
            <a:r>
              <a:rPr lang="en-US" altLang="zh-CN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.</a:t>
            </a:r>
            <a:r>
              <a:rPr lang="zh-CN" altLang="en-US" sz="2800" b="1" dirty="0" smtClean="0">
                <a:solidFill>
                  <a:srgbClr val="1B6B93"/>
                </a:solidFill>
                <a:ea typeface="SimSun" panose="02010600030101010101" pitchFamily="2" charset="-122"/>
              </a:rPr>
              <a:t>其他</a:t>
            </a:r>
            <a:r>
              <a:rPr lang="zh-CN" altLang="en-US" sz="2800" b="1" dirty="0">
                <a:solidFill>
                  <a:srgbClr val="1B6B93"/>
                </a:solidFill>
                <a:ea typeface="SimSun" panose="02010600030101010101" pitchFamily="2" charset="-122"/>
              </a:rPr>
              <a:t>功能</a:t>
            </a:r>
            <a:endParaRPr lang="en-GB" sz="2800" b="1" dirty="0">
              <a:solidFill>
                <a:srgbClr val="1B6B93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371" y="1282473"/>
            <a:ext cx="425163" cy="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8269" y="759689"/>
            <a:ext cx="3478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en-US" altLang="zh-CN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5.4 </a:t>
            </a:r>
            <a:r>
              <a:rPr lang="zh-CN" altLang="en-US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投资组合管理</a:t>
            </a:r>
            <a:endParaRPr lang="en-GB" sz="2400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-457" t="155" r="492" b="50808"/>
          <a:stretch/>
        </p:blipFill>
        <p:spPr>
          <a:xfrm>
            <a:off x="91438" y="1649491"/>
            <a:ext cx="5469775" cy="3886784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>
            <a:off x="2402378" y="1607856"/>
            <a:ext cx="99752" cy="31794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Arrow 9"/>
          <p:cNvSpPr/>
          <p:nvPr/>
        </p:nvSpPr>
        <p:spPr>
          <a:xfrm>
            <a:off x="1712423" y="2466813"/>
            <a:ext cx="423949" cy="11118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Connector 11"/>
          <p:cNvCxnSpPr/>
          <p:nvPr/>
        </p:nvCxnSpPr>
        <p:spPr>
          <a:xfrm>
            <a:off x="2269374" y="2641382"/>
            <a:ext cx="49460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473" y="1655589"/>
            <a:ext cx="6256713" cy="38745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8720" y="3776113"/>
            <a:ext cx="310634" cy="377634"/>
          </a:xfrm>
          <a:prstGeom prst="rect">
            <a:avLst/>
          </a:prstGeom>
        </p:spPr>
      </p:pic>
      <p:sp>
        <p:nvSpPr>
          <p:cNvPr id="15" name="Flowchart: Connector 14"/>
          <p:cNvSpPr/>
          <p:nvPr/>
        </p:nvSpPr>
        <p:spPr>
          <a:xfrm>
            <a:off x="1325879" y="2347312"/>
            <a:ext cx="299259" cy="29925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2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2826326" y="1649491"/>
            <a:ext cx="299259" cy="29925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1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87584" y="3769233"/>
            <a:ext cx="13546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资产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信息表</a:t>
            </a:r>
            <a:endParaRPr lang="en-GB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136372" y="2076778"/>
            <a:ext cx="627610" cy="24419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38</a:t>
            </a:fld>
            <a:endParaRPr lang="en-GB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88269" y="202469"/>
            <a:ext cx="2896206" cy="772336"/>
          </a:xfrm>
        </p:spPr>
        <p:txBody>
          <a:bodyPr>
            <a:noAutofit/>
          </a:bodyPr>
          <a:lstStyle/>
          <a:p>
            <a:r>
              <a:rPr lang="en-US" altLang="zh-CN" sz="28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5</a:t>
            </a:r>
            <a:r>
              <a:rPr lang="en-US" altLang="zh-CN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.</a:t>
            </a:r>
            <a:r>
              <a:rPr lang="zh-CN" altLang="en-US" sz="2800" b="1" dirty="0" smtClean="0">
                <a:solidFill>
                  <a:srgbClr val="1B6B93"/>
                </a:solidFill>
                <a:ea typeface="SimSun" panose="02010600030101010101" pitchFamily="2" charset="-122"/>
              </a:rPr>
              <a:t>其他</a:t>
            </a:r>
            <a:r>
              <a:rPr lang="zh-CN" altLang="en-US" sz="2800" b="1" dirty="0">
                <a:solidFill>
                  <a:srgbClr val="1B6B93"/>
                </a:solidFill>
                <a:ea typeface="SimSun" panose="02010600030101010101" pitchFamily="2" charset="-122"/>
              </a:rPr>
              <a:t>功能</a:t>
            </a:r>
            <a:endParaRPr lang="en-GB" sz="2800" b="1" dirty="0">
              <a:solidFill>
                <a:srgbClr val="1B6B93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72" y="1649491"/>
            <a:ext cx="541651" cy="316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0473" y="1652934"/>
            <a:ext cx="304937" cy="1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8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39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285" y="1303765"/>
            <a:ext cx="9879551" cy="48986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6896" y="708184"/>
            <a:ext cx="2701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5.5 </a:t>
            </a:r>
            <a:r>
              <a:rPr lang="zh-CN" altLang="en-US" sz="24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市场信息  </a:t>
            </a:r>
            <a:r>
              <a:rPr lang="en-US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endParaRPr lang="en-GB" sz="2400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62546" y="1802843"/>
            <a:ext cx="432262" cy="108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687484" y="1212136"/>
            <a:ext cx="1134687" cy="65075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798930" y="999622"/>
            <a:ext cx="114715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市场总览</a:t>
            </a:r>
            <a:endParaRPr lang="en-GB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55222" y="1954538"/>
            <a:ext cx="432262" cy="127990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681691" y="1674484"/>
            <a:ext cx="1082416" cy="377805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786697" y="1417675"/>
            <a:ext cx="842272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市场流动性：表显示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了</a:t>
            </a:r>
            <a:r>
              <a:rPr lang="en-US" altLang="zh-CN" dirty="0" smtClean="0">
                <a:latin typeface="SimSun" panose="02010600030101010101" pitchFamily="2" charset="-122"/>
                <a:ea typeface="SimSun" panose="02010600030101010101" pitchFamily="2" charset="-122"/>
              </a:rPr>
              <a:t>HOSE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，</a:t>
            </a:r>
            <a:r>
              <a:rPr lang="en-US" altLang="zh-CN" dirty="0" err="1" smtClean="0">
                <a:latin typeface="SimSun" panose="02010600030101010101" pitchFamily="2" charset="-122"/>
                <a:ea typeface="SimSun" panose="02010600030101010101" pitchFamily="2" charset="-122"/>
              </a:rPr>
              <a:t>HNX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和</a:t>
            </a:r>
            <a:r>
              <a:rPr lang="en-US" altLang="zh-CN" dirty="0" err="1" smtClean="0">
                <a:latin typeface="SimSun" panose="02010600030101010101" pitchFamily="2" charset="-122"/>
                <a:ea typeface="SimSun" panose="02010600030101010101" pitchFamily="2" charset="-122"/>
              </a:rPr>
              <a:t>Upcom</a:t>
            </a:r>
            <a:r>
              <a:rPr lang="en-US" altLang="zh-CN" dirty="0" smtClean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的总交易价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值，每</a:t>
            </a:r>
            <a:r>
              <a:rPr lang="en-US" altLang="zh-CN" dirty="0" smtClean="0">
                <a:latin typeface="SimSun" panose="02010600030101010101" pitchFamily="2" charset="-122"/>
                <a:ea typeface="SimSun" panose="02010600030101010101" pitchFamily="2" charset="-122"/>
              </a:rPr>
              <a:t>1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分</a:t>
            </a: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钟更新一次</a:t>
            </a:r>
            <a:endParaRPr lang="en-GB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55222" y="2111291"/>
            <a:ext cx="432262" cy="127990"/>
          </a:xfrm>
          <a:prstGeom prst="rect">
            <a:avLst/>
          </a:prstGeom>
          <a:noFill/>
          <a:ln w="19050">
            <a:solidFill>
              <a:srgbClr val="EB7D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1246130" y="2281160"/>
            <a:ext cx="432262" cy="12799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1246130" y="2460138"/>
            <a:ext cx="432262" cy="127990"/>
          </a:xfrm>
          <a:prstGeom prst="rect">
            <a:avLst/>
          </a:prstGeom>
          <a:noFill/>
          <a:ln w="19050"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1255222" y="2779232"/>
            <a:ext cx="432262" cy="149630"/>
          </a:xfrm>
          <a:prstGeom prst="rect">
            <a:avLst/>
          </a:prstGeom>
          <a:noFill/>
          <a:ln w="19050">
            <a:solidFill>
              <a:srgbClr val="FF0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678392" y="2033629"/>
            <a:ext cx="1114894" cy="148025"/>
          </a:xfrm>
          <a:prstGeom prst="straightConnector1">
            <a:avLst/>
          </a:prstGeom>
          <a:ln w="19050">
            <a:solidFill>
              <a:srgbClr val="EB7D0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694808" y="2570121"/>
            <a:ext cx="1136889" cy="358469"/>
          </a:xfrm>
          <a:prstGeom prst="straightConnector1">
            <a:avLst/>
          </a:prstGeom>
          <a:ln w="19050">
            <a:solidFill>
              <a:srgbClr val="FF99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39" idx="1"/>
          </p:cNvCxnSpPr>
          <p:nvPr/>
        </p:nvCxnSpPr>
        <p:spPr>
          <a:xfrm>
            <a:off x="1683223" y="2409150"/>
            <a:ext cx="1119155" cy="98937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694808" y="2928862"/>
            <a:ext cx="1127363" cy="416281"/>
          </a:xfrm>
          <a:prstGeom prst="straightConnector1">
            <a:avLst/>
          </a:prstGeom>
          <a:ln w="19050">
            <a:solidFill>
              <a:srgbClr val="FF0D8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793286" y="1869076"/>
            <a:ext cx="6982691" cy="375515"/>
          </a:xfrm>
          <a:prstGeom prst="rect">
            <a:avLst/>
          </a:prstGeom>
          <a:solidFill>
            <a:schemeClr val="bg1"/>
          </a:solidFill>
          <a:ln>
            <a:solidFill>
              <a:srgbClr val="EB7D0F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市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值</a:t>
            </a:r>
            <a:r>
              <a:rPr lang="zh-CN" altLang="en-US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该</a:t>
            </a: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地图显示了小盘股、中盘股、大盘股和大盘股的投资重点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802378" y="2323421"/>
            <a:ext cx="7514705" cy="36933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外资交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易：地</a:t>
            </a: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图显示外国投资者关注的股票，区域越大表示关注度越高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814847" y="2754122"/>
            <a:ext cx="124691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9999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新闻</a:t>
            </a:r>
            <a:r>
              <a:rPr lang="en-US" altLang="zh-CN" dirty="0" smtClean="0">
                <a:latin typeface="SimSun" panose="02010600030101010101" pitchFamily="2" charset="-122"/>
                <a:ea typeface="SimSun" panose="02010600030101010101" pitchFamily="2" charset="-122"/>
              </a:rPr>
              <a:t>-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事件</a:t>
            </a:r>
            <a:endParaRPr lang="en-GB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814847" y="3211920"/>
            <a:ext cx="1163781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D86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大宗交易</a:t>
            </a:r>
            <a:endParaRPr lang="en-GB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684996" y="159619"/>
            <a:ext cx="2896206" cy="772336"/>
          </a:xfrm>
        </p:spPr>
        <p:txBody>
          <a:bodyPr>
            <a:noAutofit/>
          </a:bodyPr>
          <a:lstStyle/>
          <a:p>
            <a:r>
              <a:rPr lang="en-US" altLang="zh-CN" sz="28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5</a:t>
            </a:r>
            <a:r>
              <a:rPr lang="en-US" altLang="zh-CN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.</a:t>
            </a:r>
            <a:r>
              <a:rPr lang="zh-CN" altLang="en-US" sz="2800" b="1" dirty="0" smtClean="0">
                <a:solidFill>
                  <a:srgbClr val="1B6B93"/>
                </a:solidFill>
                <a:ea typeface="SimSun" panose="02010600030101010101" pitchFamily="2" charset="-122"/>
              </a:rPr>
              <a:t>其他</a:t>
            </a:r>
            <a:r>
              <a:rPr lang="zh-CN" altLang="en-US" sz="2800" b="1" dirty="0">
                <a:solidFill>
                  <a:srgbClr val="1B6B93"/>
                </a:solidFill>
                <a:ea typeface="SimSun" panose="02010600030101010101" pitchFamily="2" charset="-122"/>
              </a:rPr>
              <a:t>功能</a:t>
            </a:r>
            <a:endParaRPr lang="en-GB" sz="2800" b="1" dirty="0">
              <a:solidFill>
                <a:srgbClr val="1B6B93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285" y="1345102"/>
            <a:ext cx="343762" cy="2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774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813" y="1255221"/>
            <a:ext cx="9958490" cy="485463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Rounded Rectangle 4"/>
          <p:cNvSpPr/>
          <p:nvPr/>
        </p:nvSpPr>
        <p:spPr>
          <a:xfrm>
            <a:off x="10590415" y="1255221"/>
            <a:ext cx="532014" cy="19950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Down Arrow 5"/>
          <p:cNvSpPr/>
          <p:nvPr/>
        </p:nvSpPr>
        <p:spPr>
          <a:xfrm>
            <a:off x="10802387" y="974375"/>
            <a:ext cx="108067" cy="25769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4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742466" y="222246"/>
            <a:ext cx="492631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1.</a:t>
            </a:r>
            <a:r>
              <a:rPr lang="zh-CN" altLang="en-US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网</a:t>
            </a:r>
            <a:r>
              <a:rPr lang="zh-CN" altLang="en-US" sz="28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站登录操作指南</a:t>
            </a:r>
            <a:r>
              <a:rPr lang="en-US" altLang="zh-CN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/>
            </a:r>
            <a:br>
              <a:rPr lang="en-US" altLang="zh-CN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en-US" altLang="zh-CN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1.1 </a:t>
            </a:r>
            <a:r>
              <a:rPr lang="zh-CN" altLang="en-US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登</a:t>
            </a:r>
            <a:r>
              <a:rPr lang="zh-CN" altLang="en-US" sz="24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录和密码</a:t>
            </a:r>
            <a:endParaRPr lang="en-GB" sz="2800" dirty="0">
              <a:solidFill>
                <a:srgbClr val="1B6B93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02436" y="1255221"/>
            <a:ext cx="631768" cy="1995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765770" y="605043"/>
            <a:ext cx="11305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更改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语言</a:t>
            </a:r>
            <a:endParaRPr lang="en-GB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9277003" y="981073"/>
            <a:ext cx="108064" cy="23309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0266217" y="607723"/>
            <a:ext cx="1180408" cy="34497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登录账户</a:t>
            </a:r>
          </a:p>
        </p:txBody>
      </p:sp>
    </p:spTree>
    <p:extLst>
      <p:ext uri="{BB962C8B-B14F-4D97-AF65-F5344CB8AC3E}">
        <p14:creationId xmlns:p14="http://schemas.microsoft.com/office/powerpoint/2010/main" val="235200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40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683025" y="1073426"/>
            <a:ext cx="8468139" cy="39703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1B6B93"/>
                </a:solidFill>
                <a:ea typeface="SimSun" panose="02010600030101010101" pitchFamily="2" charset="-122"/>
              </a:rPr>
              <a:t>越南建设证券股</a:t>
            </a:r>
            <a:r>
              <a:rPr lang="zh-CN" altLang="en-US" sz="3600" b="1" dirty="0" smtClean="0">
                <a:solidFill>
                  <a:srgbClr val="1B6B93"/>
                </a:solidFill>
                <a:ea typeface="SimSun" panose="02010600030101010101" pitchFamily="2" charset="-122"/>
              </a:rPr>
              <a:t>份</a:t>
            </a:r>
            <a:r>
              <a:rPr lang="zh-CN" altLang="en-US" sz="3600" b="1" dirty="0">
                <a:solidFill>
                  <a:srgbClr val="1B6B93"/>
                </a:solidFill>
                <a:ea typeface="SimSun" panose="02010600030101010101" pitchFamily="2" charset="-122"/>
              </a:rPr>
              <a:t>中部</a:t>
            </a:r>
            <a:r>
              <a:rPr lang="en-US" altLang="zh-CN" sz="3600" b="1" dirty="0" smtClean="0">
                <a:solidFill>
                  <a:srgbClr val="1B6B93"/>
                </a:solidFill>
                <a:ea typeface="SimSun" panose="02010600030101010101" pitchFamily="2" charset="-122"/>
              </a:rPr>
              <a:t/>
            </a:r>
            <a:br>
              <a:rPr lang="en-US" altLang="zh-CN" sz="3600" b="1" dirty="0" smtClean="0">
                <a:solidFill>
                  <a:srgbClr val="1B6B93"/>
                </a:solidFill>
                <a:ea typeface="SimSun" panose="02010600030101010101" pitchFamily="2" charset="-122"/>
              </a:rPr>
            </a:br>
            <a:endParaRPr lang="zh-CN" altLang="en-US" sz="3600" b="1" dirty="0">
              <a:solidFill>
                <a:srgbClr val="1B6B93"/>
              </a:solidFill>
              <a:ea typeface="SimSun" panose="02010600030101010101" pitchFamily="2" charset="-122"/>
            </a:endParaRPr>
          </a:p>
          <a:p>
            <a:r>
              <a:rPr lang="zh-CN" altLang="en-US" sz="2000" b="1" dirty="0" smtClean="0">
                <a:solidFill>
                  <a:srgbClr val="1B6B93"/>
                </a:solidFill>
                <a:ea typeface="SimSun" panose="02010600030101010101" pitchFamily="2" charset="-122"/>
              </a:rPr>
              <a:t>公</a:t>
            </a:r>
            <a:r>
              <a:rPr lang="zh-CN" altLang="en-US" sz="2000" b="1" dirty="0">
                <a:solidFill>
                  <a:srgbClr val="1B6B93"/>
                </a:solidFill>
                <a:ea typeface="SimSun" panose="02010600030101010101" pitchFamily="2" charset="-122"/>
              </a:rPr>
              <a:t>司新地址</a:t>
            </a:r>
            <a:r>
              <a:rPr lang="zh-CN" altLang="en-US" sz="2000" dirty="0">
                <a:solidFill>
                  <a:srgbClr val="1B6B93"/>
                </a:solidFill>
                <a:ea typeface="SimSun" panose="02010600030101010101" pitchFamily="2" charset="-122"/>
              </a:rPr>
              <a:t>：河内市，栋多郡，浪上坊，阮志清路</a:t>
            </a:r>
            <a:r>
              <a:rPr lang="en-US" altLang="zh-CN" sz="2000" dirty="0" err="1">
                <a:solidFill>
                  <a:srgbClr val="1B6B93"/>
                </a:solidFill>
                <a:ea typeface="SimSun" panose="02010600030101010101" pitchFamily="2" charset="-122"/>
              </a:rPr>
              <a:t>54A</a:t>
            </a:r>
            <a:r>
              <a:rPr lang="zh-CN" altLang="en-US" sz="2000" dirty="0">
                <a:solidFill>
                  <a:srgbClr val="1B6B93"/>
                </a:solidFill>
                <a:ea typeface="SimSun" panose="02010600030101010101" pitchFamily="2" charset="-122"/>
              </a:rPr>
              <a:t>号，</a:t>
            </a:r>
            <a:r>
              <a:rPr lang="en-US" altLang="zh-CN" sz="2000" dirty="0">
                <a:solidFill>
                  <a:srgbClr val="1B6B93"/>
                </a:solidFill>
                <a:ea typeface="SimSun" panose="02010600030101010101" pitchFamily="2" charset="-122"/>
              </a:rPr>
              <a:t>TNR </a:t>
            </a:r>
            <a:r>
              <a:rPr lang="zh-CN" altLang="en-US" sz="2000" dirty="0">
                <a:solidFill>
                  <a:srgbClr val="1B6B93"/>
                </a:solidFill>
                <a:ea typeface="SimSun" panose="02010600030101010101" pitchFamily="2" charset="-122"/>
              </a:rPr>
              <a:t>大楼 </a:t>
            </a:r>
            <a:r>
              <a:rPr lang="en-US" altLang="zh-CN" sz="2000" dirty="0">
                <a:solidFill>
                  <a:srgbClr val="1B6B93"/>
                </a:solidFill>
                <a:ea typeface="SimSun" panose="02010600030101010101" pitchFamily="2" charset="-122"/>
              </a:rPr>
              <a:t>11</a:t>
            </a:r>
            <a:r>
              <a:rPr lang="zh-CN" altLang="en-US" sz="2000" dirty="0" smtClean="0">
                <a:solidFill>
                  <a:srgbClr val="1B6B93"/>
                </a:solidFill>
                <a:ea typeface="SimSun" panose="02010600030101010101" pitchFamily="2" charset="-122"/>
              </a:rPr>
              <a:t>层电话号码：</a:t>
            </a:r>
            <a:r>
              <a:rPr lang="en-US" altLang="zh-CN" sz="2000" dirty="0" smtClean="0">
                <a:solidFill>
                  <a:srgbClr val="1B6B93"/>
                </a:solidFill>
                <a:ea typeface="SimSun" panose="02010600030101010101" pitchFamily="2" charset="-122"/>
              </a:rPr>
              <a:t>+</a:t>
            </a:r>
            <a:r>
              <a:rPr lang="en-US" altLang="zh-CN" sz="2000" dirty="0">
                <a:solidFill>
                  <a:srgbClr val="1B6B93"/>
                </a:solidFill>
                <a:ea typeface="SimSun" panose="02010600030101010101" pitchFamily="2" charset="-122"/>
              </a:rPr>
              <a:t>84 24 3926 0099  | </a:t>
            </a:r>
            <a:r>
              <a:rPr lang="zh-CN" altLang="en-US" sz="2000" dirty="0">
                <a:solidFill>
                  <a:srgbClr val="1B6B93"/>
                </a:solidFill>
                <a:ea typeface="SimSun" panose="02010600030101010101" pitchFamily="2" charset="-122"/>
              </a:rPr>
              <a:t>传真</a:t>
            </a:r>
            <a:r>
              <a:rPr lang="en-US" altLang="zh-CN" sz="2000" dirty="0">
                <a:solidFill>
                  <a:srgbClr val="1B6B93"/>
                </a:solidFill>
                <a:ea typeface="SimSun" panose="02010600030101010101" pitchFamily="2" charset="-122"/>
              </a:rPr>
              <a:t>: +84 24 3926 3411</a:t>
            </a:r>
          </a:p>
          <a:p>
            <a:r>
              <a:rPr lang="en-US" altLang="zh-CN" sz="2000" dirty="0" smtClean="0">
                <a:solidFill>
                  <a:srgbClr val="1B6B93"/>
                </a:solidFill>
                <a:ea typeface="SimSun" panose="02010600030101010101" pitchFamily="2" charset="-122"/>
              </a:rPr>
              <a:t>Email/</a:t>
            </a:r>
            <a:r>
              <a:rPr lang="zh-CN" altLang="en-US" sz="2000" dirty="0" smtClean="0">
                <a:solidFill>
                  <a:srgbClr val="1B6B93"/>
                </a:solidFill>
                <a:ea typeface="SimSun" panose="02010600030101010101" pitchFamily="2" charset="-122"/>
              </a:rPr>
              <a:t>邮箱：</a:t>
            </a:r>
            <a:r>
              <a:rPr lang="en-US" altLang="zh-CN" sz="2000" dirty="0" err="1" smtClean="0">
                <a:solidFill>
                  <a:srgbClr val="1B6B93"/>
                </a:solidFill>
                <a:ea typeface="SimSun" panose="02010600030101010101" pitchFamily="2" charset="-122"/>
                <a:hlinkClick r:id="rId2"/>
              </a:rPr>
              <a:t>online@vncsi.com.vn</a:t>
            </a:r>
            <a:r>
              <a:rPr lang="en-US" altLang="zh-CN" sz="2000" dirty="0" smtClean="0">
                <a:solidFill>
                  <a:srgbClr val="1B6B93"/>
                </a:solidFill>
                <a:ea typeface="SimSun" panose="02010600030101010101" pitchFamily="2" charset="-122"/>
              </a:rPr>
              <a:t/>
            </a:r>
            <a:br>
              <a:rPr lang="en-US" altLang="zh-CN" sz="2000" dirty="0" smtClean="0">
                <a:solidFill>
                  <a:srgbClr val="1B6B93"/>
                </a:solidFill>
                <a:ea typeface="SimSun" panose="02010600030101010101" pitchFamily="2" charset="-122"/>
              </a:rPr>
            </a:br>
            <a:endParaRPr lang="en-US" altLang="zh-CN" sz="2000" dirty="0">
              <a:solidFill>
                <a:srgbClr val="1B6B93"/>
              </a:solidFill>
              <a:ea typeface="SimSun" panose="02010600030101010101" pitchFamily="2" charset="-122"/>
            </a:endParaRPr>
          </a:p>
          <a:p>
            <a:r>
              <a:rPr lang="zh-CN" altLang="en-US" sz="2000" b="1" dirty="0" smtClean="0">
                <a:solidFill>
                  <a:srgbClr val="1B6B93"/>
                </a:solidFill>
                <a:ea typeface="SimSun" panose="02010600030101010101" pitchFamily="2" charset="-122"/>
              </a:rPr>
              <a:t>胡</a:t>
            </a:r>
            <a:r>
              <a:rPr lang="zh-CN" altLang="en-US" sz="2000" b="1" dirty="0">
                <a:solidFill>
                  <a:srgbClr val="1B6B93"/>
                </a:solidFill>
                <a:ea typeface="SimSun" panose="02010600030101010101" pitchFamily="2" charset="-122"/>
              </a:rPr>
              <a:t>志明分公司地址</a:t>
            </a:r>
            <a:r>
              <a:rPr lang="zh-CN" altLang="en-US" sz="2000" dirty="0">
                <a:solidFill>
                  <a:srgbClr val="1B6B93"/>
                </a:solidFill>
                <a:ea typeface="SimSun" panose="02010600030101010101" pitchFamily="2" charset="-122"/>
              </a:rPr>
              <a:t>：胡志明市第一郡阮太平坊阮公著街</a:t>
            </a:r>
            <a:r>
              <a:rPr lang="en-US" altLang="zh-CN" sz="2000" dirty="0">
                <a:solidFill>
                  <a:srgbClr val="1B6B93"/>
                </a:solidFill>
                <a:ea typeface="SimSun" panose="02010600030101010101" pitchFamily="2" charset="-122"/>
              </a:rPr>
              <a:t>180-192</a:t>
            </a:r>
            <a:r>
              <a:rPr lang="zh-CN" altLang="en-US" sz="2000" dirty="0">
                <a:solidFill>
                  <a:srgbClr val="1B6B93"/>
                </a:solidFill>
                <a:ea typeface="SimSun" panose="02010600030101010101" pitchFamily="2" charset="-122"/>
              </a:rPr>
              <a:t>号，</a:t>
            </a:r>
            <a:r>
              <a:rPr lang="en-US" altLang="zh-CN" sz="2000" dirty="0">
                <a:solidFill>
                  <a:srgbClr val="1B6B93"/>
                </a:solidFill>
                <a:ea typeface="SimSun" panose="02010600030101010101" pitchFamily="2" charset="-122"/>
              </a:rPr>
              <a:t>TNR</a:t>
            </a:r>
            <a:r>
              <a:rPr lang="zh-CN" altLang="en-US" sz="2000" dirty="0">
                <a:solidFill>
                  <a:srgbClr val="1B6B93"/>
                </a:solidFill>
                <a:ea typeface="SimSun" panose="02010600030101010101" pitchFamily="2" charset="-122"/>
              </a:rPr>
              <a:t>大楼</a:t>
            </a:r>
            <a:r>
              <a:rPr lang="en-US" altLang="zh-CN" sz="2000" dirty="0">
                <a:solidFill>
                  <a:srgbClr val="1B6B93"/>
                </a:solidFill>
                <a:ea typeface="SimSun" panose="02010600030101010101" pitchFamily="2" charset="-122"/>
              </a:rPr>
              <a:t>20</a:t>
            </a:r>
            <a:r>
              <a:rPr lang="zh-CN" altLang="en-US" sz="2000" dirty="0" smtClean="0">
                <a:solidFill>
                  <a:srgbClr val="1B6B93"/>
                </a:solidFill>
                <a:ea typeface="SimSun" panose="02010600030101010101" pitchFamily="2" charset="-122"/>
              </a:rPr>
              <a:t>层</a:t>
            </a:r>
            <a:r>
              <a:rPr lang="en-US" altLang="zh-CN" sz="2000" dirty="0">
                <a:solidFill>
                  <a:srgbClr val="1B6B93"/>
                </a:solidFill>
                <a:ea typeface="SimSun" panose="02010600030101010101" pitchFamily="2" charset="-122"/>
              </a:rPr>
              <a:t/>
            </a:r>
            <a:br>
              <a:rPr lang="en-US" altLang="zh-CN" sz="2000" dirty="0">
                <a:solidFill>
                  <a:srgbClr val="1B6B93"/>
                </a:solidFill>
                <a:ea typeface="SimSun" panose="02010600030101010101" pitchFamily="2" charset="-122"/>
              </a:rPr>
            </a:br>
            <a:r>
              <a:rPr lang="zh-CN" altLang="en-US" sz="2000" dirty="0" smtClean="0">
                <a:solidFill>
                  <a:srgbClr val="1B6B93"/>
                </a:solidFill>
                <a:ea typeface="SimSun" panose="02010600030101010101" pitchFamily="2" charset="-122"/>
              </a:rPr>
              <a:t>电话号码：</a:t>
            </a:r>
            <a:r>
              <a:rPr lang="en-US" altLang="zh-CN" sz="2000" dirty="0" smtClean="0">
                <a:solidFill>
                  <a:srgbClr val="1B6B93"/>
                </a:solidFill>
                <a:ea typeface="SimSun" panose="02010600030101010101" pitchFamily="2" charset="-122"/>
              </a:rPr>
              <a:t>+</a:t>
            </a:r>
            <a:r>
              <a:rPr lang="en-US" altLang="zh-CN" sz="2000" dirty="0">
                <a:solidFill>
                  <a:srgbClr val="1B6B93"/>
                </a:solidFill>
                <a:ea typeface="SimSun" panose="02010600030101010101" pitchFamily="2" charset="-122"/>
              </a:rPr>
              <a:t>84 28 3915 1229</a:t>
            </a:r>
          </a:p>
          <a:p>
            <a:r>
              <a:rPr lang="en-US" altLang="zh-CN" sz="2000" dirty="0" smtClean="0">
                <a:solidFill>
                  <a:srgbClr val="1B6B93"/>
                </a:solidFill>
                <a:ea typeface="SimSun" panose="02010600030101010101" pitchFamily="2" charset="-122"/>
              </a:rPr>
              <a:t>Email</a:t>
            </a:r>
            <a:r>
              <a:rPr lang="en-US" altLang="zh-CN" sz="2000" dirty="0">
                <a:solidFill>
                  <a:srgbClr val="1B6B93"/>
                </a:solidFill>
                <a:ea typeface="SimSun" panose="02010600030101010101" pitchFamily="2" charset="-122"/>
              </a:rPr>
              <a:t>/</a:t>
            </a:r>
            <a:r>
              <a:rPr lang="zh-CN" altLang="en-US" sz="2000" dirty="0">
                <a:solidFill>
                  <a:srgbClr val="1B6B93"/>
                </a:solidFill>
                <a:ea typeface="SimSun" panose="02010600030101010101" pitchFamily="2" charset="-122"/>
              </a:rPr>
              <a:t>邮</a:t>
            </a:r>
            <a:r>
              <a:rPr lang="zh-CN" altLang="en-US" sz="2000" dirty="0" smtClean="0">
                <a:solidFill>
                  <a:srgbClr val="1B6B93"/>
                </a:solidFill>
                <a:ea typeface="SimSun" panose="02010600030101010101" pitchFamily="2" charset="-122"/>
              </a:rPr>
              <a:t>箱：</a:t>
            </a:r>
            <a:r>
              <a:rPr lang="en-US" altLang="zh-CN" sz="2000" dirty="0" smtClean="0">
                <a:solidFill>
                  <a:srgbClr val="1B6B93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000" dirty="0" err="1" smtClean="0">
                <a:solidFill>
                  <a:srgbClr val="1B6B93"/>
                </a:solidFill>
                <a:ea typeface="SimSun" panose="02010600030101010101" pitchFamily="2" charset="-122"/>
                <a:hlinkClick r:id="rId2"/>
              </a:rPr>
              <a:t>online@vncsi.com.vn</a:t>
            </a:r>
            <a:r>
              <a:rPr lang="en-US" altLang="zh-CN" sz="2000" dirty="0" smtClean="0">
                <a:solidFill>
                  <a:srgbClr val="1B6B93"/>
                </a:solidFill>
                <a:ea typeface="SimSun" panose="02010600030101010101" pitchFamily="2" charset="-122"/>
              </a:rPr>
              <a:t/>
            </a:r>
            <a:br>
              <a:rPr lang="en-US" altLang="zh-CN" sz="2000" dirty="0" smtClean="0">
                <a:solidFill>
                  <a:srgbClr val="1B6B93"/>
                </a:solidFill>
                <a:ea typeface="SimSun" panose="02010600030101010101" pitchFamily="2" charset="-122"/>
              </a:rPr>
            </a:br>
            <a:endParaRPr lang="en-US" altLang="zh-CN" sz="2000" dirty="0">
              <a:solidFill>
                <a:srgbClr val="1B6B93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8735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93" y="1310930"/>
            <a:ext cx="10241492" cy="50179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12965" y="1702578"/>
            <a:ext cx="1297630" cy="490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证券账户号</a:t>
            </a:r>
            <a:r>
              <a:rPr lang="zh-CN" altLang="en-US" sz="1400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码</a:t>
            </a:r>
            <a:endParaRPr lang="en-GB" sz="1600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46960" y="2015836"/>
            <a:ext cx="1430634" cy="2784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证券账户</a:t>
            </a:r>
            <a:r>
              <a:rPr lang="zh-CN" altLang="en-US" sz="1400" dirty="0" smtClean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的</a:t>
            </a:r>
            <a:r>
              <a:rPr lang="zh-CN" altLang="en-US" sz="1400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密码</a:t>
            </a:r>
            <a:endParaRPr lang="en-GB" sz="1400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684043" y="1886989"/>
            <a:ext cx="1974739" cy="315883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ounded Rectangle 1"/>
          <p:cNvSpPr/>
          <p:nvPr/>
        </p:nvSpPr>
        <p:spPr>
          <a:xfrm>
            <a:off x="1005840" y="1434415"/>
            <a:ext cx="2527069" cy="34232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Arrow Connector 6"/>
          <p:cNvCxnSpPr>
            <a:stCxn id="2" idx="3"/>
          </p:cNvCxnSpPr>
          <p:nvPr/>
        </p:nvCxnSpPr>
        <p:spPr>
          <a:xfrm>
            <a:off x="3532909" y="1605580"/>
            <a:ext cx="987627" cy="318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520536" y="1385120"/>
            <a:ext cx="572339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客户查看邮箱地址</a:t>
            </a:r>
            <a:r>
              <a:rPr lang="zh-CN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GB" altLang="zh-CN" sz="2000" dirty="0" err="1">
                <a:solidFill>
                  <a:srgbClr val="263985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cskh@vncsi.com.vn</a:t>
            </a:r>
            <a:endParaRPr lang="en-GB" sz="2000" dirty="0">
              <a:solidFill>
                <a:srgbClr val="263985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658782" y="1954732"/>
            <a:ext cx="588178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658782" y="2155074"/>
            <a:ext cx="588178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82763" y="739035"/>
            <a:ext cx="6287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1.2 </a:t>
            </a:r>
            <a:r>
              <a:rPr lang="zh-CN" altLang="en-US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证券账户信息</a:t>
            </a:r>
            <a:endParaRPr lang="en-GB" sz="2400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5</a:t>
            </a:fld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695893" y="267393"/>
            <a:ext cx="36437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1.</a:t>
            </a:r>
            <a:r>
              <a:rPr lang="zh-CN" altLang="en-US" sz="28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网站登录操作指</a:t>
            </a:r>
            <a:r>
              <a:rPr lang="zh-CN" altLang="en-US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南</a:t>
            </a:r>
            <a:endParaRPr lang="en-GB" dirty="0">
              <a:solidFill>
                <a:srgbClr val="1B6B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07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247" y="1161345"/>
            <a:ext cx="10645505" cy="51896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360754" y="1623754"/>
            <a:ext cx="2041236" cy="914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8360754" y="1750088"/>
            <a:ext cx="2299854" cy="729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输入证券账户号码</a:t>
            </a:r>
            <a:endParaRPr lang="zh-CN" altLang="en-US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148317" y="2159463"/>
            <a:ext cx="3001815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输入</a:t>
            </a: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证券账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户的密码</a:t>
            </a:r>
            <a:endParaRPr lang="en-GB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7416800" y="2153511"/>
            <a:ext cx="90977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7416800" y="2599627"/>
            <a:ext cx="90977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7139706" y="3624863"/>
            <a:ext cx="9236" cy="52647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675117" y="3932845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登录</a:t>
            </a:r>
            <a:endParaRPr lang="en-GB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7439887" y="4240415"/>
            <a:ext cx="299259" cy="29925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3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10871193" y="2388524"/>
            <a:ext cx="299259" cy="29925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2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5" name="Flowchart: Connector 14"/>
          <p:cNvSpPr/>
          <p:nvPr/>
        </p:nvSpPr>
        <p:spPr>
          <a:xfrm>
            <a:off x="10519291" y="1931324"/>
            <a:ext cx="312190" cy="29925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1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3247" y="694359"/>
            <a:ext cx="2916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1.3 </a:t>
            </a:r>
            <a:r>
              <a:rPr lang="zh-CN" altLang="en-US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首次登录账户</a:t>
            </a:r>
            <a:endParaRPr lang="en-GB" sz="2400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6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653499" y="262433"/>
            <a:ext cx="4596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1.</a:t>
            </a:r>
            <a:r>
              <a:rPr lang="zh-CN" altLang="en-US" sz="28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网站登录操作指</a:t>
            </a:r>
            <a:r>
              <a:rPr lang="zh-CN" altLang="en-US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南</a:t>
            </a:r>
            <a:endParaRPr lang="en-GB" sz="2800" b="1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118" y="1195175"/>
            <a:ext cx="2136425" cy="98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41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565" r="1604"/>
          <a:stretch/>
        </p:blipFill>
        <p:spPr>
          <a:xfrm>
            <a:off x="975360" y="1098273"/>
            <a:ext cx="10149840" cy="49101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93891" y="2041236"/>
            <a:ext cx="4276437" cy="3694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OPT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就是验证码在客户邮箱或者手机</a:t>
            </a:r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短信</a:t>
            </a:r>
            <a:endParaRPr lang="en-GB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>
          <a:xfrm flipH="1">
            <a:off x="7139709" y="2225963"/>
            <a:ext cx="554182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93891" y="2493817"/>
            <a:ext cx="135774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输入新密码</a:t>
            </a:r>
            <a:endParaRPr lang="en-GB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139709" y="2678483"/>
            <a:ext cx="55418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693891" y="2946336"/>
            <a:ext cx="207818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再确认新密码一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次</a:t>
            </a:r>
            <a:endParaRPr lang="en-GB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7139709" y="3131002"/>
            <a:ext cx="55418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own Arrow 15"/>
          <p:cNvSpPr/>
          <p:nvPr/>
        </p:nvSpPr>
        <p:spPr>
          <a:xfrm flipV="1">
            <a:off x="6557818" y="3925454"/>
            <a:ext cx="120073" cy="44334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Flowchart: Connector 17"/>
          <p:cNvSpPr/>
          <p:nvPr/>
        </p:nvSpPr>
        <p:spPr>
          <a:xfrm>
            <a:off x="7276407" y="1892237"/>
            <a:ext cx="299259" cy="297997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1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9" name="Flowchart: Connector 18"/>
          <p:cNvSpPr/>
          <p:nvPr/>
        </p:nvSpPr>
        <p:spPr>
          <a:xfrm>
            <a:off x="7267170" y="2374900"/>
            <a:ext cx="299259" cy="28043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2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0" name="Flowchart: Connector 19"/>
          <p:cNvSpPr/>
          <p:nvPr/>
        </p:nvSpPr>
        <p:spPr>
          <a:xfrm>
            <a:off x="7276407" y="2809851"/>
            <a:ext cx="299259" cy="297997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3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1" name="Flowchart: Connector 20"/>
          <p:cNvSpPr/>
          <p:nvPr/>
        </p:nvSpPr>
        <p:spPr>
          <a:xfrm>
            <a:off x="6714836" y="3998128"/>
            <a:ext cx="299259" cy="297997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4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40196" y="1394904"/>
            <a:ext cx="27145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 </a:t>
            </a:r>
            <a:r>
              <a:rPr lang="en-US" altLang="zh-CN" dirty="0" smtClean="0"/>
              <a:t>   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密码必须有</a:t>
            </a:r>
            <a:r>
              <a:rPr lang="en-US" altLang="zh-CN" dirty="0" smtClean="0">
                <a:latin typeface="SimSun" panose="02010600030101010101" pitchFamily="2" charset="-122"/>
                <a:ea typeface="SimSun" panose="02010600030101010101" pitchFamily="2" charset="-122"/>
              </a:rPr>
              <a:t>6-20</a:t>
            </a:r>
            <a:r>
              <a:rPr lang="zh-CN" altLang="en-US" dirty="0" smtClean="0">
                <a:latin typeface="SimSun" panose="02010600030101010101" pitchFamily="2" charset="-122"/>
                <a:ea typeface="SimSun" panose="02010600030101010101" pitchFamily="2" charset="-122"/>
              </a:rPr>
              <a:t>个字符</a:t>
            </a:r>
            <a:endParaRPr lang="en-GB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4" name="Flowchart: Connector 23"/>
          <p:cNvSpPr/>
          <p:nvPr/>
        </p:nvSpPr>
        <p:spPr>
          <a:xfrm>
            <a:off x="1468582" y="1524152"/>
            <a:ext cx="83127" cy="11083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879836" y="636608"/>
            <a:ext cx="2426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1.4 </a:t>
            </a:r>
            <a:r>
              <a:rPr lang="zh-CN" altLang="en-US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设</a:t>
            </a:r>
            <a:r>
              <a:rPr lang="zh-CN" altLang="en-US" sz="24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定</a:t>
            </a:r>
            <a:r>
              <a:rPr lang="zh-CN" altLang="en-US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新密码</a:t>
            </a:r>
            <a:endParaRPr lang="en-GB" sz="2400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7</a:t>
            </a:fld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725926" y="248819"/>
            <a:ext cx="4596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1.</a:t>
            </a:r>
            <a:r>
              <a:rPr lang="zh-CN" altLang="en-US" sz="28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网站登录操作指</a:t>
            </a:r>
            <a:r>
              <a:rPr lang="zh-CN" altLang="en-US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南</a:t>
            </a:r>
            <a:endParaRPr lang="en-GB" sz="2800" b="1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0593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431" y="1090917"/>
            <a:ext cx="10358352" cy="496877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22517" y="653877"/>
            <a:ext cx="2544417" cy="475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1.5 </a:t>
            </a:r>
            <a:r>
              <a:rPr lang="zh-CN" altLang="en-US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修</a:t>
            </a:r>
            <a:r>
              <a:rPr lang="zh-CN" altLang="en-US" sz="24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改密码</a:t>
            </a:r>
            <a:endParaRPr lang="en-GB" sz="2400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0235682" y="1090917"/>
            <a:ext cx="1002101" cy="15005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Down Arrow 1"/>
          <p:cNvSpPr/>
          <p:nvPr/>
        </p:nvSpPr>
        <p:spPr>
          <a:xfrm>
            <a:off x="10557164" y="738909"/>
            <a:ext cx="110836" cy="28632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lowchart: Connector 5"/>
          <p:cNvSpPr/>
          <p:nvPr/>
        </p:nvSpPr>
        <p:spPr>
          <a:xfrm>
            <a:off x="10736732" y="727239"/>
            <a:ext cx="299259" cy="297997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1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8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691249" y="271036"/>
            <a:ext cx="4596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1.</a:t>
            </a:r>
            <a:r>
              <a:rPr lang="zh-CN" altLang="en-US" sz="28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网站登录操作指</a:t>
            </a:r>
            <a:r>
              <a:rPr lang="zh-CN" altLang="en-US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南</a:t>
            </a:r>
            <a:endParaRPr lang="en-GB" sz="2800" b="1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1625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05" y="1043139"/>
            <a:ext cx="10409401" cy="5046817"/>
          </a:xfrm>
          <a:prstGeom prst="rect">
            <a:avLst/>
          </a:prstGeom>
        </p:spPr>
      </p:pic>
      <p:sp>
        <p:nvSpPr>
          <p:cNvPr id="18" name="Flowchart: Terminator 17"/>
          <p:cNvSpPr/>
          <p:nvPr/>
        </p:nvSpPr>
        <p:spPr>
          <a:xfrm>
            <a:off x="9473739" y="541287"/>
            <a:ext cx="2493818" cy="457508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选择修改登录密码</a:t>
            </a:r>
            <a:endParaRPr lang="en-GB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10942304" y="948482"/>
            <a:ext cx="51657" cy="38835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5"/>
          <p:cNvSpPr/>
          <p:nvPr/>
        </p:nvSpPr>
        <p:spPr>
          <a:xfrm>
            <a:off x="10647202" y="1427832"/>
            <a:ext cx="590204" cy="11833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lowchart: Connector 6"/>
          <p:cNvSpPr/>
          <p:nvPr/>
        </p:nvSpPr>
        <p:spPr>
          <a:xfrm>
            <a:off x="9355479" y="665813"/>
            <a:ext cx="236519" cy="20845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2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5A478-6511-455B-B1C5-F0A00258573F}" type="slidenum">
              <a:rPr lang="en-GB" smtClean="0"/>
              <a:t>9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653499" y="236137"/>
            <a:ext cx="4596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1.</a:t>
            </a:r>
            <a:r>
              <a:rPr lang="zh-CN" altLang="en-US" sz="2800" b="1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网站登录操作指</a:t>
            </a:r>
            <a:r>
              <a:rPr lang="zh-CN" altLang="en-US" sz="2800" b="1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南</a:t>
            </a:r>
            <a:endParaRPr lang="en-GB" sz="2800" b="1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4288" y="581518"/>
            <a:ext cx="2544417" cy="475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1.5 </a:t>
            </a:r>
            <a:r>
              <a:rPr lang="zh-CN" altLang="en-US" sz="2400" dirty="0" smtClean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修</a:t>
            </a:r>
            <a:r>
              <a:rPr lang="zh-CN" altLang="en-US" sz="2400" dirty="0">
                <a:solidFill>
                  <a:srgbClr val="1B6B93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改密码</a:t>
            </a:r>
            <a:endParaRPr lang="en-GB" sz="2400" dirty="0">
              <a:solidFill>
                <a:srgbClr val="1B6B93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205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5985</TotalTime>
  <Words>1902</Words>
  <Application>Microsoft Office PowerPoint</Application>
  <PresentationFormat>Widescreen</PresentationFormat>
  <Paragraphs>287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等线</vt:lpstr>
      <vt:lpstr>Simplified Arabic Fixed</vt:lpstr>
      <vt:lpstr>SimSun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5.其他功能</vt:lpstr>
      <vt:lpstr>5.其他功能</vt:lpstr>
      <vt:lpstr>5.其他功能</vt:lpstr>
      <vt:lpstr>5.其他功能</vt:lpstr>
      <vt:lpstr>5.其他功能</vt:lpstr>
      <vt:lpstr>5.其他功能</vt:lpstr>
      <vt:lpstr>5.其他功能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Phan Ngoc</dc:creator>
  <cp:lastModifiedBy>Noah_Live</cp:lastModifiedBy>
  <cp:revision>741</cp:revision>
  <dcterms:created xsi:type="dcterms:W3CDTF">2023-04-11T08:47:51Z</dcterms:created>
  <dcterms:modified xsi:type="dcterms:W3CDTF">2023-11-22T09:03:36Z</dcterms:modified>
</cp:coreProperties>
</file>