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256" r:id="rId2"/>
    <p:sldId id="274" r:id="rId3"/>
    <p:sldId id="257" r:id="rId4"/>
    <p:sldId id="259" r:id="rId5"/>
    <p:sldId id="258" r:id="rId6"/>
    <p:sldId id="277" r:id="rId7"/>
    <p:sldId id="260" r:id="rId8"/>
    <p:sldId id="273" r:id="rId9"/>
    <p:sldId id="262" r:id="rId10"/>
    <p:sldId id="264" r:id="rId11"/>
    <p:sldId id="266" r:id="rId12"/>
    <p:sldId id="268" r:id="rId13"/>
    <p:sldId id="271" r:id="rId14"/>
    <p:sldId id="269" r:id="rId15"/>
    <p:sldId id="280" r:id="rId16"/>
    <p:sldId id="267" r:id="rId17"/>
    <p:sldId id="278" r:id="rId18"/>
    <p:sldId id="263" r:id="rId19"/>
    <p:sldId id="270" r:id="rId20"/>
    <p:sldId id="272" r:id="rId21"/>
    <p:sldId id="282" r:id="rId22"/>
    <p:sldId id="275" r:id="rId23"/>
    <p:sldId id="265" r:id="rId24"/>
    <p:sldId id="28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6B93"/>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39" autoAdjust="0"/>
    <p:restoredTop sz="94660"/>
  </p:normalViewPr>
  <p:slideViewPr>
    <p:cSldViewPr snapToGrid="0">
      <p:cViewPr varScale="1">
        <p:scale>
          <a:sx n="99" d="100"/>
          <a:sy n="99" d="100"/>
        </p:scale>
        <p:origin x="108" y="4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zh-CN" altLang="en-US" smtClean="0"/>
              <a:t>越南建设证券股份公司  </a:t>
            </a:r>
            <a:r>
              <a:rPr lang="en-US" altLang="zh-CN" smtClean="0"/>
              <a:t>vncsi.com.vn</a:t>
            </a: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5D3AA1-5D5D-4493-A4D6-693B5EC58752}" type="datetimeFigureOut">
              <a:rPr lang="en-US" smtClean="0"/>
              <a:t>11/8/2023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081F00B-A8DD-4140-9FEA-4242F32A4CB4}" type="slidenum">
              <a:rPr lang="en-US" smtClean="0"/>
              <a:t>‹#›</a:t>
            </a:fld>
            <a:endParaRPr lang="en-US"/>
          </a:p>
        </p:txBody>
      </p:sp>
    </p:spTree>
    <p:extLst>
      <p:ext uri="{BB962C8B-B14F-4D97-AF65-F5344CB8AC3E}">
        <p14:creationId xmlns:p14="http://schemas.microsoft.com/office/powerpoint/2010/main" val="1543437071"/>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zh-CN" altLang="en-US" smtClean="0"/>
              <a:t>越南建设证券股份公司  </a:t>
            </a:r>
            <a:r>
              <a:rPr lang="en-US" altLang="zh-CN" smtClean="0"/>
              <a:t>vncsi.com.vn</a:t>
            </a: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DA30F3-540E-4E98-AF44-93D0005ED56A}" type="datetimeFigureOut">
              <a:rPr lang="en-US" smtClean="0"/>
              <a:t>11/8/2023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FC921D-30B9-4F47-9CB7-04B17473141A}" type="slidenum">
              <a:rPr lang="en-US" smtClean="0"/>
              <a:t>‹#›</a:t>
            </a:fld>
            <a:endParaRPr lang="en-US"/>
          </a:p>
        </p:txBody>
      </p:sp>
    </p:spTree>
    <p:extLst>
      <p:ext uri="{BB962C8B-B14F-4D97-AF65-F5344CB8AC3E}">
        <p14:creationId xmlns:p14="http://schemas.microsoft.com/office/powerpoint/2010/main" val="859795470"/>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FC921D-30B9-4F47-9CB7-04B17473141A}" type="slidenum">
              <a:rPr lang="en-US" smtClean="0"/>
              <a:t>1</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zh-CN" altLang="en-US" smtClean="0"/>
              <a:t>越南建设证券股份公司  </a:t>
            </a:r>
            <a:r>
              <a:rPr lang="en-US" altLang="zh-CN" smtClean="0"/>
              <a:t>vncsi.com.vn</a:t>
            </a:r>
            <a:endParaRPr lang="en-US"/>
          </a:p>
        </p:txBody>
      </p:sp>
    </p:spTree>
    <p:extLst>
      <p:ext uri="{BB962C8B-B14F-4D97-AF65-F5344CB8AC3E}">
        <p14:creationId xmlns:p14="http://schemas.microsoft.com/office/powerpoint/2010/main" val="1299379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FC921D-30B9-4F47-9CB7-04B17473141A}" type="slidenum">
              <a:rPr lang="en-US" smtClean="0"/>
              <a:t>2</a:t>
            </a:fld>
            <a:endParaRPr lang="en-US"/>
          </a:p>
        </p:txBody>
      </p:sp>
      <p:sp>
        <p:nvSpPr>
          <p:cNvPr id="5" name="Footer Placeholder 4"/>
          <p:cNvSpPr>
            <a:spLocks noGrp="1"/>
          </p:cNvSpPr>
          <p:nvPr>
            <p:ph type="ftr" sz="quarter" idx="11"/>
          </p:nvPr>
        </p:nvSpPr>
        <p:spPr/>
        <p:txBody>
          <a:bodyPr/>
          <a:lstStyle/>
          <a:p>
            <a:endParaRPr lang="en-US"/>
          </a:p>
        </p:txBody>
      </p:sp>
      <p:sp>
        <p:nvSpPr>
          <p:cNvPr id="6" name="Header Placeholder 5"/>
          <p:cNvSpPr>
            <a:spLocks noGrp="1"/>
          </p:cNvSpPr>
          <p:nvPr>
            <p:ph type="hdr" sz="quarter" idx="12"/>
          </p:nvPr>
        </p:nvSpPr>
        <p:spPr/>
        <p:txBody>
          <a:bodyPr/>
          <a:lstStyle/>
          <a:p>
            <a:r>
              <a:rPr lang="zh-CN" altLang="en-US" smtClean="0"/>
              <a:t>越南建设证券股份公司  </a:t>
            </a:r>
            <a:r>
              <a:rPr lang="en-US" altLang="zh-CN" smtClean="0"/>
              <a:t>vncsi.com.vn</a:t>
            </a:r>
            <a:endParaRPr lang="en-US"/>
          </a:p>
        </p:txBody>
      </p:sp>
    </p:spTree>
    <p:extLst>
      <p:ext uri="{BB962C8B-B14F-4D97-AF65-F5344CB8AC3E}">
        <p14:creationId xmlns:p14="http://schemas.microsoft.com/office/powerpoint/2010/main" val="1684946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zh-CN" altLang="en-US" smtClean="0"/>
              <a:t>越南建设证券股份公司  </a:t>
            </a:r>
            <a:r>
              <a:rPr lang="en-US" altLang="zh-CN" smtClean="0"/>
              <a:t>vncsi.com.vn</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FC921D-30B9-4F47-9CB7-04B17473141A}" type="slidenum">
              <a:rPr lang="en-US" smtClean="0"/>
              <a:t>8</a:t>
            </a:fld>
            <a:endParaRPr lang="en-US"/>
          </a:p>
        </p:txBody>
      </p:sp>
    </p:spTree>
    <p:extLst>
      <p:ext uri="{BB962C8B-B14F-4D97-AF65-F5344CB8AC3E}">
        <p14:creationId xmlns:p14="http://schemas.microsoft.com/office/powerpoint/2010/main" val="4031380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zh-CN" altLang="en-US" smtClean="0"/>
              <a:t>越南建设证券股份公司  </a:t>
            </a:r>
            <a:r>
              <a:rPr lang="en-US" altLang="zh-CN" smtClean="0"/>
              <a:t>vncsi.com.vn</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FC921D-30B9-4F47-9CB7-04B17473141A}" type="slidenum">
              <a:rPr lang="en-US" smtClean="0"/>
              <a:t>22</a:t>
            </a:fld>
            <a:endParaRPr lang="en-US"/>
          </a:p>
        </p:txBody>
      </p:sp>
    </p:spTree>
    <p:extLst>
      <p:ext uri="{BB962C8B-B14F-4D97-AF65-F5344CB8AC3E}">
        <p14:creationId xmlns:p14="http://schemas.microsoft.com/office/powerpoint/2010/main" val="4286588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28151E-AD50-41E4-AF69-59ED5F1F13F8}" type="datetime1">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C94EDD-DB9D-46ED-BCA1-6E4AE7FA3280}" type="slidenum">
              <a:rPr lang="en-US" smtClean="0"/>
              <a:t>‹#›</a:t>
            </a:fld>
            <a:endParaRPr lang="en-US"/>
          </a:p>
        </p:txBody>
      </p:sp>
    </p:spTree>
    <p:extLst>
      <p:ext uri="{BB962C8B-B14F-4D97-AF65-F5344CB8AC3E}">
        <p14:creationId xmlns:p14="http://schemas.microsoft.com/office/powerpoint/2010/main" val="2657340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48DCF4-8A97-4F44-8771-D3A9A54F98DF}" type="datetime1">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C94EDD-DB9D-46ED-BCA1-6E4AE7FA3280}" type="slidenum">
              <a:rPr lang="en-US" smtClean="0"/>
              <a:t>‹#›</a:t>
            </a:fld>
            <a:endParaRPr lang="en-US"/>
          </a:p>
        </p:txBody>
      </p:sp>
    </p:spTree>
    <p:extLst>
      <p:ext uri="{BB962C8B-B14F-4D97-AF65-F5344CB8AC3E}">
        <p14:creationId xmlns:p14="http://schemas.microsoft.com/office/powerpoint/2010/main" val="552516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C692D1-2E2A-41C8-BC61-73570C06F881}" type="datetime1">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C94EDD-DB9D-46ED-BCA1-6E4AE7FA3280}" type="slidenum">
              <a:rPr lang="en-US" smtClean="0"/>
              <a:t>‹#›</a:t>
            </a:fld>
            <a:endParaRPr lang="en-US"/>
          </a:p>
        </p:txBody>
      </p:sp>
    </p:spTree>
    <p:extLst>
      <p:ext uri="{BB962C8B-B14F-4D97-AF65-F5344CB8AC3E}">
        <p14:creationId xmlns:p14="http://schemas.microsoft.com/office/powerpoint/2010/main" val="3450781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EE2C28-2BEC-4031-B0C9-2C67BF1EDC33}" type="datetime1">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C94EDD-DB9D-46ED-BCA1-6E4AE7FA3280}" type="slidenum">
              <a:rPr lang="en-US" smtClean="0"/>
              <a:t>‹#›</a:t>
            </a:fld>
            <a:endParaRPr lang="en-US"/>
          </a:p>
        </p:txBody>
      </p:sp>
    </p:spTree>
    <p:extLst>
      <p:ext uri="{BB962C8B-B14F-4D97-AF65-F5344CB8AC3E}">
        <p14:creationId xmlns:p14="http://schemas.microsoft.com/office/powerpoint/2010/main" val="160838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FD5F701-388B-41CB-AFA4-91ECED02C610}" type="datetime1">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C94EDD-DB9D-46ED-BCA1-6E4AE7FA3280}" type="slidenum">
              <a:rPr lang="en-US" smtClean="0"/>
              <a:t>‹#›</a:t>
            </a:fld>
            <a:endParaRPr lang="en-US"/>
          </a:p>
        </p:txBody>
      </p:sp>
    </p:spTree>
    <p:extLst>
      <p:ext uri="{BB962C8B-B14F-4D97-AF65-F5344CB8AC3E}">
        <p14:creationId xmlns:p14="http://schemas.microsoft.com/office/powerpoint/2010/main" val="4017006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F1AFEB5-DFAD-412D-AA70-290A80C2003C}" type="datetime1">
              <a:rPr lang="en-US" smtClean="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C94EDD-DB9D-46ED-BCA1-6E4AE7FA3280}" type="slidenum">
              <a:rPr lang="en-US" smtClean="0"/>
              <a:t>‹#›</a:t>
            </a:fld>
            <a:endParaRPr lang="en-US"/>
          </a:p>
        </p:txBody>
      </p:sp>
    </p:spTree>
    <p:extLst>
      <p:ext uri="{BB962C8B-B14F-4D97-AF65-F5344CB8AC3E}">
        <p14:creationId xmlns:p14="http://schemas.microsoft.com/office/powerpoint/2010/main" val="710634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C7409CA-13B5-4E1D-B315-EB3D40477D5E}" type="datetime1">
              <a:rPr lang="en-US" smtClean="0"/>
              <a:t>11/8/2023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C94EDD-DB9D-46ED-BCA1-6E4AE7FA3280}" type="slidenum">
              <a:rPr lang="en-US" smtClean="0"/>
              <a:t>‹#›</a:t>
            </a:fld>
            <a:endParaRPr lang="en-US"/>
          </a:p>
        </p:txBody>
      </p:sp>
    </p:spTree>
    <p:extLst>
      <p:ext uri="{BB962C8B-B14F-4D97-AF65-F5344CB8AC3E}">
        <p14:creationId xmlns:p14="http://schemas.microsoft.com/office/powerpoint/2010/main" val="1272551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17E9B48-18FD-49AB-8DF5-8F0B54F65F50}" type="datetime1">
              <a:rPr lang="en-US" smtClean="0"/>
              <a:t>11/8/2023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C94EDD-DB9D-46ED-BCA1-6E4AE7FA3280}" type="slidenum">
              <a:rPr lang="en-US" smtClean="0"/>
              <a:t>‹#›</a:t>
            </a:fld>
            <a:endParaRPr lang="en-US"/>
          </a:p>
        </p:txBody>
      </p:sp>
    </p:spTree>
    <p:extLst>
      <p:ext uri="{BB962C8B-B14F-4D97-AF65-F5344CB8AC3E}">
        <p14:creationId xmlns:p14="http://schemas.microsoft.com/office/powerpoint/2010/main" val="2590233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DBF093-B48F-4B08-A08F-9BF8D205CE53}" type="datetime1">
              <a:rPr lang="en-US" smtClean="0"/>
              <a:t>11/8/2023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C94EDD-DB9D-46ED-BCA1-6E4AE7FA3280}" type="slidenum">
              <a:rPr lang="en-US" smtClean="0"/>
              <a:t>‹#›</a:t>
            </a:fld>
            <a:endParaRPr lang="en-US"/>
          </a:p>
        </p:txBody>
      </p:sp>
    </p:spTree>
    <p:extLst>
      <p:ext uri="{BB962C8B-B14F-4D97-AF65-F5344CB8AC3E}">
        <p14:creationId xmlns:p14="http://schemas.microsoft.com/office/powerpoint/2010/main" val="4025298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B1EABD-4F8E-4538-AB57-F26979AA0A93}" type="datetime1">
              <a:rPr lang="en-US" smtClean="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C94EDD-DB9D-46ED-BCA1-6E4AE7FA3280}" type="slidenum">
              <a:rPr lang="en-US" smtClean="0"/>
              <a:t>‹#›</a:t>
            </a:fld>
            <a:endParaRPr lang="en-US"/>
          </a:p>
        </p:txBody>
      </p:sp>
    </p:spTree>
    <p:extLst>
      <p:ext uri="{BB962C8B-B14F-4D97-AF65-F5344CB8AC3E}">
        <p14:creationId xmlns:p14="http://schemas.microsoft.com/office/powerpoint/2010/main" val="2109133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B99E72-DD13-4603-B927-311C8CB92CD6}" type="datetime1">
              <a:rPr lang="en-US" smtClean="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C94EDD-DB9D-46ED-BCA1-6E4AE7FA3280}" type="slidenum">
              <a:rPr lang="en-US" smtClean="0"/>
              <a:t>‹#›</a:t>
            </a:fld>
            <a:endParaRPr lang="en-US"/>
          </a:p>
        </p:txBody>
      </p:sp>
    </p:spTree>
    <p:extLst>
      <p:ext uri="{BB962C8B-B14F-4D97-AF65-F5344CB8AC3E}">
        <p14:creationId xmlns:p14="http://schemas.microsoft.com/office/powerpoint/2010/main" val="2870609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E6F757-DE55-4136-93C1-9676114F3416}" type="datetime1">
              <a:rPr lang="en-US" smtClean="0"/>
              <a:t>11/8/2023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C94EDD-DB9D-46ED-BCA1-6E4AE7FA3280}" type="slidenum">
              <a:rPr lang="en-US" smtClean="0"/>
              <a:t>‹#›</a:t>
            </a:fld>
            <a:endParaRPr lang="en-US"/>
          </a:p>
        </p:txBody>
      </p:sp>
    </p:spTree>
    <p:extLst>
      <p:ext uri="{BB962C8B-B14F-4D97-AF65-F5344CB8AC3E}">
        <p14:creationId xmlns:p14="http://schemas.microsoft.com/office/powerpoint/2010/main" val="39254817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6.png"/></Relationships>
</file>

<file path=ppt/slides/_rels/slide24.xml.rels><?xml version="1.0" encoding="UTF-8" standalone="yes"?>
<Relationships xmlns="http://schemas.openxmlformats.org/package/2006/relationships"><Relationship Id="rId2" Type="http://schemas.openxmlformats.org/officeDocument/2006/relationships/hyperlink" Target="mailto:online@vncsi.com.vn"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6C94EDD-DB9D-46ED-BCA1-6E4AE7FA3280}" type="slidenum">
              <a:rPr lang="en-US" smtClean="0"/>
              <a:t>1</a:t>
            </a:fld>
            <a:endParaRPr lang="en-US"/>
          </a:p>
        </p:txBody>
      </p:sp>
    </p:spTree>
    <p:extLst>
      <p:ext uri="{BB962C8B-B14F-4D97-AF65-F5344CB8AC3E}">
        <p14:creationId xmlns:p14="http://schemas.microsoft.com/office/powerpoint/2010/main" val="13793356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84"/>
            <a:ext cx="10515600" cy="1089080"/>
          </a:xfrm>
        </p:spPr>
        <p:txBody>
          <a:bodyPr/>
          <a:lstStyle/>
          <a:p>
            <a:r>
              <a:rPr lang="en-US" dirty="0">
                <a:ln>
                  <a:solidFill>
                    <a:srgbClr val="0070C0"/>
                  </a:solidFill>
                </a:ln>
                <a:solidFill>
                  <a:srgbClr val="1B6B93"/>
                </a:solidFill>
              </a:rPr>
              <a:t>3</a:t>
            </a:r>
            <a:r>
              <a:rPr lang="en-US" dirty="0" smtClean="0">
                <a:ln>
                  <a:solidFill>
                    <a:srgbClr val="0070C0"/>
                  </a:solidFill>
                </a:ln>
                <a:solidFill>
                  <a:srgbClr val="1B6B93"/>
                </a:solidFill>
              </a:rPr>
              <a:t>.</a:t>
            </a:r>
            <a:r>
              <a:rPr lang="zh-CN" altLang="en-US" dirty="0" smtClean="0">
                <a:ln>
                  <a:solidFill>
                    <a:srgbClr val="0070C0"/>
                  </a:solidFill>
                </a:ln>
                <a:solidFill>
                  <a:srgbClr val="1B6B93"/>
                </a:solidFill>
              </a:rPr>
              <a:t>交</a:t>
            </a:r>
            <a:r>
              <a:rPr lang="zh-CN" altLang="en-US" dirty="0">
                <a:ln>
                  <a:solidFill>
                    <a:srgbClr val="0070C0"/>
                  </a:solidFill>
                </a:ln>
                <a:solidFill>
                  <a:srgbClr val="1B6B93"/>
                </a:solidFill>
              </a:rPr>
              <a:t>易屏幕注解说明</a:t>
            </a:r>
            <a:endParaRPr lang="en-US" dirty="0">
              <a:ln>
                <a:solidFill>
                  <a:srgbClr val="0070C0"/>
                </a:solidFill>
              </a:ln>
              <a:solidFill>
                <a:srgbClr val="1B6B93"/>
              </a:solidFill>
            </a:endParaRPr>
          </a:p>
        </p:txBody>
      </p:sp>
      <p:pic>
        <p:nvPicPr>
          <p:cNvPr id="5" name="Content Placeholder 3"/>
          <p:cNvPicPr>
            <a:picLocks noChangeAspect="1"/>
          </p:cNvPicPr>
          <p:nvPr/>
        </p:nvPicPr>
        <p:blipFill>
          <a:blip r:embed="rId2"/>
          <a:stretch>
            <a:fillRect/>
          </a:stretch>
        </p:blipFill>
        <p:spPr>
          <a:xfrm>
            <a:off x="753704" y="857136"/>
            <a:ext cx="10326188" cy="1037138"/>
          </a:xfrm>
          <a:prstGeom prst="rect">
            <a:avLst/>
          </a:prstGeom>
        </p:spPr>
      </p:pic>
      <p:graphicFrame>
        <p:nvGraphicFramePr>
          <p:cNvPr id="12" name="Content Placeholder 11"/>
          <p:cNvGraphicFramePr>
            <a:graphicFrameLocks noGrp="1"/>
          </p:cNvGraphicFramePr>
          <p:nvPr>
            <p:ph idx="1"/>
            <p:extLst>
              <p:ext uri="{D42A27DB-BD31-4B8C-83A1-F6EECF244321}">
                <p14:modId xmlns:p14="http://schemas.microsoft.com/office/powerpoint/2010/main" val="1524622754"/>
              </p:ext>
            </p:extLst>
          </p:nvPr>
        </p:nvGraphicFramePr>
        <p:xfrm>
          <a:off x="418743" y="2099494"/>
          <a:ext cx="11311938" cy="4758507"/>
        </p:xfrm>
        <a:graphic>
          <a:graphicData uri="http://schemas.openxmlformats.org/drawingml/2006/table">
            <a:tbl>
              <a:tblPr firstRow="1" bandRow="1">
                <a:tableStyleId>{2D5ABB26-0587-4C30-8999-92F81FD0307C}</a:tableStyleId>
              </a:tblPr>
              <a:tblGrid>
                <a:gridCol w="2336950">
                  <a:extLst>
                    <a:ext uri="{9D8B030D-6E8A-4147-A177-3AD203B41FA5}">
                      <a16:colId xmlns:a16="http://schemas.microsoft.com/office/drawing/2014/main" val="20000"/>
                    </a:ext>
                  </a:extLst>
                </a:gridCol>
                <a:gridCol w="2217959">
                  <a:extLst>
                    <a:ext uri="{9D8B030D-6E8A-4147-A177-3AD203B41FA5}">
                      <a16:colId xmlns:a16="http://schemas.microsoft.com/office/drawing/2014/main" val="20001"/>
                    </a:ext>
                  </a:extLst>
                </a:gridCol>
                <a:gridCol w="2196269">
                  <a:extLst>
                    <a:ext uri="{9D8B030D-6E8A-4147-A177-3AD203B41FA5}">
                      <a16:colId xmlns:a16="http://schemas.microsoft.com/office/drawing/2014/main" val="20002"/>
                    </a:ext>
                  </a:extLst>
                </a:gridCol>
                <a:gridCol w="2367186">
                  <a:extLst>
                    <a:ext uri="{9D8B030D-6E8A-4147-A177-3AD203B41FA5}">
                      <a16:colId xmlns:a16="http://schemas.microsoft.com/office/drawing/2014/main" val="20003"/>
                    </a:ext>
                  </a:extLst>
                </a:gridCol>
                <a:gridCol w="2193574">
                  <a:extLst>
                    <a:ext uri="{9D8B030D-6E8A-4147-A177-3AD203B41FA5}">
                      <a16:colId xmlns:a16="http://schemas.microsoft.com/office/drawing/2014/main" val="20004"/>
                    </a:ext>
                  </a:extLst>
                </a:gridCol>
              </a:tblGrid>
              <a:tr h="349584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262660">
                <a:tc>
                  <a:txBody>
                    <a:bodyPr/>
                    <a:lstStyle/>
                    <a:p>
                      <a:r>
                        <a:rPr lang="zh-CN" altLang="en-US" dirty="0" smtClean="0"/>
                        <a:t>越南股票市场总览</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CN" altLang="en-US" dirty="0" smtClean="0"/>
                        <a:t>客户可以创造自己关注股票的名目</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CN" altLang="en-US" dirty="0" smtClean="0"/>
                        <a:t>进行下单交易的屏幕</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CN" altLang="en-US" dirty="0" smtClean="0"/>
                        <a:t>客户可以查看市场新闻，股权信息以及投资推荐建议</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CN" altLang="en-US" sz="1600" dirty="0" smtClean="0"/>
                        <a:t>此是应用在线的服务包括取钱，转账功能设置，对账单，等其他的服务</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1" name="Google Shape;2030;p91"/>
          <p:cNvSpPr/>
          <p:nvPr/>
        </p:nvSpPr>
        <p:spPr>
          <a:xfrm rot="5400000">
            <a:off x="1350990" y="3081152"/>
            <a:ext cx="691753" cy="197079"/>
          </a:xfrm>
          <a:custGeom>
            <a:avLst/>
            <a:gdLst/>
            <a:ahLst/>
            <a:cxnLst/>
            <a:rect l="l" t="t" r="r" b="b"/>
            <a:pathLst>
              <a:path w="2756" h="1918" extrusionOk="0">
                <a:moveTo>
                  <a:pt x="1757" y="0"/>
                </a:moveTo>
                <a:cubicBezTo>
                  <a:pt x="1693" y="0"/>
                  <a:pt x="1630" y="25"/>
                  <a:pt x="1580" y="75"/>
                </a:cubicBezTo>
                <a:cubicBezTo>
                  <a:pt x="1479" y="176"/>
                  <a:pt x="1479" y="335"/>
                  <a:pt x="1580" y="436"/>
                </a:cubicBezTo>
                <a:lnTo>
                  <a:pt x="1768" y="623"/>
                </a:lnTo>
                <a:cubicBezTo>
                  <a:pt x="1797" y="652"/>
                  <a:pt x="1775" y="702"/>
                  <a:pt x="1739" y="702"/>
                </a:cubicBezTo>
                <a:lnTo>
                  <a:pt x="253" y="702"/>
                </a:lnTo>
                <a:cubicBezTo>
                  <a:pt x="116" y="702"/>
                  <a:pt x="1" y="818"/>
                  <a:pt x="1" y="962"/>
                </a:cubicBezTo>
                <a:cubicBezTo>
                  <a:pt x="1" y="1099"/>
                  <a:pt x="116" y="1215"/>
                  <a:pt x="253" y="1215"/>
                </a:cubicBezTo>
                <a:lnTo>
                  <a:pt x="1739" y="1215"/>
                </a:lnTo>
                <a:cubicBezTo>
                  <a:pt x="1775" y="1215"/>
                  <a:pt x="1797" y="1265"/>
                  <a:pt x="1768" y="1294"/>
                </a:cubicBezTo>
                <a:lnTo>
                  <a:pt x="1580" y="1481"/>
                </a:lnTo>
                <a:cubicBezTo>
                  <a:pt x="1479" y="1582"/>
                  <a:pt x="1479" y="1741"/>
                  <a:pt x="1580" y="1842"/>
                </a:cubicBezTo>
                <a:cubicBezTo>
                  <a:pt x="1631" y="1892"/>
                  <a:pt x="1696" y="1918"/>
                  <a:pt x="1760" y="1918"/>
                </a:cubicBezTo>
                <a:cubicBezTo>
                  <a:pt x="1825" y="1918"/>
                  <a:pt x="1890" y="1892"/>
                  <a:pt x="1941" y="1842"/>
                </a:cubicBezTo>
                <a:lnTo>
                  <a:pt x="2676" y="1106"/>
                </a:lnTo>
                <a:cubicBezTo>
                  <a:pt x="2756" y="1027"/>
                  <a:pt x="2756" y="897"/>
                  <a:pt x="2676" y="811"/>
                </a:cubicBezTo>
                <a:lnTo>
                  <a:pt x="1941" y="82"/>
                </a:lnTo>
                <a:cubicBezTo>
                  <a:pt x="1889" y="27"/>
                  <a:pt x="1823" y="0"/>
                  <a:pt x="1757"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Picture 12"/>
          <p:cNvPicPr>
            <a:picLocks noChangeAspect="1"/>
          </p:cNvPicPr>
          <p:nvPr/>
        </p:nvPicPr>
        <p:blipFill rotWithShape="1">
          <a:blip r:embed="rId3"/>
          <a:srcRect t="5680"/>
          <a:stretch/>
        </p:blipFill>
        <p:spPr>
          <a:xfrm>
            <a:off x="684836" y="2135532"/>
            <a:ext cx="1741223" cy="3426089"/>
          </a:xfrm>
          <a:prstGeom prst="rect">
            <a:avLst/>
          </a:prstGeom>
        </p:spPr>
      </p:pic>
      <p:sp>
        <p:nvSpPr>
          <p:cNvPr id="16" name="Right Arrow 15"/>
          <p:cNvSpPr/>
          <p:nvPr/>
        </p:nvSpPr>
        <p:spPr>
          <a:xfrm rot="5400000">
            <a:off x="1533395" y="1907375"/>
            <a:ext cx="410440" cy="228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rot="5400000">
            <a:off x="3647567" y="1820698"/>
            <a:ext cx="413824" cy="21584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rot="5400000">
            <a:off x="7835564" y="1812627"/>
            <a:ext cx="410440" cy="228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5400000">
            <a:off x="5759994" y="1883986"/>
            <a:ext cx="410440" cy="228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rotWithShape="1">
          <a:blip r:embed="rId4"/>
          <a:srcRect t="3305" b="4728"/>
          <a:stretch/>
        </p:blipFill>
        <p:spPr>
          <a:xfrm>
            <a:off x="3017596" y="2135532"/>
            <a:ext cx="1693043" cy="3460113"/>
          </a:xfrm>
          <a:prstGeom prst="rect">
            <a:avLst/>
          </a:prstGeom>
        </p:spPr>
      </p:pic>
      <p:pic>
        <p:nvPicPr>
          <p:cNvPr id="24" name="Picture 23"/>
          <p:cNvPicPr>
            <a:picLocks noChangeAspect="1"/>
          </p:cNvPicPr>
          <p:nvPr/>
        </p:nvPicPr>
        <p:blipFill rotWithShape="1">
          <a:blip r:embed="rId5"/>
          <a:srcRect t="3731" b="5492"/>
          <a:stretch/>
        </p:blipFill>
        <p:spPr>
          <a:xfrm>
            <a:off x="5302176" y="2211744"/>
            <a:ext cx="1670344" cy="3369535"/>
          </a:xfrm>
          <a:prstGeom prst="rect">
            <a:avLst/>
          </a:prstGeom>
        </p:spPr>
      </p:pic>
      <p:sp>
        <p:nvSpPr>
          <p:cNvPr id="25" name="Right Arrow 24"/>
          <p:cNvSpPr/>
          <p:nvPr/>
        </p:nvSpPr>
        <p:spPr>
          <a:xfrm rot="5400000">
            <a:off x="10077660" y="1831916"/>
            <a:ext cx="410440" cy="228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rotWithShape="1">
          <a:blip r:embed="rId6"/>
          <a:srcRect t="3032" b="5416"/>
          <a:stretch/>
        </p:blipFill>
        <p:spPr>
          <a:xfrm>
            <a:off x="7622787" y="2113993"/>
            <a:ext cx="1688603" cy="3435479"/>
          </a:xfrm>
          <a:prstGeom prst="rect">
            <a:avLst/>
          </a:prstGeom>
        </p:spPr>
      </p:pic>
      <p:pic>
        <p:nvPicPr>
          <p:cNvPr id="27" name="Picture 26"/>
          <p:cNvPicPr>
            <a:picLocks noChangeAspect="1"/>
          </p:cNvPicPr>
          <p:nvPr/>
        </p:nvPicPr>
        <p:blipFill rotWithShape="1">
          <a:blip r:embed="rId7"/>
          <a:srcRect t="3420" b="5404"/>
          <a:stretch/>
        </p:blipFill>
        <p:spPr>
          <a:xfrm>
            <a:off x="9766800" y="2118694"/>
            <a:ext cx="1727257" cy="3499641"/>
          </a:xfrm>
          <a:prstGeom prst="rect">
            <a:avLst/>
          </a:prstGeom>
        </p:spPr>
      </p:pic>
      <p:sp>
        <p:nvSpPr>
          <p:cNvPr id="3" name="Slide Number Placeholder 2"/>
          <p:cNvSpPr>
            <a:spLocks noGrp="1"/>
          </p:cNvSpPr>
          <p:nvPr>
            <p:ph type="sldNum" sz="quarter" idx="12"/>
          </p:nvPr>
        </p:nvSpPr>
        <p:spPr/>
        <p:txBody>
          <a:bodyPr/>
          <a:lstStyle/>
          <a:p>
            <a:fld id="{06C94EDD-DB9D-46ED-BCA1-6E4AE7FA3280}" type="slidenum">
              <a:rPr lang="en-US" smtClean="0"/>
              <a:t>10</a:t>
            </a:fld>
            <a:endParaRPr lang="en-US"/>
          </a:p>
        </p:txBody>
      </p:sp>
    </p:spTree>
    <p:extLst>
      <p:ext uri="{BB962C8B-B14F-4D97-AF65-F5344CB8AC3E}">
        <p14:creationId xmlns:p14="http://schemas.microsoft.com/office/powerpoint/2010/main" val="30913694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295" y="-77804"/>
            <a:ext cx="10515600" cy="1325563"/>
          </a:xfrm>
        </p:spPr>
        <p:txBody>
          <a:bodyPr/>
          <a:lstStyle/>
          <a:p>
            <a:r>
              <a:rPr lang="en-US" dirty="0">
                <a:ln>
                  <a:solidFill>
                    <a:srgbClr val="0070C0"/>
                  </a:solidFill>
                </a:ln>
                <a:solidFill>
                  <a:srgbClr val="1B6B93"/>
                </a:solidFill>
              </a:rPr>
              <a:t>3. </a:t>
            </a:r>
            <a:r>
              <a:rPr lang="zh-CN" altLang="en-US" dirty="0" smtClean="0">
                <a:ln>
                  <a:solidFill>
                    <a:srgbClr val="0070C0"/>
                  </a:solidFill>
                </a:ln>
                <a:solidFill>
                  <a:srgbClr val="1B6B93"/>
                </a:solidFill>
              </a:rPr>
              <a:t>交</a:t>
            </a:r>
            <a:r>
              <a:rPr lang="zh-CN" altLang="en-US" dirty="0">
                <a:ln>
                  <a:solidFill>
                    <a:srgbClr val="0070C0"/>
                  </a:solidFill>
                </a:ln>
                <a:solidFill>
                  <a:srgbClr val="1B6B93"/>
                </a:solidFill>
              </a:rPr>
              <a:t>易屏</a:t>
            </a:r>
            <a:r>
              <a:rPr lang="zh-CN" altLang="en-US" dirty="0" smtClean="0">
                <a:ln>
                  <a:solidFill>
                    <a:srgbClr val="0070C0"/>
                  </a:solidFill>
                </a:ln>
                <a:solidFill>
                  <a:srgbClr val="1B6B93"/>
                </a:solidFill>
              </a:rPr>
              <a:t>幕</a:t>
            </a:r>
            <a:r>
              <a:rPr lang="zh-CN" altLang="en-US" dirty="0">
                <a:ln>
                  <a:solidFill>
                    <a:srgbClr val="0070C0"/>
                  </a:solidFill>
                </a:ln>
                <a:solidFill>
                  <a:srgbClr val="1B6B93"/>
                </a:solidFill>
              </a:rPr>
              <a:t>注</a:t>
            </a:r>
            <a:r>
              <a:rPr lang="zh-CN" altLang="en-US" dirty="0" smtClean="0">
                <a:ln>
                  <a:solidFill>
                    <a:srgbClr val="0070C0"/>
                  </a:solidFill>
                </a:ln>
                <a:solidFill>
                  <a:srgbClr val="1B6B93"/>
                </a:solidFill>
              </a:rPr>
              <a:t>解说明</a:t>
            </a:r>
            <a:endParaRPr lang="en-US" dirty="0">
              <a:ln>
                <a:solidFill>
                  <a:srgbClr val="0070C0"/>
                </a:solidFill>
              </a:ln>
              <a:solidFill>
                <a:srgbClr val="1B6B93"/>
              </a:solidFill>
            </a:endParaRPr>
          </a:p>
        </p:txBody>
      </p:sp>
      <p:pic>
        <p:nvPicPr>
          <p:cNvPr id="4" name="Content Placeholder 3"/>
          <p:cNvPicPr>
            <a:picLocks noGrp="1" noChangeAspect="1"/>
          </p:cNvPicPr>
          <p:nvPr>
            <p:ph idx="1"/>
          </p:nvPr>
        </p:nvPicPr>
        <p:blipFill rotWithShape="1">
          <a:blip r:embed="rId2"/>
          <a:srcRect t="2999" b="5414"/>
          <a:stretch/>
        </p:blipFill>
        <p:spPr>
          <a:xfrm>
            <a:off x="4510407" y="1479061"/>
            <a:ext cx="2302392" cy="4685982"/>
          </a:xfrm>
          <a:prstGeom prst="rect">
            <a:avLst/>
          </a:prstGeom>
        </p:spPr>
      </p:pic>
      <p:sp>
        <p:nvSpPr>
          <p:cNvPr id="5" name="Rounded Rectangle 4"/>
          <p:cNvSpPr/>
          <p:nvPr/>
        </p:nvSpPr>
        <p:spPr>
          <a:xfrm>
            <a:off x="6049095" y="1505191"/>
            <a:ext cx="711935" cy="196792"/>
          </a:xfrm>
          <a:prstGeom prst="roundRect">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a:stretch>
            <a:fillRect/>
          </a:stretch>
        </p:blipFill>
        <p:spPr>
          <a:xfrm>
            <a:off x="7309965" y="1919579"/>
            <a:ext cx="290416" cy="255366"/>
          </a:xfrm>
          <a:prstGeom prst="rect">
            <a:avLst/>
          </a:prstGeom>
        </p:spPr>
      </p:pic>
      <p:pic>
        <p:nvPicPr>
          <p:cNvPr id="8" name="Picture 7"/>
          <p:cNvPicPr>
            <a:picLocks noChangeAspect="1"/>
          </p:cNvPicPr>
          <p:nvPr/>
        </p:nvPicPr>
        <p:blipFill>
          <a:blip r:embed="rId4"/>
          <a:stretch>
            <a:fillRect/>
          </a:stretch>
        </p:blipFill>
        <p:spPr>
          <a:xfrm>
            <a:off x="7303351" y="1460274"/>
            <a:ext cx="290416" cy="261944"/>
          </a:xfrm>
          <a:prstGeom prst="rect">
            <a:avLst/>
          </a:prstGeom>
        </p:spPr>
      </p:pic>
      <p:pic>
        <p:nvPicPr>
          <p:cNvPr id="9" name="Picture 8"/>
          <p:cNvPicPr>
            <a:picLocks noChangeAspect="1"/>
          </p:cNvPicPr>
          <p:nvPr/>
        </p:nvPicPr>
        <p:blipFill>
          <a:blip r:embed="rId5"/>
          <a:stretch>
            <a:fillRect/>
          </a:stretch>
        </p:blipFill>
        <p:spPr>
          <a:xfrm>
            <a:off x="7303351" y="1037785"/>
            <a:ext cx="290416" cy="238046"/>
          </a:xfrm>
          <a:prstGeom prst="rect">
            <a:avLst/>
          </a:prstGeom>
        </p:spPr>
      </p:pic>
      <p:sp>
        <p:nvSpPr>
          <p:cNvPr id="12" name="Rounded Rectangle 11"/>
          <p:cNvSpPr/>
          <p:nvPr/>
        </p:nvSpPr>
        <p:spPr>
          <a:xfrm>
            <a:off x="4510407" y="2272327"/>
            <a:ext cx="2328189" cy="668993"/>
          </a:xfrm>
          <a:prstGeom prst="roundRect">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eft Brace 13"/>
          <p:cNvSpPr/>
          <p:nvPr/>
        </p:nvSpPr>
        <p:spPr>
          <a:xfrm>
            <a:off x="6882563" y="1156808"/>
            <a:ext cx="383857" cy="882552"/>
          </a:xfrm>
          <a:prstGeom prst="leftBrace">
            <a:avLst/>
          </a:prstGeom>
          <a:ln w="222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a:off x="7593767" y="1002919"/>
            <a:ext cx="1615440" cy="307777"/>
          </a:xfrm>
          <a:prstGeom prst="rect">
            <a:avLst/>
          </a:prstGeom>
          <a:noFill/>
        </p:spPr>
        <p:txBody>
          <a:bodyPr wrap="square" rtlCol="0">
            <a:spAutoFit/>
          </a:bodyPr>
          <a:lstStyle/>
          <a:p>
            <a:r>
              <a:rPr lang="zh-CN" altLang="en-US" sz="1400" dirty="0" smtClean="0"/>
              <a:t>对股票添加备注</a:t>
            </a:r>
            <a:endParaRPr lang="en-US" sz="1400" dirty="0"/>
          </a:p>
        </p:txBody>
      </p:sp>
      <p:sp>
        <p:nvSpPr>
          <p:cNvPr id="16" name="TextBox 15"/>
          <p:cNvSpPr txBox="1"/>
          <p:nvPr/>
        </p:nvSpPr>
        <p:spPr>
          <a:xfrm>
            <a:off x="7578542" y="1457700"/>
            <a:ext cx="2072640" cy="307777"/>
          </a:xfrm>
          <a:prstGeom prst="rect">
            <a:avLst/>
          </a:prstGeom>
          <a:noFill/>
        </p:spPr>
        <p:txBody>
          <a:bodyPr wrap="square" rtlCol="0">
            <a:spAutoFit/>
          </a:bodyPr>
          <a:lstStyle/>
          <a:p>
            <a:r>
              <a:rPr lang="zh-CN" altLang="en-US" sz="1400" dirty="0" smtClean="0"/>
              <a:t>喜欢股票的图标</a:t>
            </a:r>
            <a:endParaRPr lang="en-US" sz="1400" dirty="0"/>
          </a:p>
        </p:txBody>
      </p:sp>
      <p:sp>
        <p:nvSpPr>
          <p:cNvPr id="17" name="TextBox 16"/>
          <p:cNvSpPr txBox="1"/>
          <p:nvPr/>
        </p:nvSpPr>
        <p:spPr>
          <a:xfrm>
            <a:off x="7557694" y="1919579"/>
            <a:ext cx="2065020" cy="307777"/>
          </a:xfrm>
          <a:prstGeom prst="rect">
            <a:avLst/>
          </a:prstGeom>
          <a:noFill/>
        </p:spPr>
        <p:txBody>
          <a:bodyPr wrap="square" rtlCol="0">
            <a:spAutoFit/>
          </a:bodyPr>
          <a:lstStyle/>
          <a:p>
            <a:r>
              <a:rPr lang="zh-CN" altLang="en-US" sz="1400" dirty="0" smtClean="0"/>
              <a:t>寻找别的股票代码</a:t>
            </a:r>
            <a:endParaRPr lang="en-US" sz="1400" dirty="0"/>
          </a:p>
        </p:txBody>
      </p:sp>
      <p:pic>
        <p:nvPicPr>
          <p:cNvPr id="33" name="Picture 32"/>
          <p:cNvPicPr>
            <a:picLocks noChangeAspect="1"/>
          </p:cNvPicPr>
          <p:nvPr/>
        </p:nvPicPr>
        <p:blipFill rotWithShape="1">
          <a:blip r:embed="rId6"/>
          <a:srcRect r="5664"/>
          <a:stretch/>
        </p:blipFill>
        <p:spPr>
          <a:xfrm>
            <a:off x="988150" y="3245381"/>
            <a:ext cx="825410" cy="341299"/>
          </a:xfrm>
          <a:prstGeom prst="rect">
            <a:avLst/>
          </a:prstGeom>
        </p:spPr>
      </p:pic>
      <p:pic>
        <p:nvPicPr>
          <p:cNvPr id="35" name="Picture 34"/>
          <p:cNvPicPr>
            <a:picLocks noChangeAspect="1"/>
          </p:cNvPicPr>
          <p:nvPr/>
        </p:nvPicPr>
        <p:blipFill rotWithShape="1">
          <a:blip r:embed="rId7"/>
          <a:srcRect r="12441" b="4862"/>
          <a:stretch/>
        </p:blipFill>
        <p:spPr>
          <a:xfrm>
            <a:off x="850195" y="1454574"/>
            <a:ext cx="963366" cy="1776306"/>
          </a:xfrm>
          <a:prstGeom prst="rect">
            <a:avLst/>
          </a:prstGeom>
        </p:spPr>
      </p:pic>
      <p:sp>
        <p:nvSpPr>
          <p:cNvPr id="36" name="TextBox 35"/>
          <p:cNvSpPr txBox="1"/>
          <p:nvPr/>
        </p:nvSpPr>
        <p:spPr>
          <a:xfrm>
            <a:off x="1723535" y="1569866"/>
            <a:ext cx="2534177" cy="307777"/>
          </a:xfrm>
          <a:prstGeom prst="rect">
            <a:avLst/>
          </a:prstGeom>
          <a:noFill/>
        </p:spPr>
        <p:txBody>
          <a:bodyPr wrap="square" rtlCol="0">
            <a:spAutoFit/>
          </a:bodyPr>
          <a:lstStyle/>
          <a:p>
            <a:r>
              <a:rPr lang="zh-CN" altLang="en-US" sz="1400" dirty="0" smtClean="0"/>
              <a:t>查看具体的股票</a:t>
            </a:r>
            <a:r>
              <a:rPr lang="zh-CN" altLang="en-US" sz="1400" dirty="0"/>
              <a:t>线图</a:t>
            </a:r>
            <a:endParaRPr lang="en-US" sz="1400" dirty="0"/>
          </a:p>
        </p:txBody>
      </p:sp>
      <p:sp>
        <p:nvSpPr>
          <p:cNvPr id="37" name="TextBox 36"/>
          <p:cNvSpPr txBox="1"/>
          <p:nvPr/>
        </p:nvSpPr>
        <p:spPr>
          <a:xfrm>
            <a:off x="1774489" y="1996058"/>
            <a:ext cx="2509531" cy="523220"/>
          </a:xfrm>
          <a:prstGeom prst="rect">
            <a:avLst/>
          </a:prstGeom>
          <a:noFill/>
        </p:spPr>
        <p:txBody>
          <a:bodyPr wrap="square" rtlCol="0">
            <a:spAutoFit/>
          </a:bodyPr>
          <a:lstStyle/>
          <a:p>
            <a:r>
              <a:rPr lang="zh-CN" altLang="en-US" sz="1400" dirty="0" smtClean="0"/>
              <a:t>查看股票的详细信息包括资本和各类指数</a:t>
            </a:r>
            <a:endParaRPr lang="en-US" sz="1400" dirty="0"/>
          </a:p>
        </p:txBody>
      </p:sp>
      <p:sp>
        <p:nvSpPr>
          <p:cNvPr id="38" name="Rounded Rectangle 37"/>
          <p:cNvSpPr/>
          <p:nvPr/>
        </p:nvSpPr>
        <p:spPr>
          <a:xfrm>
            <a:off x="4524921" y="1742406"/>
            <a:ext cx="2287878" cy="196792"/>
          </a:xfrm>
          <a:prstGeom prst="roundRect">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Elbow Connector 39"/>
          <p:cNvCxnSpPr/>
          <p:nvPr/>
        </p:nvCxnSpPr>
        <p:spPr>
          <a:xfrm rot="10800000" flipV="1">
            <a:off x="4197574" y="1837662"/>
            <a:ext cx="357242" cy="317849"/>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Right Bracket 41"/>
          <p:cNvSpPr/>
          <p:nvPr/>
        </p:nvSpPr>
        <p:spPr>
          <a:xfrm>
            <a:off x="3946395" y="1507339"/>
            <a:ext cx="251501" cy="2000009"/>
          </a:xfrm>
          <a:prstGeom prst="rightBracket">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TextBox 42"/>
          <p:cNvSpPr txBox="1"/>
          <p:nvPr/>
        </p:nvSpPr>
        <p:spPr>
          <a:xfrm>
            <a:off x="1794203" y="2567301"/>
            <a:ext cx="1828800" cy="307777"/>
          </a:xfrm>
          <a:prstGeom prst="rect">
            <a:avLst/>
          </a:prstGeom>
          <a:noFill/>
        </p:spPr>
        <p:txBody>
          <a:bodyPr wrap="square" rtlCol="0">
            <a:spAutoFit/>
          </a:bodyPr>
          <a:lstStyle/>
          <a:p>
            <a:r>
              <a:rPr lang="zh-CN" altLang="en-US" sz="1400" dirty="0" smtClean="0"/>
              <a:t>股票的相关市场新闻</a:t>
            </a:r>
            <a:endParaRPr lang="en-US" sz="1400" dirty="0"/>
          </a:p>
        </p:txBody>
      </p:sp>
      <p:sp>
        <p:nvSpPr>
          <p:cNvPr id="44" name="Rounded Rectangle 43"/>
          <p:cNvSpPr/>
          <p:nvPr/>
        </p:nvSpPr>
        <p:spPr>
          <a:xfrm>
            <a:off x="4521289" y="3188566"/>
            <a:ext cx="2273378" cy="1627274"/>
          </a:xfrm>
          <a:prstGeom prst="roundRect">
            <a:avLst/>
          </a:prstGeom>
          <a:noFill/>
          <a:ln w="158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1785352" y="2959222"/>
            <a:ext cx="1872439" cy="307777"/>
          </a:xfrm>
          <a:prstGeom prst="rect">
            <a:avLst/>
          </a:prstGeom>
          <a:noFill/>
        </p:spPr>
        <p:txBody>
          <a:bodyPr wrap="square" rtlCol="0">
            <a:spAutoFit/>
          </a:bodyPr>
          <a:lstStyle/>
          <a:p>
            <a:r>
              <a:rPr lang="zh-CN" altLang="en-US" sz="1400" dirty="0" smtClean="0"/>
              <a:t>股票的历史价格</a:t>
            </a:r>
            <a:endParaRPr lang="en-US" sz="1400" dirty="0"/>
          </a:p>
        </p:txBody>
      </p:sp>
      <p:sp>
        <p:nvSpPr>
          <p:cNvPr id="46" name="TextBox 45"/>
          <p:cNvSpPr txBox="1"/>
          <p:nvPr/>
        </p:nvSpPr>
        <p:spPr>
          <a:xfrm>
            <a:off x="1785352" y="3288618"/>
            <a:ext cx="2299372" cy="307777"/>
          </a:xfrm>
          <a:prstGeom prst="rect">
            <a:avLst/>
          </a:prstGeom>
          <a:noFill/>
        </p:spPr>
        <p:txBody>
          <a:bodyPr wrap="square" rtlCol="0">
            <a:spAutoFit/>
          </a:bodyPr>
          <a:lstStyle/>
          <a:p>
            <a:r>
              <a:rPr lang="zh-CN" altLang="en-US" sz="1400" dirty="0" smtClean="0"/>
              <a:t>查看股票的股权信息</a:t>
            </a:r>
            <a:endParaRPr lang="en-US" sz="1400" dirty="0"/>
          </a:p>
        </p:txBody>
      </p:sp>
      <p:cxnSp>
        <p:nvCxnSpPr>
          <p:cNvPr id="55" name="Elbow Connector 54"/>
          <p:cNvCxnSpPr/>
          <p:nvPr/>
        </p:nvCxnSpPr>
        <p:spPr>
          <a:xfrm>
            <a:off x="6837582" y="2506704"/>
            <a:ext cx="447600" cy="132048"/>
          </a:xfrm>
          <a:prstGeom prst="bentConnector3">
            <a:avLst>
              <a:gd name="adj1" fmla="val 50000"/>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7288414" y="2234459"/>
            <a:ext cx="2020147" cy="95410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7285182" y="2234459"/>
            <a:ext cx="2389839" cy="954107"/>
          </a:xfrm>
          <a:prstGeom prst="rect">
            <a:avLst/>
          </a:prstGeom>
          <a:noFill/>
        </p:spPr>
        <p:txBody>
          <a:bodyPr wrap="square" rtlCol="0">
            <a:spAutoFit/>
          </a:bodyPr>
          <a:lstStyle/>
          <a:p>
            <a:r>
              <a:rPr lang="zh-CN" altLang="en-US" sz="1400" dirty="0" smtClean="0"/>
              <a:t>股票详细的价格信息</a:t>
            </a:r>
            <a:endParaRPr lang="en-US" altLang="zh-CN" sz="1400" dirty="0" smtClean="0"/>
          </a:p>
          <a:p>
            <a:r>
              <a:rPr lang="en-US" altLang="zh-CN" sz="1400" dirty="0" smtClean="0"/>
              <a:t>B </a:t>
            </a:r>
            <a:r>
              <a:rPr lang="zh-CN" altLang="en-US" sz="1400" dirty="0" smtClean="0"/>
              <a:t>就是十一越盾</a:t>
            </a:r>
            <a:endParaRPr lang="en-US" altLang="zh-CN" sz="1400" dirty="0" smtClean="0"/>
          </a:p>
          <a:p>
            <a:r>
              <a:rPr lang="en-US" sz="1400" dirty="0" smtClean="0"/>
              <a:t>M </a:t>
            </a:r>
            <a:r>
              <a:rPr lang="zh-CN" altLang="en-US" sz="1400" dirty="0" smtClean="0"/>
              <a:t>就是百万越盾</a:t>
            </a:r>
            <a:endParaRPr lang="en-US" altLang="zh-CN" sz="1400" dirty="0" smtClean="0"/>
          </a:p>
          <a:p>
            <a:r>
              <a:rPr lang="en-US" sz="1400" dirty="0" smtClean="0"/>
              <a:t>K </a:t>
            </a:r>
            <a:r>
              <a:rPr lang="zh-CN" altLang="en-US" sz="1400" dirty="0" smtClean="0"/>
              <a:t>就是一千</a:t>
            </a:r>
            <a:endParaRPr lang="en-US" sz="1400" dirty="0"/>
          </a:p>
        </p:txBody>
      </p:sp>
      <p:pic>
        <p:nvPicPr>
          <p:cNvPr id="60" name="Picture 59"/>
          <p:cNvPicPr>
            <a:picLocks noChangeAspect="1"/>
          </p:cNvPicPr>
          <p:nvPr/>
        </p:nvPicPr>
        <p:blipFill>
          <a:blip r:embed="rId8"/>
          <a:stretch>
            <a:fillRect/>
          </a:stretch>
        </p:blipFill>
        <p:spPr>
          <a:xfrm>
            <a:off x="7216276" y="3904236"/>
            <a:ext cx="238897" cy="245722"/>
          </a:xfrm>
          <a:prstGeom prst="rect">
            <a:avLst/>
          </a:prstGeom>
        </p:spPr>
      </p:pic>
      <p:sp>
        <p:nvSpPr>
          <p:cNvPr id="61" name="Rounded Rectangle 60"/>
          <p:cNvSpPr/>
          <p:nvPr/>
        </p:nvSpPr>
        <p:spPr>
          <a:xfrm>
            <a:off x="4538807" y="4868333"/>
            <a:ext cx="2255860" cy="694927"/>
          </a:xfrm>
          <a:prstGeom prst="roundRect">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Elbow Connector 61"/>
          <p:cNvCxnSpPr/>
          <p:nvPr/>
        </p:nvCxnSpPr>
        <p:spPr>
          <a:xfrm>
            <a:off x="6794667" y="3737137"/>
            <a:ext cx="330643" cy="84915"/>
          </a:xfrm>
          <a:prstGeom prst="bentConnector3">
            <a:avLst>
              <a:gd name="adj1" fmla="val 50000"/>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flipV="1">
            <a:off x="7125310" y="3407125"/>
            <a:ext cx="4002661" cy="85453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7118571" y="3428566"/>
            <a:ext cx="3804353" cy="738664"/>
          </a:xfrm>
          <a:prstGeom prst="rect">
            <a:avLst/>
          </a:prstGeom>
          <a:noFill/>
        </p:spPr>
        <p:txBody>
          <a:bodyPr wrap="square" rtlCol="0">
            <a:spAutoFit/>
          </a:bodyPr>
          <a:lstStyle/>
          <a:p>
            <a:r>
              <a:rPr lang="zh-CN" altLang="en-US" sz="1400" dirty="0" smtClean="0"/>
              <a:t>观看股票的线图</a:t>
            </a:r>
            <a:endParaRPr lang="en-US" altLang="zh-CN" sz="1400" dirty="0" smtClean="0"/>
          </a:p>
          <a:p>
            <a:r>
              <a:rPr lang="en-US" altLang="zh-CN" sz="1400" dirty="0"/>
              <a:t> </a:t>
            </a:r>
            <a:r>
              <a:rPr lang="en-US" altLang="zh-CN" sz="1400" dirty="0" smtClean="0"/>
              <a:t>                                        </a:t>
            </a:r>
            <a:r>
              <a:rPr lang="zh-CN" altLang="en-US" sz="1400" dirty="0" smtClean="0"/>
              <a:t>可</a:t>
            </a:r>
            <a:r>
              <a:rPr lang="zh-CN" altLang="en-US" sz="1400" dirty="0"/>
              <a:t>以调</a:t>
            </a:r>
            <a:r>
              <a:rPr lang="zh-CN" altLang="en-US" sz="1400" dirty="0" smtClean="0"/>
              <a:t>整</a:t>
            </a:r>
            <a:r>
              <a:rPr lang="zh-CN" altLang="en-US" sz="1400" dirty="0"/>
              <a:t>股票线图</a:t>
            </a:r>
            <a:r>
              <a:rPr lang="zh-CN" altLang="en-US" sz="1400" dirty="0" smtClean="0"/>
              <a:t>的</a:t>
            </a:r>
            <a:r>
              <a:rPr lang="zh-CN" altLang="en-US" sz="1400" dirty="0"/>
              <a:t>时</a:t>
            </a:r>
            <a:r>
              <a:rPr lang="zh-CN" altLang="en-US" sz="1400" dirty="0" smtClean="0"/>
              <a:t>间</a:t>
            </a:r>
            <a:endParaRPr lang="en-US" altLang="zh-CN" sz="1400" dirty="0"/>
          </a:p>
          <a:p>
            <a:r>
              <a:rPr lang="zh-CN" altLang="en-US" sz="1400" dirty="0" smtClean="0"/>
              <a:t>       查看详细股票的</a:t>
            </a:r>
            <a:r>
              <a:rPr lang="zh-CN" altLang="en-US" sz="1400" dirty="0"/>
              <a:t>线图</a:t>
            </a:r>
            <a:r>
              <a:rPr lang="zh-CN" altLang="en-US" sz="1400" dirty="0" smtClean="0"/>
              <a:t>  </a:t>
            </a:r>
            <a:endParaRPr lang="en-US" sz="1400" dirty="0"/>
          </a:p>
        </p:txBody>
      </p:sp>
      <p:pic>
        <p:nvPicPr>
          <p:cNvPr id="69" name="Picture 68"/>
          <p:cNvPicPr>
            <a:picLocks noChangeAspect="1"/>
          </p:cNvPicPr>
          <p:nvPr/>
        </p:nvPicPr>
        <p:blipFill>
          <a:blip r:embed="rId9"/>
          <a:stretch>
            <a:fillRect/>
          </a:stretch>
        </p:blipFill>
        <p:spPr>
          <a:xfrm>
            <a:off x="7178089" y="3700807"/>
            <a:ext cx="1616146" cy="186158"/>
          </a:xfrm>
          <a:prstGeom prst="rect">
            <a:avLst/>
          </a:prstGeom>
        </p:spPr>
      </p:pic>
      <p:cxnSp>
        <p:nvCxnSpPr>
          <p:cNvPr id="72" name="Elbow Connector 71"/>
          <p:cNvCxnSpPr>
            <a:endCxn id="78" idx="3"/>
          </p:cNvCxnSpPr>
          <p:nvPr/>
        </p:nvCxnSpPr>
        <p:spPr>
          <a:xfrm rot="10800000">
            <a:off x="3911738" y="4688902"/>
            <a:ext cx="627171" cy="428771"/>
          </a:xfrm>
          <a:prstGeom prst="bentConnector3">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Elbow Connector 73"/>
          <p:cNvCxnSpPr/>
          <p:nvPr/>
        </p:nvCxnSpPr>
        <p:spPr>
          <a:xfrm flipV="1">
            <a:off x="6808702" y="5659155"/>
            <a:ext cx="633216" cy="229063"/>
          </a:xfrm>
          <a:prstGeom prst="bentConnector3">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6" name="Rectangle 75"/>
          <p:cNvSpPr/>
          <p:nvPr/>
        </p:nvSpPr>
        <p:spPr>
          <a:xfrm flipV="1">
            <a:off x="1019783" y="4320329"/>
            <a:ext cx="2906154" cy="70970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flipV="1">
            <a:off x="7441918" y="5378890"/>
            <a:ext cx="1767289" cy="46745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p:cNvSpPr txBox="1"/>
          <p:nvPr/>
        </p:nvSpPr>
        <p:spPr>
          <a:xfrm>
            <a:off x="964402" y="4365735"/>
            <a:ext cx="2947335" cy="646331"/>
          </a:xfrm>
          <a:prstGeom prst="rect">
            <a:avLst/>
          </a:prstGeom>
          <a:noFill/>
        </p:spPr>
        <p:txBody>
          <a:bodyPr wrap="square" rtlCol="0">
            <a:spAutoFit/>
          </a:bodyPr>
          <a:lstStyle/>
          <a:p>
            <a:r>
              <a:rPr lang="zh-CN" altLang="en-US" dirty="0" smtClean="0"/>
              <a:t>股</a:t>
            </a:r>
            <a:r>
              <a:rPr lang="zh-CN" altLang="en-US" dirty="0"/>
              <a:t>票的溢</a:t>
            </a:r>
            <a:r>
              <a:rPr lang="zh-CN" altLang="en-US" dirty="0" smtClean="0"/>
              <a:t>价信息包括委买价，委卖价，成交指令的信息</a:t>
            </a:r>
            <a:endParaRPr lang="en-US" dirty="0"/>
          </a:p>
        </p:txBody>
      </p:sp>
      <p:sp>
        <p:nvSpPr>
          <p:cNvPr id="80" name="TextBox 79"/>
          <p:cNvSpPr txBox="1"/>
          <p:nvPr/>
        </p:nvSpPr>
        <p:spPr>
          <a:xfrm>
            <a:off x="7455173" y="5427951"/>
            <a:ext cx="2110740" cy="369332"/>
          </a:xfrm>
          <a:prstGeom prst="rect">
            <a:avLst/>
          </a:prstGeom>
          <a:noFill/>
        </p:spPr>
        <p:txBody>
          <a:bodyPr wrap="square" rtlCol="0">
            <a:spAutoFit/>
          </a:bodyPr>
          <a:lstStyle/>
          <a:p>
            <a:r>
              <a:rPr lang="zh-CN" altLang="en-US" dirty="0" smtClean="0"/>
              <a:t>下单交易的指令</a:t>
            </a:r>
            <a:endParaRPr lang="en-US" dirty="0"/>
          </a:p>
        </p:txBody>
      </p:sp>
      <p:sp>
        <p:nvSpPr>
          <p:cNvPr id="81" name="Rounded Rectangle 80"/>
          <p:cNvSpPr/>
          <p:nvPr/>
        </p:nvSpPr>
        <p:spPr>
          <a:xfrm>
            <a:off x="4538808" y="5659155"/>
            <a:ext cx="2255860" cy="452085"/>
          </a:xfrm>
          <a:prstGeom prst="roundRect">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06C94EDD-DB9D-46ED-BCA1-6E4AE7FA3280}" type="slidenum">
              <a:rPr lang="en-US" smtClean="0"/>
              <a:t>11</a:t>
            </a:fld>
            <a:endParaRPr lang="en-US"/>
          </a:p>
        </p:txBody>
      </p:sp>
    </p:spTree>
    <p:extLst>
      <p:ext uri="{BB962C8B-B14F-4D97-AF65-F5344CB8AC3E}">
        <p14:creationId xmlns:p14="http://schemas.microsoft.com/office/powerpoint/2010/main" val="21285219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939" y="-113205"/>
            <a:ext cx="10515600" cy="1325563"/>
          </a:xfrm>
        </p:spPr>
        <p:txBody>
          <a:bodyPr/>
          <a:lstStyle/>
          <a:p>
            <a:r>
              <a:rPr lang="en-US" dirty="0">
                <a:ln>
                  <a:solidFill>
                    <a:srgbClr val="0070C0"/>
                  </a:solidFill>
                </a:ln>
                <a:solidFill>
                  <a:srgbClr val="1B6B93"/>
                </a:solidFill>
              </a:rPr>
              <a:t>4</a:t>
            </a:r>
            <a:r>
              <a:rPr lang="en-US" dirty="0" smtClean="0">
                <a:ln>
                  <a:solidFill>
                    <a:srgbClr val="0070C0"/>
                  </a:solidFill>
                </a:ln>
                <a:solidFill>
                  <a:srgbClr val="1B6B93"/>
                </a:solidFill>
              </a:rPr>
              <a:t>.</a:t>
            </a:r>
            <a:r>
              <a:rPr lang="zh-CN" altLang="en-US" dirty="0" smtClean="0">
                <a:ln>
                  <a:solidFill>
                    <a:srgbClr val="0070C0"/>
                  </a:solidFill>
                </a:ln>
                <a:solidFill>
                  <a:srgbClr val="1B6B93"/>
                </a:solidFill>
              </a:rPr>
              <a:t>下单交易</a:t>
            </a:r>
            <a:endParaRPr lang="en-US" dirty="0">
              <a:ln>
                <a:solidFill>
                  <a:srgbClr val="0070C0"/>
                </a:solidFill>
              </a:ln>
              <a:solidFill>
                <a:srgbClr val="1B6B93"/>
              </a:solidFill>
            </a:endParaRPr>
          </a:p>
        </p:txBody>
      </p:sp>
      <p:pic>
        <p:nvPicPr>
          <p:cNvPr id="4" name="Content Placeholder 3"/>
          <p:cNvPicPr>
            <a:picLocks noGrp="1" noChangeAspect="1"/>
          </p:cNvPicPr>
          <p:nvPr>
            <p:ph idx="1"/>
          </p:nvPr>
        </p:nvPicPr>
        <p:blipFill>
          <a:blip r:embed="rId2"/>
          <a:stretch>
            <a:fillRect/>
          </a:stretch>
        </p:blipFill>
        <p:spPr>
          <a:xfrm>
            <a:off x="4234799" y="1310756"/>
            <a:ext cx="2576196" cy="4846845"/>
          </a:xfrm>
          <a:prstGeom prst="rect">
            <a:avLst/>
          </a:prstGeom>
        </p:spPr>
      </p:pic>
      <p:sp>
        <p:nvSpPr>
          <p:cNvPr id="6" name="Google Shape;1578;p81"/>
          <p:cNvSpPr txBox="1">
            <a:spLocks/>
          </p:cNvSpPr>
          <p:nvPr/>
        </p:nvSpPr>
        <p:spPr>
          <a:xfrm>
            <a:off x="1298561" y="1607820"/>
            <a:ext cx="2385166" cy="642125"/>
          </a:xfrm>
          <a:prstGeom prst="rect">
            <a:avLst/>
          </a:prstGeom>
          <a:noFill/>
          <a:ln w="31750">
            <a:solidFill>
              <a:srgbClr val="FF0000"/>
            </a:solidFill>
          </a:ln>
        </p:spPr>
        <p:txBody>
          <a:bodyPr spcFirstLastPara="1" wrap="square" lIns="91425" tIns="8227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endParaRPr lang="en" sz="2400" dirty="0">
              <a:solidFill>
                <a:srgbClr val="FF0000"/>
              </a:solidFill>
            </a:endParaRPr>
          </a:p>
        </p:txBody>
      </p:sp>
      <p:sp>
        <p:nvSpPr>
          <p:cNvPr id="10" name="Rounded Rectangle 9"/>
          <p:cNvSpPr/>
          <p:nvPr/>
        </p:nvSpPr>
        <p:spPr>
          <a:xfrm>
            <a:off x="4335781" y="1505190"/>
            <a:ext cx="2425250" cy="346469"/>
          </a:xfrm>
          <a:prstGeom prst="roundRect">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Google Shape;1578;p81"/>
          <p:cNvSpPr txBox="1">
            <a:spLocks/>
          </p:cNvSpPr>
          <p:nvPr/>
        </p:nvSpPr>
        <p:spPr>
          <a:xfrm>
            <a:off x="7355912" y="1491937"/>
            <a:ext cx="359980" cy="341832"/>
          </a:xfrm>
          <a:prstGeom prst="rect">
            <a:avLst/>
          </a:prstGeom>
          <a:solidFill>
            <a:schemeClr val="bg1"/>
          </a:solidFill>
          <a:ln w="31750">
            <a:solidFill>
              <a:srgbClr val="FF0000"/>
            </a:solidFill>
          </a:ln>
        </p:spPr>
        <p:txBody>
          <a:bodyPr spcFirstLastPara="1" wrap="square" lIns="91425" tIns="8227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 sz="2400" dirty="0">
                <a:solidFill>
                  <a:srgbClr val="FF0000"/>
                </a:solidFill>
              </a:rPr>
              <a:t>2</a:t>
            </a:r>
          </a:p>
        </p:txBody>
      </p:sp>
      <p:sp>
        <p:nvSpPr>
          <p:cNvPr id="12" name="Google Shape;1578;p81"/>
          <p:cNvSpPr txBox="1">
            <a:spLocks/>
          </p:cNvSpPr>
          <p:nvPr/>
        </p:nvSpPr>
        <p:spPr>
          <a:xfrm>
            <a:off x="7049491" y="3720562"/>
            <a:ext cx="359980" cy="341832"/>
          </a:xfrm>
          <a:prstGeom prst="rect">
            <a:avLst/>
          </a:prstGeom>
          <a:solidFill>
            <a:schemeClr val="bg1"/>
          </a:solidFill>
          <a:ln w="31750">
            <a:solidFill>
              <a:srgbClr val="FF0000"/>
            </a:solidFill>
          </a:ln>
        </p:spPr>
        <p:txBody>
          <a:bodyPr spcFirstLastPara="1" wrap="square" lIns="91425" tIns="8227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 sz="2400" dirty="0" smtClean="0">
                <a:solidFill>
                  <a:srgbClr val="FF0000"/>
                </a:solidFill>
              </a:rPr>
              <a:t>3</a:t>
            </a:r>
            <a:endParaRPr lang="en" sz="2400" dirty="0">
              <a:solidFill>
                <a:srgbClr val="FF0000"/>
              </a:solidFill>
            </a:endParaRPr>
          </a:p>
        </p:txBody>
      </p:sp>
      <p:cxnSp>
        <p:nvCxnSpPr>
          <p:cNvPr id="13" name="Elbow Connector 12"/>
          <p:cNvCxnSpPr/>
          <p:nvPr/>
        </p:nvCxnSpPr>
        <p:spPr>
          <a:xfrm rot="10800000" flipV="1">
            <a:off x="3638781" y="1692043"/>
            <a:ext cx="703957" cy="161884"/>
          </a:xfrm>
          <a:prstGeom prst="bentConnector3">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354803" y="1880613"/>
            <a:ext cx="2363394" cy="369332"/>
          </a:xfrm>
          <a:prstGeom prst="rect">
            <a:avLst/>
          </a:prstGeom>
          <a:noFill/>
        </p:spPr>
        <p:txBody>
          <a:bodyPr wrap="square" rtlCol="0">
            <a:spAutoFit/>
          </a:bodyPr>
          <a:lstStyle/>
          <a:p>
            <a:r>
              <a:rPr lang="zh-CN" altLang="en-US" dirty="0" smtClean="0"/>
              <a:t>输入交易的股票代买</a:t>
            </a:r>
            <a:endParaRPr lang="en-US" dirty="0"/>
          </a:p>
        </p:txBody>
      </p:sp>
      <p:sp>
        <p:nvSpPr>
          <p:cNvPr id="23" name="Google Shape;1578;p81"/>
          <p:cNvSpPr txBox="1">
            <a:spLocks/>
          </p:cNvSpPr>
          <p:nvPr/>
        </p:nvSpPr>
        <p:spPr>
          <a:xfrm>
            <a:off x="1304080" y="1608991"/>
            <a:ext cx="333703" cy="256871"/>
          </a:xfrm>
          <a:prstGeom prst="rect">
            <a:avLst/>
          </a:prstGeom>
          <a:solidFill>
            <a:schemeClr val="bg1"/>
          </a:solidFill>
          <a:ln w="25400">
            <a:solidFill>
              <a:srgbClr val="FF0000"/>
            </a:solidFill>
          </a:ln>
        </p:spPr>
        <p:txBody>
          <a:bodyPr spcFirstLastPara="1" wrap="square" lIns="91425" tIns="8227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 sz="2000" dirty="0" smtClean="0">
                <a:solidFill>
                  <a:srgbClr val="FF0000"/>
                </a:solidFill>
              </a:rPr>
              <a:t>1</a:t>
            </a:r>
            <a:endParaRPr lang="en" sz="2000" dirty="0">
              <a:solidFill>
                <a:srgbClr val="FF0000"/>
              </a:solidFill>
            </a:endParaRPr>
          </a:p>
        </p:txBody>
      </p:sp>
      <p:sp>
        <p:nvSpPr>
          <p:cNvPr id="27" name="Google Shape;1578;p81"/>
          <p:cNvSpPr txBox="1">
            <a:spLocks/>
          </p:cNvSpPr>
          <p:nvPr/>
        </p:nvSpPr>
        <p:spPr>
          <a:xfrm>
            <a:off x="7339182" y="1491937"/>
            <a:ext cx="2845552" cy="2126110"/>
          </a:xfrm>
          <a:prstGeom prst="rect">
            <a:avLst/>
          </a:prstGeom>
          <a:noFill/>
          <a:ln w="31750">
            <a:solidFill>
              <a:srgbClr val="FF0000"/>
            </a:solidFill>
          </a:ln>
        </p:spPr>
        <p:txBody>
          <a:bodyPr spcFirstLastPara="1" wrap="square" lIns="91425" tIns="8227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endParaRPr lang="en" sz="2400" dirty="0">
              <a:solidFill>
                <a:srgbClr val="FF0000"/>
              </a:solidFill>
            </a:endParaRPr>
          </a:p>
        </p:txBody>
      </p:sp>
      <p:cxnSp>
        <p:nvCxnSpPr>
          <p:cNvPr id="29" name="Elbow Connector 28"/>
          <p:cNvCxnSpPr/>
          <p:nvPr/>
        </p:nvCxnSpPr>
        <p:spPr>
          <a:xfrm>
            <a:off x="6825749" y="2153893"/>
            <a:ext cx="501850" cy="192104"/>
          </a:xfrm>
          <a:prstGeom prst="bentConnector3">
            <a:avLst>
              <a:gd name="adj1" fmla="val 50000"/>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flipV="1">
            <a:off x="4269269" y="2004059"/>
            <a:ext cx="2550453" cy="275568"/>
          </a:xfrm>
          <a:prstGeom prst="roundRect">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p:cNvSpPr txBox="1"/>
          <p:nvPr/>
        </p:nvSpPr>
        <p:spPr>
          <a:xfrm>
            <a:off x="7342352" y="1826873"/>
            <a:ext cx="3008689" cy="1815882"/>
          </a:xfrm>
          <a:prstGeom prst="rect">
            <a:avLst/>
          </a:prstGeom>
          <a:noFill/>
        </p:spPr>
        <p:txBody>
          <a:bodyPr wrap="square" rtlCol="0">
            <a:spAutoFit/>
          </a:bodyPr>
          <a:lstStyle/>
          <a:p>
            <a:pPr>
              <a:spcBef>
                <a:spcPts val="0"/>
              </a:spcBef>
            </a:pPr>
            <a:r>
              <a:rPr lang="zh-CN" altLang="en-US" sz="1600" dirty="0" smtClean="0"/>
              <a:t>下单交易的股票</a:t>
            </a:r>
            <a:r>
              <a:rPr lang="zh-CN" altLang="en-US" sz="1600" dirty="0"/>
              <a:t>客</a:t>
            </a:r>
            <a:r>
              <a:rPr lang="zh-CN" altLang="en-US" sz="1600" dirty="0" smtClean="0"/>
              <a:t>户要按照自己买卖股票数量来选择整股交易还是零股的。</a:t>
            </a:r>
            <a:endParaRPr lang="en-US" altLang="zh-CN" sz="1600" dirty="0" smtClean="0"/>
          </a:p>
          <a:p>
            <a:pPr>
              <a:spcBef>
                <a:spcPts val="0"/>
              </a:spcBef>
            </a:pPr>
            <a:r>
              <a:rPr lang="zh-CN" altLang="en-US" sz="1600" dirty="0" smtClean="0"/>
              <a:t>注意：</a:t>
            </a:r>
            <a:endParaRPr lang="en-US" altLang="zh-CN" sz="1600" dirty="0" smtClean="0"/>
          </a:p>
          <a:p>
            <a:pPr>
              <a:spcBef>
                <a:spcPts val="0"/>
              </a:spcBef>
            </a:pPr>
            <a:r>
              <a:rPr lang="zh-CN" altLang="en-US" sz="1600" dirty="0"/>
              <a:t>正</a:t>
            </a:r>
            <a:r>
              <a:rPr lang="zh-CN" altLang="en-US" sz="1600" dirty="0" smtClean="0"/>
              <a:t>常</a:t>
            </a:r>
            <a:r>
              <a:rPr lang="zh-CN" altLang="en-US" sz="1600" dirty="0"/>
              <a:t>手</a:t>
            </a:r>
            <a:r>
              <a:rPr lang="zh-CN" altLang="en-US" sz="1600" dirty="0" smtClean="0"/>
              <a:t>：股票数量为</a:t>
            </a:r>
            <a:r>
              <a:rPr lang="en-US" altLang="zh-CN" sz="1600" dirty="0" smtClean="0">
                <a:latin typeface="Times New Roma hn"/>
              </a:rPr>
              <a:t>100</a:t>
            </a:r>
            <a:r>
              <a:rPr lang="zh-CN" altLang="en-US" sz="1600" dirty="0" smtClean="0"/>
              <a:t>股的倍数</a:t>
            </a:r>
            <a:endParaRPr lang="en-US" altLang="zh-CN" sz="1600" dirty="0" smtClean="0"/>
          </a:p>
          <a:p>
            <a:pPr>
              <a:spcBef>
                <a:spcPts val="0"/>
              </a:spcBef>
            </a:pPr>
            <a:r>
              <a:rPr lang="zh-CN" altLang="en-US" sz="1600" dirty="0" smtClean="0"/>
              <a:t>零股：股票数量为</a:t>
            </a:r>
            <a:r>
              <a:rPr lang="en-US" altLang="zh-CN" sz="1600" dirty="0" smtClean="0">
                <a:latin typeface="Times New Roma hn"/>
              </a:rPr>
              <a:t>1</a:t>
            </a:r>
            <a:r>
              <a:rPr lang="zh-CN" altLang="en-US" sz="1600" dirty="0" smtClean="0"/>
              <a:t>至</a:t>
            </a:r>
            <a:r>
              <a:rPr lang="en-US" altLang="zh-CN" sz="1600" dirty="0" smtClean="0">
                <a:latin typeface="Times New Roma hn"/>
              </a:rPr>
              <a:t>99</a:t>
            </a:r>
            <a:r>
              <a:rPr lang="zh-CN" altLang="en-US" sz="1600" dirty="0"/>
              <a:t>股</a:t>
            </a:r>
            <a:endParaRPr lang="en" sz="1600" dirty="0"/>
          </a:p>
        </p:txBody>
      </p:sp>
      <p:sp>
        <p:nvSpPr>
          <p:cNvPr id="36" name="Google Shape;1578;p81"/>
          <p:cNvSpPr txBox="1">
            <a:spLocks/>
          </p:cNvSpPr>
          <p:nvPr/>
        </p:nvSpPr>
        <p:spPr>
          <a:xfrm flipH="1">
            <a:off x="6878721" y="4096232"/>
            <a:ext cx="5177444" cy="2324549"/>
          </a:xfrm>
          <a:prstGeom prst="rect">
            <a:avLst/>
          </a:prstGeom>
          <a:noFill/>
          <a:ln w="31750">
            <a:solidFill>
              <a:srgbClr val="FF0000"/>
            </a:solidFill>
          </a:ln>
        </p:spPr>
        <p:txBody>
          <a:bodyPr spcFirstLastPara="1" wrap="square" lIns="91425" tIns="8227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endParaRPr lang="en" sz="2400" dirty="0">
              <a:solidFill>
                <a:srgbClr val="FF0000"/>
              </a:solidFill>
            </a:endParaRPr>
          </a:p>
        </p:txBody>
      </p:sp>
      <p:cxnSp>
        <p:nvCxnSpPr>
          <p:cNvPr id="38" name="Elbow Connector 37"/>
          <p:cNvCxnSpPr>
            <a:endCxn id="12" idx="1"/>
          </p:cNvCxnSpPr>
          <p:nvPr/>
        </p:nvCxnSpPr>
        <p:spPr>
          <a:xfrm flipV="1">
            <a:off x="6646495" y="3891478"/>
            <a:ext cx="402996" cy="286358"/>
          </a:xfrm>
          <a:prstGeom prst="bentConnector3">
            <a:avLst>
              <a:gd name="adj1" fmla="val 50000"/>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Rounded Rectangle 39"/>
          <p:cNvSpPr/>
          <p:nvPr/>
        </p:nvSpPr>
        <p:spPr>
          <a:xfrm>
            <a:off x="4269269" y="4064430"/>
            <a:ext cx="2491762" cy="261364"/>
          </a:xfrm>
          <a:prstGeom prst="roundRect">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ounded Rectangle 41"/>
          <p:cNvSpPr/>
          <p:nvPr/>
        </p:nvSpPr>
        <p:spPr>
          <a:xfrm>
            <a:off x="4269269" y="4389120"/>
            <a:ext cx="2491762" cy="243840"/>
          </a:xfrm>
          <a:prstGeom prst="roundRect">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Google Shape;1578;p81"/>
          <p:cNvSpPr txBox="1">
            <a:spLocks/>
          </p:cNvSpPr>
          <p:nvPr/>
        </p:nvSpPr>
        <p:spPr>
          <a:xfrm>
            <a:off x="1135379" y="4826675"/>
            <a:ext cx="359980" cy="341832"/>
          </a:xfrm>
          <a:prstGeom prst="rect">
            <a:avLst/>
          </a:prstGeom>
          <a:solidFill>
            <a:schemeClr val="bg1"/>
          </a:solidFill>
          <a:ln w="31750">
            <a:solidFill>
              <a:srgbClr val="FF0000"/>
            </a:solidFill>
          </a:ln>
        </p:spPr>
        <p:txBody>
          <a:bodyPr spcFirstLastPara="1" wrap="square" lIns="91425" tIns="8227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 sz="2400" dirty="0">
                <a:solidFill>
                  <a:srgbClr val="FF0000"/>
                </a:solidFill>
              </a:rPr>
              <a:t>5</a:t>
            </a:r>
          </a:p>
        </p:txBody>
      </p:sp>
      <p:sp>
        <p:nvSpPr>
          <p:cNvPr id="44" name="Google Shape;1578;p81"/>
          <p:cNvSpPr txBox="1">
            <a:spLocks/>
          </p:cNvSpPr>
          <p:nvPr/>
        </p:nvSpPr>
        <p:spPr>
          <a:xfrm>
            <a:off x="1190410" y="4085650"/>
            <a:ext cx="304949" cy="303470"/>
          </a:xfrm>
          <a:prstGeom prst="rect">
            <a:avLst/>
          </a:prstGeom>
          <a:solidFill>
            <a:schemeClr val="bg1"/>
          </a:solidFill>
          <a:ln w="31750">
            <a:solidFill>
              <a:srgbClr val="FF0000"/>
            </a:solidFill>
          </a:ln>
        </p:spPr>
        <p:txBody>
          <a:bodyPr spcFirstLastPara="1" wrap="square" lIns="91425" tIns="8227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 sz="2400" dirty="0">
                <a:solidFill>
                  <a:srgbClr val="FF0000"/>
                </a:solidFill>
              </a:rPr>
              <a:t>4</a:t>
            </a:r>
          </a:p>
        </p:txBody>
      </p:sp>
      <p:cxnSp>
        <p:nvCxnSpPr>
          <p:cNvPr id="45" name="Elbow Connector 44"/>
          <p:cNvCxnSpPr>
            <a:endCxn id="47" idx="3"/>
          </p:cNvCxnSpPr>
          <p:nvPr/>
        </p:nvCxnSpPr>
        <p:spPr>
          <a:xfrm rot="10800000">
            <a:off x="3718198" y="4320597"/>
            <a:ext cx="536331" cy="171781"/>
          </a:xfrm>
          <a:prstGeom prst="bentConnector3">
            <a:avLst>
              <a:gd name="adj1" fmla="val 50000"/>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7" name="Google Shape;1578;p81"/>
          <p:cNvSpPr txBox="1">
            <a:spLocks/>
          </p:cNvSpPr>
          <p:nvPr/>
        </p:nvSpPr>
        <p:spPr>
          <a:xfrm flipV="1">
            <a:off x="1190410" y="4085649"/>
            <a:ext cx="2527787" cy="469895"/>
          </a:xfrm>
          <a:prstGeom prst="rect">
            <a:avLst/>
          </a:prstGeom>
          <a:noFill/>
          <a:ln w="31750">
            <a:solidFill>
              <a:srgbClr val="FF0000"/>
            </a:solidFill>
          </a:ln>
        </p:spPr>
        <p:txBody>
          <a:bodyPr spcFirstLastPara="1" wrap="square" lIns="91425" tIns="8227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endParaRPr lang="en" sz="2400" dirty="0">
              <a:solidFill>
                <a:srgbClr val="FF0000"/>
              </a:solidFill>
            </a:endParaRPr>
          </a:p>
        </p:txBody>
      </p:sp>
      <p:sp>
        <p:nvSpPr>
          <p:cNvPr id="48" name="TextBox 47"/>
          <p:cNvSpPr txBox="1"/>
          <p:nvPr/>
        </p:nvSpPr>
        <p:spPr>
          <a:xfrm>
            <a:off x="1632263" y="4186214"/>
            <a:ext cx="2004060" cy="369332"/>
          </a:xfrm>
          <a:prstGeom prst="rect">
            <a:avLst/>
          </a:prstGeom>
          <a:noFill/>
        </p:spPr>
        <p:txBody>
          <a:bodyPr wrap="square" rtlCol="0">
            <a:spAutoFit/>
          </a:bodyPr>
          <a:lstStyle/>
          <a:p>
            <a:r>
              <a:rPr lang="zh-CN" altLang="en-US" dirty="0" smtClean="0"/>
              <a:t>输入股票的数量</a:t>
            </a:r>
            <a:endParaRPr lang="en-US" dirty="0"/>
          </a:p>
        </p:txBody>
      </p:sp>
      <p:sp>
        <p:nvSpPr>
          <p:cNvPr id="55" name="Google Shape;1578;p81"/>
          <p:cNvSpPr txBox="1">
            <a:spLocks/>
          </p:cNvSpPr>
          <p:nvPr/>
        </p:nvSpPr>
        <p:spPr>
          <a:xfrm>
            <a:off x="1139132" y="4826675"/>
            <a:ext cx="2582817" cy="743545"/>
          </a:xfrm>
          <a:prstGeom prst="rect">
            <a:avLst/>
          </a:prstGeom>
          <a:noFill/>
          <a:ln w="31750">
            <a:solidFill>
              <a:srgbClr val="FF0000"/>
            </a:solidFill>
          </a:ln>
        </p:spPr>
        <p:txBody>
          <a:bodyPr spcFirstLastPara="1" wrap="square" lIns="91425" tIns="8227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endParaRPr lang="en" sz="2400" dirty="0">
              <a:solidFill>
                <a:srgbClr val="FF0000"/>
              </a:solidFill>
            </a:endParaRPr>
          </a:p>
        </p:txBody>
      </p:sp>
      <p:cxnSp>
        <p:nvCxnSpPr>
          <p:cNvPr id="56" name="Elbow Connector 55"/>
          <p:cNvCxnSpPr/>
          <p:nvPr/>
        </p:nvCxnSpPr>
        <p:spPr>
          <a:xfrm rot="10800000" flipV="1">
            <a:off x="3707209" y="4953372"/>
            <a:ext cx="616486" cy="241940"/>
          </a:xfrm>
          <a:prstGeom prst="bentConnector3">
            <a:avLst>
              <a:gd name="adj1" fmla="val 50000"/>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8" name="Rounded Rectangle 57"/>
          <p:cNvSpPr/>
          <p:nvPr/>
        </p:nvSpPr>
        <p:spPr>
          <a:xfrm>
            <a:off x="4302525" y="4816580"/>
            <a:ext cx="2425250" cy="346469"/>
          </a:xfrm>
          <a:prstGeom prst="roundRect">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Box 58"/>
          <p:cNvSpPr txBox="1"/>
          <p:nvPr/>
        </p:nvSpPr>
        <p:spPr>
          <a:xfrm>
            <a:off x="1482362" y="5089853"/>
            <a:ext cx="2131135" cy="369332"/>
          </a:xfrm>
          <a:prstGeom prst="rect">
            <a:avLst/>
          </a:prstGeom>
          <a:noFill/>
        </p:spPr>
        <p:txBody>
          <a:bodyPr wrap="square" rtlCol="0">
            <a:spAutoFit/>
          </a:bodyPr>
          <a:lstStyle/>
          <a:p>
            <a:r>
              <a:rPr lang="zh-CN" altLang="en-US" dirty="0" smtClean="0"/>
              <a:t>客户确认买入</a:t>
            </a:r>
            <a:r>
              <a:rPr lang="vi-VN" altLang="zh-CN" dirty="0" smtClean="0"/>
              <a:t>/</a:t>
            </a:r>
            <a:r>
              <a:rPr lang="zh-CN" altLang="en-US" dirty="0"/>
              <a:t>卖出</a:t>
            </a:r>
            <a:endParaRPr lang="en-US" dirty="0"/>
          </a:p>
        </p:txBody>
      </p:sp>
      <p:sp>
        <p:nvSpPr>
          <p:cNvPr id="3" name="Slide Number Placeholder 2"/>
          <p:cNvSpPr>
            <a:spLocks noGrp="1"/>
          </p:cNvSpPr>
          <p:nvPr>
            <p:ph type="sldNum" sz="quarter" idx="12"/>
          </p:nvPr>
        </p:nvSpPr>
        <p:spPr/>
        <p:txBody>
          <a:bodyPr/>
          <a:lstStyle/>
          <a:p>
            <a:fld id="{06C94EDD-DB9D-46ED-BCA1-6E4AE7FA3280}" type="slidenum">
              <a:rPr lang="en-US" smtClean="0"/>
              <a:t>12</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298189872"/>
              </p:ext>
            </p:extLst>
          </p:nvPr>
        </p:nvGraphicFramePr>
        <p:xfrm>
          <a:off x="6916288" y="4115445"/>
          <a:ext cx="3464489" cy="2329920"/>
        </p:xfrm>
        <a:graphic>
          <a:graphicData uri="http://schemas.openxmlformats.org/drawingml/2006/table">
            <a:tbl>
              <a:tblPr>
                <a:tableStyleId>{5C22544A-7EE6-4342-B048-85BDC9FD1C3A}</a:tableStyleId>
              </a:tblPr>
              <a:tblGrid>
                <a:gridCol w="991445">
                  <a:extLst>
                    <a:ext uri="{9D8B030D-6E8A-4147-A177-3AD203B41FA5}">
                      <a16:colId xmlns:a16="http://schemas.microsoft.com/office/drawing/2014/main" val="20000"/>
                    </a:ext>
                  </a:extLst>
                </a:gridCol>
                <a:gridCol w="802068">
                  <a:extLst>
                    <a:ext uri="{9D8B030D-6E8A-4147-A177-3AD203B41FA5}">
                      <a16:colId xmlns:a16="http://schemas.microsoft.com/office/drawing/2014/main" val="20001"/>
                    </a:ext>
                  </a:extLst>
                </a:gridCol>
                <a:gridCol w="1670976">
                  <a:extLst>
                    <a:ext uri="{9D8B030D-6E8A-4147-A177-3AD203B41FA5}">
                      <a16:colId xmlns:a16="http://schemas.microsoft.com/office/drawing/2014/main" val="20002"/>
                    </a:ext>
                  </a:extLst>
                </a:gridCol>
              </a:tblGrid>
              <a:tr h="258880">
                <a:tc>
                  <a:txBody>
                    <a:bodyPr/>
                    <a:lstStyle/>
                    <a:p>
                      <a:pPr algn="ctr" fontAlgn="ctr"/>
                      <a:r>
                        <a:rPr lang="zh-CN" altLang="en-US" sz="1100" b="1" i="0" u="none" strike="noStrike" dirty="0" smtClean="0">
                          <a:solidFill>
                            <a:srgbClr val="000000"/>
                          </a:solidFill>
                          <a:effectLst/>
                          <a:latin typeface="Times New Roma hn"/>
                        </a:rPr>
                        <a:t>交易所</a:t>
                      </a:r>
                      <a:endParaRPr lang="en-US" sz="1100" b="1" i="0" u="none" strike="noStrike" dirty="0">
                        <a:solidFill>
                          <a:srgbClr val="000000"/>
                        </a:solidFill>
                        <a:effectLst/>
                        <a:latin typeface="Times New Roma h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CN" altLang="en-US" sz="1100" b="1" i="0" u="none" strike="noStrike" dirty="0" smtClean="0">
                          <a:solidFill>
                            <a:schemeClr val="dk1"/>
                          </a:solidFill>
                          <a:effectLst/>
                          <a:latin typeface="+mn-lt"/>
                        </a:rPr>
                        <a:t>指令类型</a:t>
                      </a:r>
                      <a:endParaRPr lang="en-US" sz="1100" b="1" i="0" u="none" strike="noStrike" dirty="0">
                        <a:solidFill>
                          <a:srgbClr val="000000"/>
                        </a:solidFill>
                        <a:effectLst/>
                        <a:latin typeface="Times New Roma h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CN" altLang="en-US" sz="1100" b="1" i="0" u="none" strike="noStrike" dirty="0" smtClean="0">
                          <a:solidFill>
                            <a:schemeClr val="dk1"/>
                          </a:solidFill>
                          <a:effectLst/>
                          <a:latin typeface="+mn-lt"/>
                        </a:rPr>
                        <a:t>注解</a:t>
                      </a:r>
                      <a:endParaRPr lang="en-US" sz="1100" b="1" i="0" u="none" strike="noStrike" dirty="0">
                        <a:solidFill>
                          <a:srgbClr val="000000"/>
                        </a:solidFill>
                        <a:effectLst/>
                        <a:latin typeface="Times New Roma h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258880">
                <a:tc>
                  <a:txBody>
                    <a:bodyPr/>
                    <a:lstStyle/>
                    <a:p>
                      <a:pPr algn="ctr" fontAlgn="ctr"/>
                      <a:r>
                        <a:rPr lang="zh-CN" altLang="en-US" sz="1100" b="0" i="0" u="none" strike="noStrike" dirty="0" smtClean="0">
                          <a:solidFill>
                            <a:schemeClr val="dk1"/>
                          </a:solidFill>
                          <a:effectLst/>
                          <a:latin typeface="+mn-lt"/>
                        </a:rPr>
                        <a:t>一切</a:t>
                      </a:r>
                      <a:endParaRPr lang="en-US"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sz="1100" u="none" strike="noStrike" dirty="0">
                          <a:effectLst/>
                          <a:latin typeface="Times New Roma hn"/>
                        </a:rPr>
                        <a:t>LO</a:t>
                      </a:r>
                      <a:endParaRPr lang="en-US" sz="1100" b="0" i="0" u="none" strike="noStrike" dirty="0">
                        <a:solidFill>
                          <a:srgbClr val="000000"/>
                        </a:solidFill>
                        <a:effectLst/>
                        <a:latin typeface="Times New Roma h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ja-JP" altLang="en-US" sz="1100" u="none" strike="noStrike" dirty="0">
                          <a:effectLst/>
                        </a:rPr>
                        <a:t>限价指令</a:t>
                      </a:r>
                      <a:endParaRPr lang="ja-JP" altLang="en-US"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258880">
                <a:tc>
                  <a:txBody>
                    <a:bodyPr/>
                    <a:lstStyle/>
                    <a:p>
                      <a:pPr algn="ctr" fontAlgn="ctr"/>
                      <a:r>
                        <a:rPr lang="en-US" sz="1100" u="none" strike="noStrike" dirty="0">
                          <a:effectLst/>
                          <a:latin typeface="Times New Roma hn"/>
                        </a:rPr>
                        <a:t>HOSE</a:t>
                      </a:r>
                      <a:endParaRPr lang="en-US" sz="1100" b="0" i="0" u="none" strike="noStrike" dirty="0">
                        <a:solidFill>
                          <a:srgbClr val="000000"/>
                        </a:solidFill>
                        <a:effectLst/>
                        <a:latin typeface="Times New Roma h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sz="1100" u="none" strike="noStrike" dirty="0">
                          <a:effectLst/>
                          <a:latin typeface="Times New Roma hn"/>
                        </a:rPr>
                        <a:t>MP</a:t>
                      </a:r>
                      <a:endParaRPr lang="en-US" sz="1100" b="0" i="0" u="none" strike="noStrike" dirty="0">
                        <a:solidFill>
                          <a:srgbClr val="000000"/>
                        </a:solidFill>
                        <a:effectLst/>
                        <a:latin typeface="Times New Roma h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ja-JP" altLang="en-US" sz="1100" u="none" strike="noStrike" dirty="0">
                          <a:effectLst/>
                        </a:rPr>
                        <a:t>市场指令</a:t>
                      </a:r>
                      <a:endParaRPr lang="ja-JP" altLang="en-US"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258880">
                <a:tc>
                  <a:txBody>
                    <a:bodyPr/>
                    <a:lstStyle/>
                    <a:p>
                      <a:pPr algn="ctr" fontAlgn="ctr"/>
                      <a:r>
                        <a:rPr lang="en-US" sz="1100" u="none" strike="noStrike" dirty="0">
                          <a:effectLst/>
                          <a:latin typeface="Times New Roma hn"/>
                        </a:rPr>
                        <a:t>HOSE</a:t>
                      </a:r>
                      <a:endParaRPr lang="en-US" sz="1100" b="0" i="0" u="none" strike="noStrike" dirty="0">
                        <a:solidFill>
                          <a:srgbClr val="000000"/>
                        </a:solidFill>
                        <a:effectLst/>
                        <a:latin typeface="Times New Roma h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sz="1100" u="none" strike="noStrike" dirty="0">
                          <a:effectLst/>
                          <a:latin typeface="Times New Roma hn"/>
                        </a:rPr>
                        <a:t>ATO</a:t>
                      </a:r>
                      <a:endParaRPr lang="en-US" sz="1100" b="0" i="0" u="none" strike="noStrike" dirty="0">
                        <a:solidFill>
                          <a:srgbClr val="000000"/>
                        </a:solidFill>
                        <a:effectLst/>
                        <a:latin typeface="Times New Roma h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CN" altLang="en-US" sz="1100" u="none" strike="noStrike" dirty="0">
                          <a:effectLst/>
                        </a:rPr>
                        <a:t>开盘集合竞价</a:t>
                      </a:r>
                      <a:endParaRPr lang="zh-CN" altLang="en-US"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258880">
                <a:tc>
                  <a:txBody>
                    <a:bodyPr/>
                    <a:lstStyle/>
                    <a:p>
                      <a:pPr algn="ctr" fontAlgn="ctr"/>
                      <a:r>
                        <a:rPr lang="en-US" sz="1100" u="none" strike="noStrike" dirty="0">
                          <a:effectLst/>
                          <a:latin typeface="Times New Roma hn"/>
                        </a:rPr>
                        <a:t>ALL</a:t>
                      </a:r>
                      <a:endParaRPr lang="en-US" sz="1100" b="0" i="0" u="none" strike="noStrike" dirty="0">
                        <a:solidFill>
                          <a:srgbClr val="000000"/>
                        </a:solidFill>
                        <a:effectLst/>
                        <a:latin typeface="Times New Roma h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sz="1100" u="none" strike="noStrike" dirty="0">
                          <a:effectLst/>
                          <a:latin typeface="Times New Roma hn"/>
                        </a:rPr>
                        <a:t>ATC</a:t>
                      </a:r>
                      <a:endParaRPr lang="en-US" sz="1100" b="0" i="0" u="none" strike="noStrike" dirty="0">
                        <a:solidFill>
                          <a:srgbClr val="000000"/>
                        </a:solidFill>
                        <a:effectLst/>
                        <a:latin typeface="Times New Roma h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CN" altLang="en-US" sz="1100" u="none" strike="noStrike" dirty="0">
                          <a:effectLst/>
                        </a:rPr>
                        <a:t>收盘集合竞价</a:t>
                      </a:r>
                      <a:endParaRPr lang="zh-CN" altLang="en-US"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258880">
                <a:tc>
                  <a:txBody>
                    <a:bodyPr/>
                    <a:lstStyle/>
                    <a:p>
                      <a:pPr algn="ctr" fontAlgn="ctr"/>
                      <a:r>
                        <a:rPr lang="en-US" sz="1100" u="none" strike="noStrike" dirty="0">
                          <a:effectLst/>
                          <a:latin typeface="Times New Roma hn"/>
                        </a:rPr>
                        <a:t>HNX</a:t>
                      </a:r>
                      <a:endParaRPr lang="en-US" sz="1100" b="0" i="0" u="none" strike="noStrike" dirty="0">
                        <a:solidFill>
                          <a:srgbClr val="000000"/>
                        </a:solidFill>
                        <a:effectLst/>
                        <a:latin typeface="Times New Roma h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sz="1100" u="none" strike="noStrike" dirty="0">
                          <a:effectLst/>
                          <a:latin typeface="Times New Roma hn"/>
                        </a:rPr>
                        <a:t>MOK</a:t>
                      </a:r>
                      <a:endParaRPr lang="en-US" sz="1100" b="0" i="0" u="none" strike="noStrike" dirty="0">
                        <a:solidFill>
                          <a:srgbClr val="000000"/>
                        </a:solidFill>
                        <a:effectLst/>
                        <a:latin typeface="Times New Roma h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ja-JP" altLang="en-US" sz="1100" u="none" strike="noStrike" dirty="0">
                          <a:effectLst/>
                        </a:rPr>
                        <a:t>成交全部或取消</a:t>
                      </a:r>
                      <a:endParaRPr lang="ja-JP" altLang="en-US"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258880">
                <a:tc>
                  <a:txBody>
                    <a:bodyPr/>
                    <a:lstStyle/>
                    <a:p>
                      <a:pPr algn="ctr" fontAlgn="ctr"/>
                      <a:r>
                        <a:rPr lang="en-US" sz="1100" u="none" strike="noStrike" dirty="0">
                          <a:effectLst/>
                          <a:latin typeface="Times New Roma hn"/>
                        </a:rPr>
                        <a:t>HNX</a:t>
                      </a:r>
                      <a:endParaRPr lang="en-US" sz="1100" b="0" i="0" u="none" strike="noStrike" dirty="0">
                        <a:solidFill>
                          <a:srgbClr val="000000"/>
                        </a:solidFill>
                        <a:effectLst/>
                        <a:latin typeface="Times New Roma h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sz="1100" u="none" strike="noStrike" dirty="0">
                          <a:effectLst/>
                          <a:latin typeface="Times New Roma hn"/>
                        </a:rPr>
                        <a:t>MAK</a:t>
                      </a:r>
                      <a:endParaRPr lang="en-US" sz="1100" b="0" i="0" u="none" strike="noStrike" dirty="0">
                        <a:solidFill>
                          <a:srgbClr val="000000"/>
                        </a:solidFill>
                        <a:effectLst/>
                        <a:latin typeface="Times New Roma h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ja-JP" altLang="en-US" sz="1100" u="none" strike="noStrike" dirty="0">
                          <a:effectLst/>
                        </a:rPr>
                        <a:t>成交部分且取消剩余</a:t>
                      </a:r>
                      <a:endParaRPr lang="ja-JP" altLang="en-US"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r h="258880">
                <a:tc>
                  <a:txBody>
                    <a:bodyPr/>
                    <a:lstStyle/>
                    <a:p>
                      <a:pPr algn="ctr" fontAlgn="ctr"/>
                      <a:r>
                        <a:rPr lang="en-US" sz="1100" u="none" strike="noStrike" dirty="0">
                          <a:effectLst/>
                          <a:latin typeface="Times New Roma hn"/>
                        </a:rPr>
                        <a:t>HNX</a:t>
                      </a:r>
                      <a:endParaRPr lang="en-US" sz="1100" b="0" i="0" u="none" strike="noStrike" dirty="0">
                        <a:solidFill>
                          <a:srgbClr val="000000"/>
                        </a:solidFill>
                        <a:effectLst/>
                        <a:latin typeface="Times New Roma h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sz="1100" u="none" strike="noStrike" dirty="0">
                          <a:effectLst/>
                          <a:latin typeface="Times New Roma hn"/>
                        </a:rPr>
                        <a:t>MTL</a:t>
                      </a:r>
                      <a:endParaRPr lang="en-US" sz="1100" b="0" i="0" u="none" strike="noStrike" dirty="0">
                        <a:solidFill>
                          <a:srgbClr val="000000"/>
                        </a:solidFill>
                        <a:effectLst/>
                        <a:latin typeface="Times New Roma h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CN" altLang="en-US" sz="1100" u="none" strike="noStrike" dirty="0">
                          <a:effectLst/>
                        </a:rPr>
                        <a:t>市场限制指令</a:t>
                      </a:r>
                      <a:endParaRPr lang="zh-CN" altLang="en-US"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7"/>
                  </a:ext>
                </a:extLst>
              </a:tr>
              <a:tr h="258880">
                <a:tc>
                  <a:txBody>
                    <a:bodyPr/>
                    <a:lstStyle/>
                    <a:p>
                      <a:pPr algn="ctr" fontAlgn="ctr"/>
                      <a:r>
                        <a:rPr lang="en-US" sz="1100" u="none" strike="noStrike" dirty="0">
                          <a:effectLst/>
                          <a:latin typeface="Times New Roma hn"/>
                        </a:rPr>
                        <a:t>HNX</a:t>
                      </a:r>
                      <a:endParaRPr lang="en-US" sz="1100" b="0" i="0" u="none" strike="noStrike" dirty="0">
                        <a:solidFill>
                          <a:srgbClr val="000000"/>
                        </a:solidFill>
                        <a:effectLst/>
                        <a:latin typeface="Times New Roma h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sz="1100" u="none" strike="noStrike" dirty="0">
                          <a:effectLst/>
                          <a:latin typeface="Times New Roma hn"/>
                        </a:rPr>
                        <a:t>PLO</a:t>
                      </a:r>
                      <a:endParaRPr lang="en-US" sz="1100" b="0" i="0" u="none" strike="noStrike" dirty="0">
                        <a:solidFill>
                          <a:srgbClr val="000000"/>
                        </a:solidFill>
                        <a:effectLst/>
                        <a:latin typeface="Times New Roma hn"/>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CN" altLang="en-US" sz="1100" u="none" strike="noStrike" dirty="0">
                          <a:effectLst/>
                        </a:rPr>
                        <a:t>盘后交易指令</a:t>
                      </a:r>
                      <a:endParaRPr lang="zh-CN" altLang="en-US"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8"/>
                  </a:ext>
                </a:extLst>
              </a:tr>
            </a:tbl>
          </a:graphicData>
        </a:graphic>
      </p:graphicFrame>
      <p:sp>
        <p:nvSpPr>
          <p:cNvPr id="9" name="TextBox 8"/>
          <p:cNvSpPr txBox="1"/>
          <p:nvPr/>
        </p:nvSpPr>
        <p:spPr>
          <a:xfrm>
            <a:off x="10351041" y="4039590"/>
            <a:ext cx="1794384" cy="2308324"/>
          </a:xfrm>
          <a:prstGeom prst="rect">
            <a:avLst/>
          </a:prstGeom>
          <a:noFill/>
        </p:spPr>
        <p:txBody>
          <a:bodyPr wrap="square" rtlCol="0">
            <a:spAutoFit/>
          </a:bodyPr>
          <a:lstStyle/>
          <a:p>
            <a:r>
              <a:rPr lang="zh-CN" altLang="en-US" dirty="0" smtClean="0"/>
              <a:t>客户选择合适的交易指令。</a:t>
            </a:r>
            <a:r>
              <a:rPr lang="vi-VN" altLang="zh-CN" dirty="0" smtClean="0"/>
              <a:t/>
            </a:r>
            <a:br>
              <a:rPr lang="vi-VN" altLang="zh-CN" dirty="0" smtClean="0"/>
            </a:br>
            <a:r>
              <a:rPr lang="zh-CN" altLang="en-US" b="1" u="sng" dirty="0" smtClean="0"/>
              <a:t>注意</a:t>
            </a:r>
            <a:r>
              <a:rPr lang="zh-CN" altLang="en-US" dirty="0" smtClean="0"/>
              <a:t>：在</a:t>
            </a:r>
            <a:r>
              <a:rPr lang="en-US" altLang="zh-CN" dirty="0" smtClean="0">
                <a:latin typeface="Times New Roma hn"/>
              </a:rPr>
              <a:t>HOSE</a:t>
            </a:r>
            <a:r>
              <a:rPr lang="en-US" altLang="zh-CN" dirty="0" smtClean="0"/>
              <a:t> </a:t>
            </a:r>
            <a:r>
              <a:rPr lang="zh-CN" altLang="en-US" dirty="0" smtClean="0"/>
              <a:t>和 </a:t>
            </a:r>
            <a:r>
              <a:rPr lang="en-US" altLang="zh-CN" dirty="0" smtClean="0">
                <a:latin typeface="Times New Roma hn"/>
              </a:rPr>
              <a:t>HNX</a:t>
            </a:r>
            <a:r>
              <a:rPr lang="en-US" altLang="zh-CN" dirty="0" smtClean="0"/>
              <a:t> </a:t>
            </a:r>
            <a:r>
              <a:rPr lang="zh-CN" altLang="en-US" dirty="0" smtClean="0"/>
              <a:t>交易所</a:t>
            </a:r>
            <a:r>
              <a:rPr lang="en-US" altLang="zh-CN" dirty="0">
                <a:latin typeface="Times New Roma hn"/>
                <a:ea typeface="SimSun" panose="02010600030101010101" pitchFamily="2" charset="-122"/>
              </a:rPr>
              <a:t>(ATO/ATC)</a:t>
            </a:r>
            <a:r>
              <a:rPr lang="en-US" altLang="zh-CN" dirty="0">
                <a:latin typeface="SimSun" panose="02010600030101010101" pitchFamily="2" charset="-122"/>
                <a:ea typeface="SimSun" panose="02010600030101010101" pitchFamily="2" charset="-122"/>
              </a:rPr>
              <a:t>: </a:t>
            </a:r>
            <a:r>
              <a:rPr lang="zh-CN" altLang="en-US" dirty="0">
                <a:latin typeface="SimSun" panose="02010600030101010101" pitchFamily="2" charset="-122"/>
                <a:ea typeface="SimSun" panose="02010600030101010101" pitchFamily="2" charset="-122"/>
              </a:rPr>
              <a:t>不可删单</a:t>
            </a:r>
            <a:r>
              <a:rPr lang="en-US" altLang="zh-CN" dirty="0">
                <a:latin typeface="SimSun" panose="02010600030101010101" pitchFamily="2" charset="-122"/>
                <a:ea typeface="SimSun" panose="02010600030101010101" pitchFamily="2" charset="-122"/>
              </a:rPr>
              <a:t>(</a:t>
            </a:r>
            <a:r>
              <a:rPr lang="zh-CN" altLang="en-US" dirty="0">
                <a:latin typeface="SimSun" panose="02010600030101010101" pitchFamily="2" charset="-122"/>
                <a:ea typeface="SimSun" panose="02010600030101010101" pitchFamily="2" charset="-122"/>
              </a:rPr>
              <a:t>包括新单或旧单</a:t>
            </a:r>
            <a:r>
              <a:rPr lang="en-US" altLang="zh-CN" dirty="0">
                <a:latin typeface="SimSun" panose="02010600030101010101" pitchFamily="2" charset="-122"/>
                <a:ea typeface="SimSun" panose="02010600030101010101" pitchFamily="2" charset="-122"/>
              </a:rPr>
              <a:t>)</a:t>
            </a:r>
            <a:r>
              <a:rPr lang="zh-CN" altLang="en-US" dirty="0">
                <a:latin typeface="SimSun" panose="02010600030101010101" pitchFamily="2" charset="-122"/>
                <a:ea typeface="SimSun" panose="02010600030101010101" pitchFamily="2" charset="-122"/>
              </a:rPr>
              <a:t>。</a:t>
            </a:r>
            <a:endParaRPr lang="zh-TW" altLang="en-US" dirty="0">
              <a:latin typeface="SimSun" panose="02010600030101010101" pitchFamily="2" charset="-122"/>
              <a:ea typeface="SimSun" panose="02010600030101010101" pitchFamily="2" charset="-122"/>
            </a:endParaRPr>
          </a:p>
          <a:p>
            <a:endParaRPr lang="en-US" dirty="0"/>
          </a:p>
        </p:txBody>
      </p:sp>
    </p:spTree>
    <p:extLst>
      <p:ext uri="{BB962C8B-B14F-4D97-AF65-F5344CB8AC3E}">
        <p14:creationId xmlns:p14="http://schemas.microsoft.com/office/powerpoint/2010/main" val="29362071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492" y="-64094"/>
            <a:ext cx="10515600" cy="1325563"/>
          </a:xfrm>
        </p:spPr>
        <p:txBody>
          <a:bodyPr/>
          <a:lstStyle/>
          <a:p>
            <a:r>
              <a:rPr lang="en-US" dirty="0">
                <a:ln>
                  <a:solidFill>
                    <a:srgbClr val="0070C0"/>
                  </a:solidFill>
                </a:ln>
                <a:solidFill>
                  <a:srgbClr val="1B6B93"/>
                </a:solidFill>
              </a:rPr>
              <a:t>4</a:t>
            </a:r>
            <a:r>
              <a:rPr lang="en-US" dirty="0" smtClean="0">
                <a:ln>
                  <a:solidFill>
                    <a:srgbClr val="0070C0"/>
                  </a:solidFill>
                </a:ln>
                <a:solidFill>
                  <a:srgbClr val="1B6B93"/>
                </a:solidFill>
              </a:rPr>
              <a:t>.</a:t>
            </a:r>
            <a:r>
              <a:rPr lang="zh-CN" altLang="en-US" dirty="0">
                <a:ln>
                  <a:solidFill>
                    <a:srgbClr val="0070C0"/>
                  </a:solidFill>
                </a:ln>
                <a:solidFill>
                  <a:srgbClr val="1B6B93"/>
                </a:solidFill>
              </a:rPr>
              <a:t>下单交易</a:t>
            </a:r>
            <a:endParaRPr lang="en-US" dirty="0">
              <a:ln>
                <a:solidFill>
                  <a:srgbClr val="0070C0"/>
                </a:solidFill>
              </a:ln>
              <a:solidFill>
                <a:srgbClr val="1B6B93"/>
              </a:solidFill>
            </a:endParaRPr>
          </a:p>
        </p:txBody>
      </p:sp>
      <p:pic>
        <p:nvPicPr>
          <p:cNvPr id="4" name="Content Placeholder 3"/>
          <p:cNvPicPr>
            <a:picLocks noGrp="1" noChangeAspect="1"/>
          </p:cNvPicPr>
          <p:nvPr>
            <p:ph idx="1"/>
          </p:nvPr>
        </p:nvPicPr>
        <p:blipFill>
          <a:blip r:embed="rId2"/>
          <a:stretch>
            <a:fillRect/>
          </a:stretch>
        </p:blipFill>
        <p:spPr>
          <a:xfrm>
            <a:off x="9287555" y="3364232"/>
            <a:ext cx="2427858" cy="2399627"/>
          </a:xfrm>
          <a:prstGeom prst="rect">
            <a:avLst/>
          </a:prstGeom>
        </p:spPr>
      </p:pic>
      <p:pic>
        <p:nvPicPr>
          <p:cNvPr id="5" name="Picture 4"/>
          <p:cNvPicPr>
            <a:picLocks noChangeAspect="1"/>
          </p:cNvPicPr>
          <p:nvPr/>
        </p:nvPicPr>
        <p:blipFill>
          <a:blip r:embed="rId3"/>
          <a:stretch>
            <a:fillRect/>
          </a:stretch>
        </p:blipFill>
        <p:spPr>
          <a:xfrm>
            <a:off x="589062" y="3225333"/>
            <a:ext cx="1735510" cy="2992118"/>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483017810"/>
              </p:ext>
            </p:extLst>
          </p:nvPr>
        </p:nvGraphicFramePr>
        <p:xfrm>
          <a:off x="258643" y="1990194"/>
          <a:ext cx="11444438" cy="4340435"/>
        </p:xfrm>
        <a:graphic>
          <a:graphicData uri="http://schemas.openxmlformats.org/drawingml/2006/table">
            <a:tbl>
              <a:tblPr firstRow="1" bandRow="1">
                <a:tableStyleId>{2D5ABB26-0587-4C30-8999-92F81FD0307C}</a:tableStyleId>
              </a:tblPr>
              <a:tblGrid>
                <a:gridCol w="2398834">
                  <a:extLst>
                    <a:ext uri="{9D8B030D-6E8A-4147-A177-3AD203B41FA5}">
                      <a16:colId xmlns:a16="http://schemas.microsoft.com/office/drawing/2014/main" val="20000"/>
                    </a:ext>
                  </a:extLst>
                </a:gridCol>
                <a:gridCol w="6445457">
                  <a:extLst>
                    <a:ext uri="{9D8B030D-6E8A-4147-A177-3AD203B41FA5}">
                      <a16:colId xmlns:a16="http://schemas.microsoft.com/office/drawing/2014/main" val="20001"/>
                    </a:ext>
                  </a:extLst>
                </a:gridCol>
                <a:gridCol w="2600147">
                  <a:extLst>
                    <a:ext uri="{9D8B030D-6E8A-4147-A177-3AD203B41FA5}">
                      <a16:colId xmlns:a16="http://schemas.microsoft.com/office/drawing/2014/main" val="20002"/>
                    </a:ext>
                  </a:extLst>
                </a:gridCol>
              </a:tblGrid>
              <a:tr h="1241659">
                <a:tc>
                  <a:txBody>
                    <a:bodyPr/>
                    <a:lstStyle/>
                    <a:p>
                      <a:r>
                        <a:rPr lang="zh-CN" altLang="en-US" dirty="0" smtClean="0"/>
                        <a:t>下单交易之后，确认屏幕会显示，客户按是</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客户按照保密卡的后面，将合适的验证码输入。</a:t>
                      </a:r>
                      <a:r>
                        <a:rPr lang="zh-CN" altLang="en-US" dirty="0" smtClean="0">
                          <a:solidFill>
                            <a:schemeClr val="tx1"/>
                          </a:solidFill>
                          <a:latin typeface="SimSun" panose="02010600030101010101" pitchFamily="2" charset="-122"/>
                          <a:ea typeface="SimSun" panose="02010600030101010101" pitchFamily="2" charset="-122"/>
                        </a:rPr>
                        <a:t>在保密卡后面，比如屏幕上显示</a:t>
                      </a:r>
                      <a:r>
                        <a:rPr lang="en-US" altLang="zh-CN" dirty="0" smtClean="0">
                          <a:solidFill>
                            <a:schemeClr val="tx1"/>
                          </a:solidFill>
                          <a:latin typeface="Times New Roma hn"/>
                          <a:ea typeface="SimSun" panose="02010600030101010101" pitchFamily="2" charset="-122"/>
                        </a:rPr>
                        <a:t>OTP</a:t>
                      </a:r>
                      <a:r>
                        <a:rPr lang="en-US" altLang="zh-CN" baseline="0" dirty="0" smtClean="0">
                          <a:solidFill>
                            <a:schemeClr val="tx1"/>
                          </a:solidFill>
                          <a:latin typeface="Times New Roma hn"/>
                          <a:ea typeface="SimSun" panose="02010600030101010101" pitchFamily="2" charset="-122"/>
                        </a:rPr>
                        <a:t> </a:t>
                      </a:r>
                      <a:r>
                        <a:rPr lang="en-US" altLang="zh-CN" dirty="0" smtClean="0">
                          <a:solidFill>
                            <a:schemeClr val="tx1"/>
                          </a:solidFill>
                          <a:latin typeface="Times New Roma hn"/>
                          <a:ea typeface="SimSun" panose="02010600030101010101" pitchFamily="2" charset="-122"/>
                        </a:rPr>
                        <a:t>26</a:t>
                      </a:r>
                      <a:r>
                        <a:rPr lang="zh-CN" altLang="en-US" dirty="0" smtClean="0">
                          <a:solidFill>
                            <a:schemeClr val="tx1"/>
                          </a:solidFill>
                          <a:latin typeface="SimSun" panose="02010600030101010101" pitchFamily="2" charset="-122"/>
                          <a:ea typeface="SimSun" panose="02010600030101010101" pitchFamily="2" charset="-122"/>
                        </a:rPr>
                        <a:t>，您就按照保密卡后面，把第</a:t>
                      </a:r>
                      <a:r>
                        <a:rPr lang="en-US" altLang="zh-CN" dirty="0" smtClean="0">
                          <a:solidFill>
                            <a:schemeClr val="tx1"/>
                          </a:solidFill>
                          <a:latin typeface="SimSun" panose="02010600030101010101" pitchFamily="2" charset="-122"/>
                          <a:ea typeface="SimSun" panose="02010600030101010101" pitchFamily="2" charset="-122"/>
                        </a:rPr>
                        <a:t>26</a:t>
                      </a:r>
                      <a:r>
                        <a:rPr lang="zh-CN" altLang="en-US" dirty="0" smtClean="0">
                          <a:solidFill>
                            <a:schemeClr val="tx1"/>
                          </a:solidFill>
                          <a:latin typeface="SimSun" panose="02010600030101010101" pitchFamily="2" charset="-122"/>
                          <a:ea typeface="SimSun" panose="02010600030101010101" pitchFamily="2" charset="-122"/>
                        </a:rPr>
                        <a:t>后面六个数字输入</a:t>
                      </a:r>
                      <a:endParaRPr lang="en-GB" dirty="0" smtClean="0">
                        <a:solidFill>
                          <a:schemeClr val="tx1"/>
                        </a:solidFill>
                        <a:latin typeface="SimSun" panose="02010600030101010101" pitchFamily="2" charset="-122"/>
                        <a:ea typeface="SimSun" panose="02010600030101010101" pitchFamily="2" charset="-122"/>
                      </a:endParaRP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CN" altLang="en-US" dirty="0" smtClean="0"/>
                        <a:t>输入验证码以后，屏幕会显示您的下单交易已成功，等待成交</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09877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7" name="Picture 6"/>
          <p:cNvPicPr>
            <a:picLocks noChangeAspect="1"/>
          </p:cNvPicPr>
          <p:nvPr/>
        </p:nvPicPr>
        <p:blipFill rotWithShape="1">
          <a:blip r:embed="rId4"/>
          <a:srcRect l="40004" t="10972" r="40192" b="45942"/>
          <a:stretch/>
        </p:blipFill>
        <p:spPr>
          <a:xfrm>
            <a:off x="3132904" y="3364232"/>
            <a:ext cx="2832644" cy="2981731"/>
          </a:xfrm>
          <a:prstGeom prst="rect">
            <a:avLst/>
          </a:prstGeom>
        </p:spPr>
      </p:pic>
      <p:sp>
        <p:nvSpPr>
          <p:cNvPr id="8" name="Google Shape;1578;p81"/>
          <p:cNvSpPr txBox="1">
            <a:spLocks/>
          </p:cNvSpPr>
          <p:nvPr/>
        </p:nvSpPr>
        <p:spPr>
          <a:xfrm>
            <a:off x="1256459" y="1523066"/>
            <a:ext cx="365186" cy="335243"/>
          </a:xfrm>
          <a:prstGeom prst="rect">
            <a:avLst/>
          </a:prstGeom>
          <a:solidFill>
            <a:schemeClr val="bg1"/>
          </a:solidFill>
          <a:ln w="19050">
            <a:solidFill>
              <a:srgbClr val="FF0000"/>
            </a:solidFill>
          </a:ln>
        </p:spPr>
        <p:txBody>
          <a:bodyPr spcFirstLastPara="1" wrap="square" lIns="91425" tIns="8227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 sz="2400" dirty="0" smtClean="0">
                <a:solidFill>
                  <a:srgbClr val="FF0000"/>
                </a:solidFill>
              </a:rPr>
              <a:t>1</a:t>
            </a:r>
            <a:endParaRPr lang="en" sz="2400" dirty="0">
              <a:solidFill>
                <a:srgbClr val="FF0000"/>
              </a:solidFill>
            </a:endParaRPr>
          </a:p>
        </p:txBody>
      </p:sp>
      <p:sp>
        <p:nvSpPr>
          <p:cNvPr id="9" name="Google Shape;1578;p81"/>
          <p:cNvSpPr txBox="1">
            <a:spLocks/>
          </p:cNvSpPr>
          <p:nvPr/>
        </p:nvSpPr>
        <p:spPr>
          <a:xfrm>
            <a:off x="5413546" y="1497345"/>
            <a:ext cx="365186" cy="335243"/>
          </a:xfrm>
          <a:prstGeom prst="rect">
            <a:avLst/>
          </a:prstGeom>
          <a:solidFill>
            <a:schemeClr val="bg1"/>
          </a:solidFill>
          <a:ln w="19050">
            <a:solidFill>
              <a:srgbClr val="FF0000"/>
            </a:solidFill>
          </a:ln>
        </p:spPr>
        <p:txBody>
          <a:bodyPr spcFirstLastPara="1" wrap="square" lIns="91425" tIns="8227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 sz="2400" dirty="0" smtClean="0">
                <a:solidFill>
                  <a:srgbClr val="FF0000"/>
                </a:solidFill>
              </a:rPr>
              <a:t>2</a:t>
            </a:r>
            <a:endParaRPr lang="en" sz="2400" dirty="0">
              <a:solidFill>
                <a:srgbClr val="FF0000"/>
              </a:solidFill>
            </a:endParaRPr>
          </a:p>
        </p:txBody>
      </p:sp>
      <p:sp>
        <p:nvSpPr>
          <p:cNvPr id="10" name="Google Shape;1578;p81"/>
          <p:cNvSpPr txBox="1">
            <a:spLocks/>
          </p:cNvSpPr>
          <p:nvPr/>
        </p:nvSpPr>
        <p:spPr>
          <a:xfrm>
            <a:off x="10067489" y="1523065"/>
            <a:ext cx="365186" cy="335243"/>
          </a:xfrm>
          <a:prstGeom prst="rect">
            <a:avLst/>
          </a:prstGeom>
          <a:solidFill>
            <a:schemeClr val="bg1"/>
          </a:solidFill>
          <a:ln w="19050">
            <a:solidFill>
              <a:srgbClr val="FF0000"/>
            </a:solidFill>
          </a:ln>
        </p:spPr>
        <p:txBody>
          <a:bodyPr spcFirstLastPara="1" wrap="square" lIns="91425" tIns="8227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 sz="2400" dirty="0">
                <a:solidFill>
                  <a:srgbClr val="FF0000"/>
                </a:solidFill>
              </a:rPr>
              <a:t>3</a:t>
            </a:r>
          </a:p>
        </p:txBody>
      </p:sp>
      <p:sp>
        <p:nvSpPr>
          <p:cNvPr id="12" name="Oval 11"/>
          <p:cNvSpPr/>
          <p:nvPr/>
        </p:nvSpPr>
        <p:spPr>
          <a:xfrm>
            <a:off x="3570642" y="4406701"/>
            <a:ext cx="411892" cy="314691"/>
          </a:xfrm>
          <a:prstGeom prst="ellipse">
            <a:avLst/>
          </a:prstGeom>
          <a:noFill/>
          <a:ln w="222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06C94EDD-DB9D-46ED-BCA1-6E4AE7FA3280}" type="slidenum">
              <a:rPr lang="en-US" smtClean="0"/>
              <a:t>13</a:t>
            </a:fld>
            <a:endParaRPr lang="en-US" dirty="0"/>
          </a:p>
        </p:txBody>
      </p:sp>
      <p:pic>
        <p:nvPicPr>
          <p:cNvPr id="13" name="Picture 12"/>
          <p:cNvPicPr>
            <a:picLocks noChangeAspect="1"/>
          </p:cNvPicPr>
          <p:nvPr/>
        </p:nvPicPr>
        <p:blipFill>
          <a:blip r:embed="rId5"/>
          <a:stretch>
            <a:fillRect/>
          </a:stretch>
        </p:blipFill>
        <p:spPr>
          <a:xfrm>
            <a:off x="5980862" y="4298624"/>
            <a:ext cx="2955966" cy="2047339"/>
          </a:xfrm>
          <a:prstGeom prst="rect">
            <a:avLst/>
          </a:prstGeom>
        </p:spPr>
      </p:pic>
      <p:sp>
        <p:nvSpPr>
          <p:cNvPr id="16" name="Rectangle 15"/>
          <p:cNvSpPr/>
          <p:nvPr/>
        </p:nvSpPr>
        <p:spPr>
          <a:xfrm flipV="1">
            <a:off x="6054292" y="5467147"/>
            <a:ext cx="625642" cy="21175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H="1">
            <a:off x="6403286" y="3647975"/>
            <a:ext cx="748286" cy="180878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3245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145" y="-118054"/>
            <a:ext cx="10515600" cy="1325563"/>
          </a:xfrm>
        </p:spPr>
        <p:txBody>
          <a:bodyPr/>
          <a:lstStyle/>
          <a:p>
            <a:r>
              <a:rPr lang="en-US" dirty="0" smtClean="0">
                <a:ln>
                  <a:solidFill>
                    <a:srgbClr val="0070C0"/>
                  </a:solidFill>
                </a:ln>
                <a:solidFill>
                  <a:srgbClr val="1B6B93"/>
                </a:solidFill>
              </a:rPr>
              <a:t>4.</a:t>
            </a:r>
            <a:r>
              <a:rPr lang="zh-CN" altLang="en-US" dirty="0">
                <a:ln>
                  <a:solidFill>
                    <a:srgbClr val="0070C0"/>
                  </a:solidFill>
                </a:ln>
                <a:solidFill>
                  <a:srgbClr val="1B6B93"/>
                </a:solidFill>
              </a:rPr>
              <a:t>下单交易</a:t>
            </a:r>
            <a:endParaRPr lang="en-US" dirty="0">
              <a:ln>
                <a:solidFill>
                  <a:srgbClr val="0070C0"/>
                </a:solidFill>
              </a:ln>
              <a:solidFill>
                <a:srgbClr val="1B6B93"/>
              </a:solidFill>
            </a:endParaRPr>
          </a:p>
        </p:txBody>
      </p:sp>
      <p:pic>
        <p:nvPicPr>
          <p:cNvPr id="4" name="Content Placeholder 3"/>
          <p:cNvPicPr>
            <a:picLocks noGrp="1" noChangeAspect="1"/>
          </p:cNvPicPr>
          <p:nvPr>
            <p:ph idx="1"/>
          </p:nvPr>
        </p:nvPicPr>
        <p:blipFill>
          <a:blip r:embed="rId2"/>
          <a:stretch>
            <a:fillRect/>
          </a:stretch>
        </p:blipFill>
        <p:spPr>
          <a:xfrm>
            <a:off x="4990387" y="2484094"/>
            <a:ext cx="2211225" cy="2562542"/>
          </a:xfrm>
          <a:prstGeom prst="rect">
            <a:avLst/>
          </a:prstGeom>
        </p:spPr>
      </p:pic>
      <p:pic>
        <p:nvPicPr>
          <p:cNvPr id="7" name="Picture 6"/>
          <p:cNvPicPr>
            <a:picLocks noChangeAspect="1"/>
          </p:cNvPicPr>
          <p:nvPr/>
        </p:nvPicPr>
        <p:blipFill>
          <a:blip r:embed="rId3"/>
          <a:stretch>
            <a:fillRect/>
          </a:stretch>
        </p:blipFill>
        <p:spPr>
          <a:xfrm>
            <a:off x="1206459" y="2365104"/>
            <a:ext cx="3060365" cy="2800523"/>
          </a:xfrm>
          <a:prstGeom prst="rect">
            <a:avLst/>
          </a:prstGeom>
        </p:spPr>
      </p:pic>
      <p:pic>
        <p:nvPicPr>
          <p:cNvPr id="9" name="Picture 8"/>
          <p:cNvPicPr>
            <a:picLocks noChangeAspect="1"/>
          </p:cNvPicPr>
          <p:nvPr/>
        </p:nvPicPr>
        <p:blipFill>
          <a:blip r:embed="rId4"/>
          <a:stretch>
            <a:fillRect/>
          </a:stretch>
        </p:blipFill>
        <p:spPr>
          <a:xfrm>
            <a:off x="8571825" y="1309465"/>
            <a:ext cx="2074648" cy="3892389"/>
          </a:xfrm>
          <a:prstGeom prst="rect">
            <a:avLst/>
          </a:prstGeom>
        </p:spPr>
      </p:pic>
      <p:sp>
        <p:nvSpPr>
          <p:cNvPr id="10" name="TextBox 9"/>
          <p:cNvSpPr txBox="1"/>
          <p:nvPr/>
        </p:nvSpPr>
        <p:spPr>
          <a:xfrm>
            <a:off x="1386840" y="1453267"/>
            <a:ext cx="6080760" cy="646331"/>
          </a:xfrm>
          <a:prstGeom prst="rect">
            <a:avLst/>
          </a:prstGeom>
          <a:noFill/>
        </p:spPr>
        <p:txBody>
          <a:bodyPr wrap="square" rtlCol="0">
            <a:spAutoFit/>
          </a:bodyPr>
          <a:lstStyle/>
          <a:p>
            <a:r>
              <a:rPr lang="zh-CN" altLang="en-US" dirty="0"/>
              <a:t>下</a:t>
            </a:r>
            <a:r>
              <a:rPr lang="zh-CN" altLang="en-US" dirty="0" smtClean="0"/>
              <a:t>单交易之后若是客户需要</a:t>
            </a:r>
            <a:r>
              <a:rPr lang="zh-CN" altLang="en-US" b="1" dirty="0" smtClean="0">
                <a:solidFill>
                  <a:srgbClr val="FF0000"/>
                </a:solidFill>
              </a:rPr>
              <a:t>修改</a:t>
            </a:r>
            <a:r>
              <a:rPr lang="zh-CN" altLang="en-US" dirty="0" smtClean="0"/>
              <a:t>下单指令，客户可以按照如下的指南</a:t>
            </a:r>
            <a:endParaRPr lang="en-US" dirty="0"/>
          </a:p>
        </p:txBody>
      </p:sp>
      <p:sp>
        <p:nvSpPr>
          <p:cNvPr id="12" name="Flowchart: Alternate Process 11"/>
          <p:cNvSpPr/>
          <p:nvPr/>
        </p:nvSpPr>
        <p:spPr>
          <a:xfrm>
            <a:off x="1386840" y="1364952"/>
            <a:ext cx="5920740" cy="791508"/>
          </a:xfrm>
          <a:prstGeom prst="flowChartAlternateProcess">
            <a:avLst/>
          </a:prstGeom>
          <a:no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4" name="Google Shape;1578;p81"/>
          <p:cNvSpPr txBox="1">
            <a:spLocks/>
          </p:cNvSpPr>
          <p:nvPr/>
        </p:nvSpPr>
        <p:spPr>
          <a:xfrm>
            <a:off x="2507554" y="5295900"/>
            <a:ext cx="365186" cy="335243"/>
          </a:xfrm>
          <a:prstGeom prst="rect">
            <a:avLst/>
          </a:prstGeom>
          <a:solidFill>
            <a:schemeClr val="bg1"/>
          </a:solidFill>
          <a:ln w="19050">
            <a:solidFill>
              <a:srgbClr val="FF0000"/>
            </a:solidFill>
          </a:ln>
        </p:spPr>
        <p:txBody>
          <a:bodyPr spcFirstLastPara="1" wrap="square" lIns="91425" tIns="8227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 sz="2400" dirty="0" smtClean="0">
                <a:solidFill>
                  <a:srgbClr val="FF0000"/>
                </a:solidFill>
              </a:rPr>
              <a:t>1</a:t>
            </a:r>
            <a:endParaRPr lang="en" sz="2400" dirty="0">
              <a:solidFill>
                <a:srgbClr val="FF0000"/>
              </a:solidFill>
            </a:endParaRPr>
          </a:p>
        </p:txBody>
      </p:sp>
      <p:sp>
        <p:nvSpPr>
          <p:cNvPr id="15" name="TextBox 14"/>
          <p:cNvSpPr txBox="1"/>
          <p:nvPr/>
        </p:nvSpPr>
        <p:spPr>
          <a:xfrm>
            <a:off x="1303020" y="5631143"/>
            <a:ext cx="3124200" cy="923330"/>
          </a:xfrm>
          <a:prstGeom prst="rect">
            <a:avLst/>
          </a:prstGeom>
          <a:noFill/>
        </p:spPr>
        <p:txBody>
          <a:bodyPr wrap="square" rtlCol="0">
            <a:spAutoFit/>
          </a:bodyPr>
          <a:lstStyle/>
          <a:p>
            <a:r>
              <a:rPr lang="zh-CN" altLang="en-US" dirty="0" smtClean="0"/>
              <a:t>在下单交易屏幕旁边客户按交易记录，选择需要修改的股票</a:t>
            </a:r>
            <a:endParaRPr lang="en-US" dirty="0"/>
          </a:p>
        </p:txBody>
      </p:sp>
      <p:sp>
        <p:nvSpPr>
          <p:cNvPr id="16" name="Google Shape;1578;p81"/>
          <p:cNvSpPr txBox="1">
            <a:spLocks/>
          </p:cNvSpPr>
          <p:nvPr/>
        </p:nvSpPr>
        <p:spPr>
          <a:xfrm>
            <a:off x="5730813" y="5295899"/>
            <a:ext cx="365186" cy="335243"/>
          </a:xfrm>
          <a:prstGeom prst="rect">
            <a:avLst/>
          </a:prstGeom>
          <a:solidFill>
            <a:schemeClr val="bg1"/>
          </a:solidFill>
          <a:ln w="19050">
            <a:solidFill>
              <a:srgbClr val="FF0000"/>
            </a:solidFill>
          </a:ln>
        </p:spPr>
        <p:txBody>
          <a:bodyPr spcFirstLastPara="1" wrap="square" lIns="91425" tIns="8227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 sz="2400" dirty="0">
                <a:solidFill>
                  <a:srgbClr val="FF0000"/>
                </a:solidFill>
              </a:rPr>
              <a:t>2</a:t>
            </a:r>
          </a:p>
        </p:txBody>
      </p:sp>
      <p:sp>
        <p:nvSpPr>
          <p:cNvPr id="18" name="Flowchart: Alternate Process 17"/>
          <p:cNvSpPr/>
          <p:nvPr/>
        </p:nvSpPr>
        <p:spPr>
          <a:xfrm>
            <a:off x="1455420" y="4701539"/>
            <a:ext cx="2743200" cy="280861"/>
          </a:xfrm>
          <a:prstGeom prst="flowChartAlternateProcess">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flipV="1">
            <a:off x="4198620" y="3244602"/>
            <a:ext cx="716280" cy="152551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717066" y="5689287"/>
            <a:ext cx="2392680" cy="646331"/>
          </a:xfrm>
          <a:prstGeom prst="rect">
            <a:avLst/>
          </a:prstGeom>
          <a:noFill/>
        </p:spPr>
        <p:txBody>
          <a:bodyPr wrap="square" rtlCol="0">
            <a:spAutoFit/>
          </a:bodyPr>
          <a:lstStyle/>
          <a:p>
            <a:r>
              <a:rPr lang="zh-CN" altLang="en-US" dirty="0" smtClean="0"/>
              <a:t>客户选择取消指令或者修改指令</a:t>
            </a:r>
            <a:endParaRPr lang="en-US" dirty="0"/>
          </a:p>
        </p:txBody>
      </p:sp>
      <p:sp>
        <p:nvSpPr>
          <p:cNvPr id="23" name="TextBox 22"/>
          <p:cNvSpPr txBox="1"/>
          <p:nvPr/>
        </p:nvSpPr>
        <p:spPr>
          <a:xfrm>
            <a:off x="8034636" y="5545828"/>
            <a:ext cx="3246120" cy="1200329"/>
          </a:xfrm>
          <a:prstGeom prst="rect">
            <a:avLst/>
          </a:prstGeom>
          <a:noFill/>
        </p:spPr>
        <p:txBody>
          <a:bodyPr wrap="square" rtlCol="0">
            <a:spAutoFit/>
          </a:bodyPr>
          <a:lstStyle/>
          <a:p>
            <a:r>
              <a:rPr lang="zh-CN" altLang="en-US" dirty="0" smtClean="0"/>
              <a:t>修改指令的话，客户重新输入想改的股票数量和价格，按</a:t>
            </a:r>
            <a:r>
              <a:rPr lang="zh-CN" altLang="en-US" dirty="0"/>
              <a:t>是即</a:t>
            </a:r>
            <a:r>
              <a:rPr lang="zh-CN" altLang="en-US" dirty="0" smtClean="0"/>
              <a:t>可</a:t>
            </a:r>
            <a:r>
              <a:rPr lang="zh-CN" altLang="en-US" dirty="0"/>
              <a:t>修改</a:t>
            </a:r>
            <a:r>
              <a:rPr lang="zh-CN" altLang="en-US" dirty="0" smtClean="0"/>
              <a:t>指</a:t>
            </a:r>
            <a:r>
              <a:rPr lang="zh-CN" altLang="en-US" dirty="0"/>
              <a:t>令</a:t>
            </a:r>
            <a:endParaRPr lang="en-US" dirty="0"/>
          </a:p>
          <a:p>
            <a:endParaRPr lang="en-US" dirty="0"/>
          </a:p>
        </p:txBody>
      </p:sp>
      <p:sp>
        <p:nvSpPr>
          <p:cNvPr id="24" name="Google Shape;1578;p81"/>
          <p:cNvSpPr txBox="1">
            <a:spLocks/>
          </p:cNvSpPr>
          <p:nvPr/>
        </p:nvSpPr>
        <p:spPr>
          <a:xfrm>
            <a:off x="9426556" y="5230943"/>
            <a:ext cx="365186" cy="335243"/>
          </a:xfrm>
          <a:prstGeom prst="rect">
            <a:avLst/>
          </a:prstGeom>
          <a:solidFill>
            <a:schemeClr val="bg1"/>
          </a:solidFill>
          <a:ln w="19050">
            <a:solidFill>
              <a:srgbClr val="FF0000"/>
            </a:solidFill>
          </a:ln>
        </p:spPr>
        <p:txBody>
          <a:bodyPr spcFirstLastPara="1" wrap="square" lIns="91425" tIns="8227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 sz="2400" dirty="0" smtClean="0">
                <a:solidFill>
                  <a:srgbClr val="FF0000"/>
                </a:solidFill>
              </a:rPr>
              <a:t>3</a:t>
            </a:r>
            <a:endParaRPr lang="en" sz="2400" dirty="0">
              <a:solidFill>
                <a:srgbClr val="FF0000"/>
              </a:solidFill>
            </a:endParaRPr>
          </a:p>
        </p:txBody>
      </p:sp>
      <p:sp>
        <p:nvSpPr>
          <p:cNvPr id="26" name="Flowchart: Alternate Process 25"/>
          <p:cNvSpPr/>
          <p:nvPr/>
        </p:nvSpPr>
        <p:spPr>
          <a:xfrm>
            <a:off x="8641080" y="4244341"/>
            <a:ext cx="1950720" cy="426720"/>
          </a:xfrm>
          <a:prstGeom prst="flowChartAlternateProcess">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p:cNvCxnSpPr/>
          <p:nvPr/>
        </p:nvCxnSpPr>
        <p:spPr>
          <a:xfrm flipV="1">
            <a:off x="7343368" y="3403795"/>
            <a:ext cx="1127386" cy="9803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Flowchart: Alternate Process 29"/>
          <p:cNvSpPr/>
          <p:nvPr/>
        </p:nvSpPr>
        <p:spPr>
          <a:xfrm>
            <a:off x="6184730" y="4544226"/>
            <a:ext cx="929697" cy="418028"/>
          </a:xfrm>
          <a:prstGeom prst="flowChartAlternateProcess">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06C94EDD-DB9D-46ED-BCA1-6E4AE7FA3280}" type="slidenum">
              <a:rPr lang="en-US" smtClean="0"/>
              <a:t>14</a:t>
            </a:fld>
            <a:endParaRPr lang="en-US"/>
          </a:p>
        </p:txBody>
      </p:sp>
    </p:spTree>
    <p:extLst>
      <p:ext uri="{BB962C8B-B14F-4D97-AF65-F5344CB8AC3E}">
        <p14:creationId xmlns:p14="http://schemas.microsoft.com/office/powerpoint/2010/main" val="39667299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7853722" y="2099598"/>
            <a:ext cx="2340532" cy="3371023"/>
          </a:xfrm>
          <a:prstGeom prst="rect">
            <a:avLst/>
          </a:prstGeom>
        </p:spPr>
      </p:pic>
      <p:pic>
        <p:nvPicPr>
          <p:cNvPr id="8" name="Picture 7"/>
          <p:cNvPicPr>
            <a:picLocks noChangeAspect="1"/>
          </p:cNvPicPr>
          <p:nvPr/>
        </p:nvPicPr>
        <p:blipFill>
          <a:blip r:embed="rId3"/>
          <a:stretch>
            <a:fillRect/>
          </a:stretch>
        </p:blipFill>
        <p:spPr>
          <a:xfrm>
            <a:off x="4299471" y="2296713"/>
            <a:ext cx="2334260" cy="3034537"/>
          </a:xfrm>
          <a:prstGeom prst="rect">
            <a:avLst/>
          </a:prstGeom>
        </p:spPr>
      </p:pic>
      <p:pic>
        <p:nvPicPr>
          <p:cNvPr id="6" name="Content Placeholder 5"/>
          <p:cNvPicPr>
            <a:picLocks noGrp="1" noChangeAspect="1"/>
          </p:cNvPicPr>
          <p:nvPr>
            <p:ph idx="1"/>
          </p:nvPr>
        </p:nvPicPr>
        <p:blipFill rotWithShape="1">
          <a:blip r:embed="rId4"/>
          <a:srcRect t="3241" b="40587"/>
          <a:stretch/>
        </p:blipFill>
        <p:spPr>
          <a:xfrm>
            <a:off x="1353993" y="2524181"/>
            <a:ext cx="2194387" cy="2739240"/>
          </a:xfrm>
          <a:prstGeom prst="rect">
            <a:avLst/>
          </a:prstGeom>
        </p:spPr>
      </p:pic>
      <p:sp>
        <p:nvSpPr>
          <p:cNvPr id="2" name="Title 1"/>
          <p:cNvSpPr>
            <a:spLocks noGrp="1"/>
          </p:cNvSpPr>
          <p:nvPr>
            <p:ph type="title"/>
          </p:nvPr>
        </p:nvSpPr>
        <p:spPr>
          <a:xfrm>
            <a:off x="751572" y="-93248"/>
            <a:ext cx="10515600" cy="1325563"/>
          </a:xfrm>
        </p:spPr>
        <p:txBody>
          <a:bodyPr/>
          <a:lstStyle/>
          <a:p>
            <a:r>
              <a:rPr lang="en-US" dirty="0" smtClean="0">
                <a:ln>
                  <a:solidFill>
                    <a:srgbClr val="0070C0"/>
                  </a:solidFill>
                </a:ln>
                <a:solidFill>
                  <a:srgbClr val="1B6B93"/>
                </a:solidFill>
              </a:rPr>
              <a:t>4.</a:t>
            </a:r>
            <a:r>
              <a:rPr lang="zh-CN" altLang="en-US" dirty="0">
                <a:ln>
                  <a:solidFill>
                    <a:srgbClr val="0070C0"/>
                  </a:solidFill>
                </a:ln>
                <a:solidFill>
                  <a:srgbClr val="1B6B93"/>
                </a:solidFill>
              </a:rPr>
              <a:t>下单交易</a:t>
            </a:r>
            <a:endParaRPr lang="en-US" dirty="0">
              <a:ln>
                <a:solidFill>
                  <a:srgbClr val="0070C0"/>
                </a:solidFill>
              </a:ln>
              <a:solidFill>
                <a:srgbClr val="1B6B93"/>
              </a:solidFill>
            </a:endParaRPr>
          </a:p>
        </p:txBody>
      </p:sp>
      <p:sp>
        <p:nvSpPr>
          <p:cNvPr id="10" name="TextBox 9"/>
          <p:cNvSpPr txBox="1"/>
          <p:nvPr/>
        </p:nvSpPr>
        <p:spPr>
          <a:xfrm>
            <a:off x="1386840" y="1453267"/>
            <a:ext cx="6080760" cy="646331"/>
          </a:xfrm>
          <a:prstGeom prst="rect">
            <a:avLst/>
          </a:prstGeom>
          <a:noFill/>
        </p:spPr>
        <p:txBody>
          <a:bodyPr wrap="square" rtlCol="0">
            <a:spAutoFit/>
          </a:bodyPr>
          <a:lstStyle/>
          <a:p>
            <a:r>
              <a:rPr lang="zh-CN" altLang="en-US" dirty="0"/>
              <a:t>下</a:t>
            </a:r>
            <a:r>
              <a:rPr lang="zh-CN" altLang="en-US" dirty="0" smtClean="0"/>
              <a:t>单交易之后若是客户需要</a:t>
            </a:r>
            <a:r>
              <a:rPr lang="zh-CN" altLang="en-US" b="1" dirty="0" smtClean="0">
                <a:solidFill>
                  <a:srgbClr val="FF0000"/>
                </a:solidFill>
              </a:rPr>
              <a:t>取消</a:t>
            </a:r>
            <a:r>
              <a:rPr lang="zh-CN" altLang="en-US" dirty="0" smtClean="0"/>
              <a:t>下单指令，客户可以按照如下的指南</a:t>
            </a:r>
            <a:endParaRPr lang="en-US" dirty="0"/>
          </a:p>
        </p:txBody>
      </p:sp>
      <p:sp>
        <p:nvSpPr>
          <p:cNvPr id="12" name="Flowchart: Alternate Process 11"/>
          <p:cNvSpPr/>
          <p:nvPr/>
        </p:nvSpPr>
        <p:spPr>
          <a:xfrm>
            <a:off x="1386840" y="1364952"/>
            <a:ext cx="5920740" cy="791508"/>
          </a:xfrm>
          <a:prstGeom prst="flowChartAlternateProcess">
            <a:avLst/>
          </a:prstGeom>
          <a:no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4" name="Google Shape;1578;p81"/>
          <p:cNvSpPr txBox="1">
            <a:spLocks/>
          </p:cNvSpPr>
          <p:nvPr/>
        </p:nvSpPr>
        <p:spPr>
          <a:xfrm>
            <a:off x="2507554" y="5295900"/>
            <a:ext cx="365186" cy="335243"/>
          </a:xfrm>
          <a:prstGeom prst="rect">
            <a:avLst/>
          </a:prstGeom>
          <a:solidFill>
            <a:schemeClr val="bg1"/>
          </a:solidFill>
          <a:ln w="19050">
            <a:solidFill>
              <a:srgbClr val="FF0000"/>
            </a:solidFill>
          </a:ln>
        </p:spPr>
        <p:txBody>
          <a:bodyPr spcFirstLastPara="1" wrap="square" lIns="91425" tIns="8227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 sz="2400" dirty="0" smtClean="0">
                <a:solidFill>
                  <a:srgbClr val="FF0000"/>
                </a:solidFill>
              </a:rPr>
              <a:t>1</a:t>
            </a:r>
            <a:endParaRPr lang="en" sz="2400" dirty="0">
              <a:solidFill>
                <a:srgbClr val="FF0000"/>
              </a:solidFill>
            </a:endParaRPr>
          </a:p>
        </p:txBody>
      </p:sp>
      <p:sp>
        <p:nvSpPr>
          <p:cNvPr id="15" name="TextBox 14"/>
          <p:cNvSpPr txBox="1"/>
          <p:nvPr/>
        </p:nvSpPr>
        <p:spPr>
          <a:xfrm>
            <a:off x="1098755" y="5631143"/>
            <a:ext cx="3328465" cy="646331"/>
          </a:xfrm>
          <a:prstGeom prst="rect">
            <a:avLst/>
          </a:prstGeom>
          <a:noFill/>
        </p:spPr>
        <p:txBody>
          <a:bodyPr wrap="square" rtlCol="0">
            <a:spAutoFit/>
          </a:bodyPr>
          <a:lstStyle/>
          <a:p>
            <a:r>
              <a:rPr lang="zh-CN" altLang="en-US" dirty="0" smtClean="0"/>
              <a:t>在下单交易屏幕旁边客户按交易记录，选择需要取消股票</a:t>
            </a:r>
            <a:endParaRPr lang="en-US" dirty="0"/>
          </a:p>
        </p:txBody>
      </p:sp>
      <p:sp>
        <p:nvSpPr>
          <p:cNvPr id="16" name="Google Shape;1578;p81"/>
          <p:cNvSpPr txBox="1">
            <a:spLocks/>
          </p:cNvSpPr>
          <p:nvPr/>
        </p:nvSpPr>
        <p:spPr>
          <a:xfrm>
            <a:off x="5215567" y="5363147"/>
            <a:ext cx="365186" cy="335243"/>
          </a:xfrm>
          <a:prstGeom prst="rect">
            <a:avLst/>
          </a:prstGeom>
          <a:solidFill>
            <a:schemeClr val="bg1"/>
          </a:solidFill>
          <a:ln w="19050">
            <a:solidFill>
              <a:srgbClr val="FF0000"/>
            </a:solidFill>
          </a:ln>
        </p:spPr>
        <p:txBody>
          <a:bodyPr spcFirstLastPara="1" wrap="square" lIns="91425" tIns="8227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 sz="2400" dirty="0">
                <a:solidFill>
                  <a:srgbClr val="FF0000"/>
                </a:solidFill>
              </a:rPr>
              <a:t>2</a:t>
            </a:r>
          </a:p>
        </p:txBody>
      </p:sp>
      <p:sp>
        <p:nvSpPr>
          <p:cNvPr id="18" name="Flowchart: Alternate Process 17"/>
          <p:cNvSpPr/>
          <p:nvPr/>
        </p:nvSpPr>
        <p:spPr>
          <a:xfrm>
            <a:off x="1376327" y="3952568"/>
            <a:ext cx="2172053" cy="258098"/>
          </a:xfrm>
          <a:prstGeom prst="flowChartAlternateProcess">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flipV="1">
            <a:off x="3548380" y="3458497"/>
            <a:ext cx="610665" cy="15085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474826" y="5769642"/>
            <a:ext cx="2392680" cy="369332"/>
          </a:xfrm>
          <a:prstGeom prst="rect">
            <a:avLst/>
          </a:prstGeom>
          <a:noFill/>
        </p:spPr>
        <p:txBody>
          <a:bodyPr wrap="square" rtlCol="0">
            <a:spAutoFit/>
          </a:bodyPr>
          <a:lstStyle/>
          <a:p>
            <a:r>
              <a:rPr lang="zh-CN" altLang="en-US" dirty="0" smtClean="0"/>
              <a:t>客户选择取消指令</a:t>
            </a:r>
            <a:endParaRPr lang="en-US" dirty="0"/>
          </a:p>
        </p:txBody>
      </p:sp>
      <p:sp>
        <p:nvSpPr>
          <p:cNvPr id="23" name="TextBox 22"/>
          <p:cNvSpPr txBox="1"/>
          <p:nvPr/>
        </p:nvSpPr>
        <p:spPr>
          <a:xfrm>
            <a:off x="7714522" y="5846869"/>
            <a:ext cx="3246120" cy="369332"/>
          </a:xfrm>
          <a:prstGeom prst="rect">
            <a:avLst/>
          </a:prstGeom>
          <a:noFill/>
        </p:spPr>
        <p:txBody>
          <a:bodyPr wrap="square" rtlCol="0">
            <a:spAutoFit/>
          </a:bodyPr>
          <a:lstStyle/>
          <a:p>
            <a:r>
              <a:rPr lang="zh-CN" altLang="en-US" dirty="0" smtClean="0"/>
              <a:t>客户只要按是即可取消指令</a:t>
            </a:r>
            <a:endParaRPr lang="en-US" dirty="0"/>
          </a:p>
        </p:txBody>
      </p:sp>
      <p:sp>
        <p:nvSpPr>
          <p:cNvPr id="24" name="Google Shape;1578;p81"/>
          <p:cNvSpPr txBox="1">
            <a:spLocks/>
          </p:cNvSpPr>
          <p:nvPr/>
        </p:nvSpPr>
        <p:spPr>
          <a:xfrm>
            <a:off x="8841395" y="5530769"/>
            <a:ext cx="365186" cy="335243"/>
          </a:xfrm>
          <a:prstGeom prst="rect">
            <a:avLst/>
          </a:prstGeom>
          <a:solidFill>
            <a:schemeClr val="bg1"/>
          </a:solidFill>
          <a:ln w="19050">
            <a:solidFill>
              <a:srgbClr val="FF0000"/>
            </a:solidFill>
          </a:ln>
        </p:spPr>
        <p:txBody>
          <a:bodyPr spcFirstLastPara="1" wrap="square" lIns="91425" tIns="8227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 sz="2400" dirty="0" smtClean="0">
                <a:solidFill>
                  <a:srgbClr val="FF0000"/>
                </a:solidFill>
              </a:rPr>
              <a:t>3</a:t>
            </a:r>
            <a:endParaRPr lang="en" sz="2400" dirty="0">
              <a:solidFill>
                <a:srgbClr val="FF0000"/>
              </a:solidFill>
            </a:endParaRPr>
          </a:p>
        </p:txBody>
      </p:sp>
      <p:sp>
        <p:nvSpPr>
          <p:cNvPr id="26" name="Flowchart: Alternate Process 25"/>
          <p:cNvSpPr/>
          <p:nvPr/>
        </p:nvSpPr>
        <p:spPr>
          <a:xfrm>
            <a:off x="8051842" y="4494021"/>
            <a:ext cx="1950720" cy="426720"/>
          </a:xfrm>
          <a:prstGeom prst="flowChartAlternateProcess">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p:cNvCxnSpPr/>
          <p:nvPr/>
        </p:nvCxnSpPr>
        <p:spPr>
          <a:xfrm flipV="1">
            <a:off x="6732791" y="3595410"/>
            <a:ext cx="981731" cy="107565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Flowchart: Alternate Process 29"/>
          <p:cNvSpPr/>
          <p:nvPr/>
        </p:nvSpPr>
        <p:spPr>
          <a:xfrm>
            <a:off x="4433534" y="4844844"/>
            <a:ext cx="929697" cy="313017"/>
          </a:xfrm>
          <a:prstGeom prst="flowChartAlternateProcess">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06C94EDD-DB9D-46ED-BCA1-6E4AE7FA3280}" type="slidenum">
              <a:rPr lang="en-US" smtClean="0"/>
              <a:t>15</a:t>
            </a:fld>
            <a:endParaRPr lang="en-US"/>
          </a:p>
        </p:txBody>
      </p:sp>
    </p:spTree>
    <p:extLst>
      <p:ext uri="{BB962C8B-B14F-4D97-AF65-F5344CB8AC3E}">
        <p14:creationId xmlns:p14="http://schemas.microsoft.com/office/powerpoint/2010/main" val="37100679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044" y="124356"/>
            <a:ext cx="10515600" cy="1325563"/>
          </a:xfrm>
        </p:spPr>
        <p:txBody>
          <a:bodyPr/>
          <a:lstStyle/>
          <a:p>
            <a:r>
              <a:rPr lang="en-US" dirty="0" smtClean="0">
                <a:ln>
                  <a:solidFill>
                    <a:srgbClr val="0070C0"/>
                  </a:solidFill>
                </a:ln>
                <a:solidFill>
                  <a:srgbClr val="1B6B93"/>
                </a:solidFill>
              </a:rPr>
              <a:t>5.</a:t>
            </a:r>
            <a:r>
              <a:rPr lang="en-US" altLang="zh-CN" dirty="0" smtClean="0">
                <a:ln>
                  <a:solidFill>
                    <a:srgbClr val="0070C0"/>
                  </a:solidFill>
                </a:ln>
                <a:solidFill>
                  <a:srgbClr val="1B6B93"/>
                </a:solidFill>
                <a:latin typeface="Times New Roma hn"/>
              </a:rPr>
              <a:t>BIDV</a:t>
            </a:r>
            <a:r>
              <a:rPr lang="zh-CN" altLang="en-US" dirty="0" smtClean="0">
                <a:ln>
                  <a:solidFill>
                    <a:srgbClr val="0070C0"/>
                  </a:solidFill>
                </a:ln>
                <a:solidFill>
                  <a:srgbClr val="1B6B93"/>
                </a:solidFill>
              </a:rPr>
              <a:t>在线银行</a:t>
            </a:r>
            <a:r>
              <a:rPr lang="en-US" altLang="zh-CN" dirty="0" smtClean="0">
                <a:ln>
                  <a:solidFill>
                    <a:srgbClr val="0070C0"/>
                  </a:solidFill>
                </a:ln>
                <a:solidFill>
                  <a:srgbClr val="1B6B93"/>
                </a:solidFill>
              </a:rPr>
              <a:t/>
            </a:r>
            <a:br>
              <a:rPr lang="en-US" altLang="zh-CN" dirty="0" smtClean="0">
                <a:ln>
                  <a:solidFill>
                    <a:srgbClr val="0070C0"/>
                  </a:solidFill>
                </a:ln>
                <a:solidFill>
                  <a:srgbClr val="1B6B93"/>
                </a:solidFill>
              </a:rPr>
            </a:br>
            <a:r>
              <a:rPr lang="en-US" altLang="zh-CN" sz="3200" dirty="0" smtClean="0">
                <a:ln>
                  <a:solidFill>
                    <a:srgbClr val="0070C0"/>
                  </a:solidFill>
                </a:ln>
                <a:solidFill>
                  <a:srgbClr val="1B6B93"/>
                </a:solidFill>
              </a:rPr>
              <a:t>5.1 </a:t>
            </a:r>
            <a:r>
              <a:rPr lang="zh-CN" altLang="en-US" sz="3200" dirty="0" smtClean="0">
                <a:ln>
                  <a:solidFill>
                    <a:srgbClr val="0070C0"/>
                  </a:solidFill>
                </a:ln>
                <a:solidFill>
                  <a:srgbClr val="1B6B93"/>
                </a:solidFill>
              </a:rPr>
              <a:t>从</a:t>
            </a:r>
            <a:r>
              <a:rPr lang="zh-CN" altLang="en-US" sz="3200" dirty="0">
                <a:ln>
                  <a:solidFill>
                    <a:srgbClr val="0070C0"/>
                  </a:solidFill>
                </a:ln>
                <a:solidFill>
                  <a:srgbClr val="1B6B93"/>
                </a:solidFill>
              </a:rPr>
              <a:t>间接投</a:t>
            </a:r>
            <a:r>
              <a:rPr lang="zh-CN" altLang="en-US" sz="3200" dirty="0" smtClean="0">
                <a:ln>
                  <a:solidFill>
                    <a:srgbClr val="0070C0"/>
                  </a:solidFill>
                </a:ln>
                <a:solidFill>
                  <a:srgbClr val="1B6B93"/>
                </a:solidFill>
              </a:rPr>
              <a:t>资账户存款至证券账户</a:t>
            </a:r>
            <a:endParaRPr lang="en-US" sz="3200" dirty="0">
              <a:ln>
                <a:solidFill>
                  <a:srgbClr val="0070C0"/>
                </a:solidFill>
              </a:ln>
              <a:solidFill>
                <a:srgbClr val="1B6B93"/>
              </a:solidFill>
            </a:endParaRPr>
          </a:p>
        </p:txBody>
      </p:sp>
      <p:sp>
        <p:nvSpPr>
          <p:cNvPr id="3" name="Content Placeholder 2"/>
          <p:cNvSpPr>
            <a:spLocks noGrp="1"/>
          </p:cNvSpPr>
          <p:nvPr>
            <p:ph idx="1"/>
          </p:nvPr>
        </p:nvSpPr>
        <p:spPr>
          <a:xfrm>
            <a:off x="838200" y="1690688"/>
            <a:ext cx="10515600" cy="4486275"/>
          </a:xfrm>
        </p:spPr>
        <p:txBody>
          <a:bodyPr/>
          <a:lstStyle/>
          <a:p>
            <a:pPr marL="0" indent="0">
              <a:buNone/>
            </a:pPr>
            <a:r>
              <a:rPr lang="zh-CN" altLang="en-US" sz="1600" dirty="0" smtClean="0"/>
              <a:t>客户的银行账户已绑定于证券账户，上午八</a:t>
            </a:r>
            <a:r>
              <a:rPr lang="zh-CN" altLang="en-US" sz="1600" dirty="0"/>
              <a:t>点</a:t>
            </a:r>
            <a:r>
              <a:rPr lang="zh-CN" altLang="en-US" sz="1600" dirty="0" smtClean="0"/>
              <a:t>它会自动将银行账户的资金拉到证券账户便于客户可以下单交易然后</a:t>
            </a:r>
            <a:r>
              <a:rPr lang="zh-CN" altLang="en-US" sz="1600" dirty="0"/>
              <a:t>五点</a:t>
            </a:r>
            <a:r>
              <a:rPr lang="zh-CN" altLang="en-US" sz="1600" dirty="0" smtClean="0"/>
              <a:t>半就将它存回去，</a:t>
            </a:r>
            <a:r>
              <a:rPr lang="zh-CN" altLang="en-US" sz="1600" dirty="0"/>
              <a:t>如果</a:t>
            </a:r>
            <a:r>
              <a:rPr lang="zh-CN" altLang="en-US" sz="1600" dirty="0" smtClean="0"/>
              <a:t>客户八点之后才将资金汇款到间接投资账户，当时客户要自己将资金存款</a:t>
            </a:r>
            <a:r>
              <a:rPr lang="zh-CN" altLang="en-US" sz="1600" dirty="0"/>
              <a:t>至</a:t>
            </a:r>
            <a:r>
              <a:rPr lang="zh-CN" altLang="en-US" sz="1600" dirty="0" smtClean="0"/>
              <a:t>证券账户。</a:t>
            </a:r>
            <a:endParaRPr lang="en-US" altLang="zh-CN" sz="1600"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06C94EDD-DB9D-46ED-BCA1-6E4AE7FA3280}" type="slidenum">
              <a:rPr lang="en-US" smtClean="0"/>
              <a:t>16</a:t>
            </a:fld>
            <a:endParaRPr lang="en-US"/>
          </a:p>
        </p:txBody>
      </p:sp>
      <p:pic>
        <p:nvPicPr>
          <p:cNvPr id="9" name="Picture 8"/>
          <p:cNvPicPr>
            <a:picLocks noChangeAspect="1"/>
          </p:cNvPicPr>
          <p:nvPr/>
        </p:nvPicPr>
        <p:blipFill rotWithShape="1">
          <a:blip r:embed="rId2"/>
          <a:srcRect t="3506" b="6952"/>
          <a:stretch/>
        </p:blipFill>
        <p:spPr>
          <a:xfrm>
            <a:off x="3265760" y="2783993"/>
            <a:ext cx="1804308" cy="3590244"/>
          </a:xfrm>
          <a:prstGeom prst="rect">
            <a:avLst/>
          </a:prstGeom>
        </p:spPr>
      </p:pic>
      <p:pic>
        <p:nvPicPr>
          <p:cNvPr id="10" name="Picture 9"/>
          <p:cNvPicPr>
            <a:picLocks noChangeAspect="1"/>
          </p:cNvPicPr>
          <p:nvPr/>
        </p:nvPicPr>
        <p:blipFill rotWithShape="1">
          <a:blip r:embed="rId3"/>
          <a:srcRect t="3383" b="5385"/>
          <a:stretch/>
        </p:blipFill>
        <p:spPr>
          <a:xfrm>
            <a:off x="1052526" y="2752203"/>
            <a:ext cx="1777737" cy="3604147"/>
          </a:xfrm>
          <a:prstGeom prst="rect">
            <a:avLst/>
          </a:prstGeom>
        </p:spPr>
      </p:pic>
      <p:pic>
        <p:nvPicPr>
          <p:cNvPr id="11" name="Picture 10"/>
          <p:cNvPicPr>
            <a:picLocks noChangeAspect="1"/>
          </p:cNvPicPr>
          <p:nvPr/>
        </p:nvPicPr>
        <p:blipFill rotWithShape="1">
          <a:blip r:embed="rId4"/>
          <a:srcRect t="3774" b="13387"/>
          <a:stretch/>
        </p:blipFill>
        <p:spPr>
          <a:xfrm>
            <a:off x="8610600" y="2783992"/>
            <a:ext cx="1950308" cy="3590244"/>
          </a:xfrm>
          <a:prstGeom prst="rect">
            <a:avLst/>
          </a:prstGeom>
        </p:spPr>
      </p:pic>
      <p:pic>
        <p:nvPicPr>
          <p:cNvPr id="12" name="Picture 11"/>
          <p:cNvPicPr>
            <a:picLocks noChangeAspect="1"/>
          </p:cNvPicPr>
          <p:nvPr/>
        </p:nvPicPr>
        <p:blipFill rotWithShape="1">
          <a:blip r:embed="rId5"/>
          <a:srcRect l="40004" t="10972" r="40192" b="45942"/>
          <a:stretch/>
        </p:blipFill>
        <p:spPr>
          <a:xfrm>
            <a:off x="5687763" y="3480466"/>
            <a:ext cx="2075686" cy="2184933"/>
          </a:xfrm>
          <a:prstGeom prst="rect">
            <a:avLst/>
          </a:prstGeom>
        </p:spPr>
      </p:pic>
      <p:cxnSp>
        <p:nvCxnSpPr>
          <p:cNvPr id="16" name="Straight Arrow Connector 15"/>
          <p:cNvCxnSpPr/>
          <p:nvPr/>
        </p:nvCxnSpPr>
        <p:spPr>
          <a:xfrm flipH="1">
            <a:off x="1816788" y="4203700"/>
            <a:ext cx="345988" cy="939114"/>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1570533" y="2383150"/>
            <a:ext cx="461090" cy="3640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641038" y="2378350"/>
            <a:ext cx="314802" cy="369332"/>
          </a:xfrm>
          <a:prstGeom prst="rect">
            <a:avLst/>
          </a:prstGeom>
          <a:noFill/>
          <a:ln>
            <a:noFill/>
          </a:ln>
        </p:spPr>
        <p:txBody>
          <a:bodyPr wrap="square" rtlCol="0">
            <a:spAutoFit/>
          </a:bodyPr>
          <a:lstStyle/>
          <a:p>
            <a:r>
              <a:rPr lang="en-US" dirty="0">
                <a:solidFill>
                  <a:srgbClr val="FF0000"/>
                </a:solidFill>
              </a:rPr>
              <a:t>1</a:t>
            </a:r>
          </a:p>
        </p:txBody>
      </p:sp>
      <p:sp>
        <p:nvSpPr>
          <p:cNvPr id="20" name="Oval 19"/>
          <p:cNvSpPr/>
          <p:nvPr/>
        </p:nvSpPr>
        <p:spPr>
          <a:xfrm>
            <a:off x="3985302" y="2341817"/>
            <a:ext cx="444526" cy="3154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053036" y="2341817"/>
            <a:ext cx="279400" cy="369332"/>
          </a:xfrm>
          <a:prstGeom prst="rect">
            <a:avLst/>
          </a:prstGeom>
          <a:noFill/>
        </p:spPr>
        <p:txBody>
          <a:bodyPr wrap="square" rtlCol="0">
            <a:spAutoFit/>
          </a:bodyPr>
          <a:lstStyle/>
          <a:p>
            <a:r>
              <a:rPr lang="en-US" dirty="0" smtClean="0">
                <a:solidFill>
                  <a:srgbClr val="FF0000"/>
                </a:solidFill>
              </a:rPr>
              <a:t>2</a:t>
            </a:r>
            <a:endParaRPr lang="en-US" dirty="0">
              <a:solidFill>
                <a:srgbClr val="FF0000"/>
              </a:solidFill>
            </a:endParaRPr>
          </a:p>
        </p:txBody>
      </p:sp>
      <p:sp>
        <p:nvSpPr>
          <p:cNvPr id="22" name="Rounded Rectangle 21"/>
          <p:cNvSpPr/>
          <p:nvPr/>
        </p:nvSpPr>
        <p:spPr>
          <a:xfrm>
            <a:off x="3320540" y="5142814"/>
            <a:ext cx="1632460" cy="360645"/>
          </a:xfrm>
          <a:prstGeom prst="roundRect">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p:nvPr/>
        </p:nvCxnSpPr>
        <p:spPr>
          <a:xfrm flipH="1" flipV="1">
            <a:off x="4817511" y="5313668"/>
            <a:ext cx="688054" cy="576856"/>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161538" y="5925498"/>
            <a:ext cx="1916596" cy="646331"/>
          </a:xfrm>
          <a:prstGeom prst="rect">
            <a:avLst/>
          </a:prstGeom>
          <a:noFill/>
        </p:spPr>
        <p:txBody>
          <a:bodyPr wrap="square" rtlCol="0">
            <a:spAutoFit/>
          </a:bodyPr>
          <a:lstStyle/>
          <a:p>
            <a:r>
              <a:rPr lang="zh-CN" altLang="en-US" dirty="0"/>
              <a:t>输</a:t>
            </a:r>
            <a:r>
              <a:rPr lang="zh-CN" altLang="en-US" dirty="0" smtClean="0"/>
              <a:t>入存款的金额，然后按确认</a:t>
            </a:r>
            <a:endParaRPr lang="en-US" dirty="0"/>
          </a:p>
        </p:txBody>
      </p:sp>
      <p:sp>
        <p:nvSpPr>
          <p:cNvPr id="27" name="Google Shape;1578;p81"/>
          <p:cNvSpPr txBox="1">
            <a:spLocks/>
          </p:cNvSpPr>
          <p:nvPr/>
        </p:nvSpPr>
        <p:spPr>
          <a:xfrm>
            <a:off x="5226463" y="5919935"/>
            <a:ext cx="1851671" cy="651893"/>
          </a:xfrm>
          <a:prstGeom prst="rect">
            <a:avLst/>
          </a:prstGeom>
          <a:noFill/>
          <a:ln w="31750">
            <a:solidFill>
              <a:srgbClr val="FF0000"/>
            </a:solidFill>
          </a:ln>
        </p:spPr>
        <p:txBody>
          <a:bodyPr spcFirstLastPara="1" wrap="square" lIns="91425" tIns="8227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endParaRPr lang="en" sz="2400" dirty="0">
              <a:solidFill>
                <a:srgbClr val="FF0000"/>
              </a:solidFill>
            </a:endParaRPr>
          </a:p>
        </p:txBody>
      </p:sp>
      <p:sp>
        <p:nvSpPr>
          <p:cNvPr id="28" name="Oval 27"/>
          <p:cNvSpPr/>
          <p:nvPr/>
        </p:nvSpPr>
        <p:spPr>
          <a:xfrm>
            <a:off x="6591265" y="2395699"/>
            <a:ext cx="444526" cy="3154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p:cNvSpPr txBox="1"/>
          <p:nvPr/>
        </p:nvSpPr>
        <p:spPr>
          <a:xfrm>
            <a:off x="6661770" y="2400905"/>
            <a:ext cx="303516" cy="369332"/>
          </a:xfrm>
          <a:prstGeom prst="rect">
            <a:avLst/>
          </a:prstGeom>
          <a:noFill/>
        </p:spPr>
        <p:txBody>
          <a:bodyPr wrap="square" rtlCol="0">
            <a:spAutoFit/>
          </a:bodyPr>
          <a:lstStyle/>
          <a:p>
            <a:r>
              <a:rPr lang="vi-VN" dirty="0" smtClean="0">
                <a:solidFill>
                  <a:srgbClr val="FF0000"/>
                </a:solidFill>
              </a:rPr>
              <a:t>3</a:t>
            </a:r>
            <a:endParaRPr lang="en-US" dirty="0">
              <a:solidFill>
                <a:srgbClr val="FF0000"/>
              </a:solidFill>
            </a:endParaRPr>
          </a:p>
        </p:txBody>
      </p:sp>
      <p:sp>
        <p:nvSpPr>
          <p:cNvPr id="30" name="Oval 29"/>
          <p:cNvSpPr/>
          <p:nvPr/>
        </p:nvSpPr>
        <p:spPr>
          <a:xfrm>
            <a:off x="9363491" y="2401074"/>
            <a:ext cx="444526" cy="3154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p:cNvSpPr txBox="1"/>
          <p:nvPr/>
        </p:nvSpPr>
        <p:spPr>
          <a:xfrm>
            <a:off x="9416420" y="2374133"/>
            <a:ext cx="338667" cy="369332"/>
          </a:xfrm>
          <a:prstGeom prst="rect">
            <a:avLst/>
          </a:prstGeom>
          <a:noFill/>
        </p:spPr>
        <p:txBody>
          <a:bodyPr wrap="square" rtlCol="0">
            <a:spAutoFit/>
          </a:bodyPr>
          <a:lstStyle/>
          <a:p>
            <a:r>
              <a:rPr lang="vi-VN" dirty="0" smtClean="0">
                <a:solidFill>
                  <a:srgbClr val="FF0000"/>
                </a:solidFill>
              </a:rPr>
              <a:t>4</a:t>
            </a:r>
            <a:endParaRPr lang="en-US" dirty="0">
              <a:solidFill>
                <a:srgbClr val="FF0000"/>
              </a:solidFill>
            </a:endParaRPr>
          </a:p>
        </p:txBody>
      </p:sp>
      <p:sp>
        <p:nvSpPr>
          <p:cNvPr id="32" name="Google Shape;1578;p81"/>
          <p:cNvSpPr txBox="1">
            <a:spLocks/>
          </p:cNvSpPr>
          <p:nvPr/>
        </p:nvSpPr>
        <p:spPr>
          <a:xfrm>
            <a:off x="5633156" y="2799648"/>
            <a:ext cx="2360744" cy="556277"/>
          </a:xfrm>
          <a:prstGeom prst="rect">
            <a:avLst/>
          </a:prstGeom>
          <a:noFill/>
          <a:ln w="31750">
            <a:solidFill>
              <a:srgbClr val="FF0000"/>
            </a:solidFill>
          </a:ln>
        </p:spPr>
        <p:txBody>
          <a:bodyPr spcFirstLastPara="1" wrap="square" lIns="91425" tIns="8227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endParaRPr lang="en" sz="2400" dirty="0">
              <a:solidFill>
                <a:srgbClr val="FF0000"/>
              </a:solidFill>
            </a:endParaRPr>
          </a:p>
        </p:txBody>
      </p:sp>
      <p:sp>
        <p:nvSpPr>
          <p:cNvPr id="33" name="TextBox 32"/>
          <p:cNvSpPr txBox="1"/>
          <p:nvPr/>
        </p:nvSpPr>
        <p:spPr>
          <a:xfrm>
            <a:off x="5645821" y="2754620"/>
            <a:ext cx="2324105" cy="646331"/>
          </a:xfrm>
          <a:prstGeom prst="rect">
            <a:avLst/>
          </a:prstGeom>
          <a:noFill/>
        </p:spPr>
        <p:txBody>
          <a:bodyPr wrap="square" rtlCol="0">
            <a:spAutoFit/>
          </a:bodyPr>
          <a:lstStyle/>
          <a:p>
            <a:r>
              <a:rPr lang="zh-CN" altLang="en-US" dirty="0"/>
              <a:t>客</a:t>
            </a:r>
            <a:r>
              <a:rPr lang="zh-CN" altLang="en-US" dirty="0" smtClean="0"/>
              <a:t>户输入保密卡后面的合适验证码</a:t>
            </a:r>
            <a:endParaRPr lang="en-US" dirty="0"/>
          </a:p>
        </p:txBody>
      </p:sp>
      <p:sp>
        <p:nvSpPr>
          <p:cNvPr id="35" name="Google Shape;1578;p81"/>
          <p:cNvSpPr txBox="1">
            <a:spLocks/>
          </p:cNvSpPr>
          <p:nvPr/>
        </p:nvSpPr>
        <p:spPr>
          <a:xfrm>
            <a:off x="10678837" y="4278530"/>
            <a:ext cx="1315637" cy="728853"/>
          </a:xfrm>
          <a:prstGeom prst="rect">
            <a:avLst/>
          </a:prstGeom>
          <a:noFill/>
          <a:ln w="31750">
            <a:solidFill>
              <a:srgbClr val="FF0000"/>
            </a:solidFill>
          </a:ln>
        </p:spPr>
        <p:txBody>
          <a:bodyPr spcFirstLastPara="1" wrap="square" lIns="91425" tIns="8227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endParaRPr lang="en" sz="2400" dirty="0">
              <a:solidFill>
                <a:srgbClr val="FF0000"/>
              </a:solidFill>
            </a:endParaRPr>
          </a:p>
        </p:txBody>
      </p:sp>
      <p:sp>
        <p:nvSpPr>
          <p:cNvPr id="36" name="TextBox 35"/>
          <p:cNvSpPr txBox="1"/>
          <p:nvPr/>
        </p:nvSpPr>
        <p:spPr>
          <a:xfrm>
            <a:off x="10701867" y="4309533"/>
            <a:ext cx="1490133" cy="646331"/>
          </a:xfrm>
          <a:prstGeom prst="rect">
            <a:avLst/>
          </a:prstGeom>
          <a:noFill/>
        </p:spPr>
        <p:txBody>
          <a:bodyPr wrap="square" rtlCol="0">
            <a:spAutoFit/>
          </a:bodyPr>
          <a:lstStyle/>
          <a:p>
            <a:r>
              <a:rPr lang="zh-CN" altLang="en-US" dirty="0" smtClean="0"/>
              <a:t>按确认即可存款成功</a:t>
            </a:r>
            <a:endParaRPr lang="en-US" dirty="0"/>
          </a:p>
        </p:txBody>
      </p:sp>
      <p:cxnSp>
        <p:nvCxnSpPr>
          <p:cNvPr id="37" name="Straight Arrow Connector 36"/>
          <p:cNvCxnSpPr/>
          <p:nvPr/>
        </p:nvCxnSpPr>
        <p:spPr>
          <a:xfrm flipH="1">
            <a:off x="9975221" y="4632420"/>
            <a:ext cx="726646" cy="765708"/>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56151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396" y="132809"/>
            <a:ext cx="10515600" cy="1325563"/>
          </a:xfrm>
        </p:spPr>
        <p:txBody>
          <a:bodyPr/>
          <a:lstStyle/>
          <a:p>
            <a:r>
              <a:rPr lang="en-US" dirty="0" smtClean="0">
                <a:ln>
                  <a:solidFill>
                    <a:srgbClr val="0070C0"/>
                  </a:solidFill>
                </a:ln>
                <a:solidFill>
                  <a:srgbClr val="1B6B93"/>
                </a:solidFill>
              </a:rPr>
              <a:t>5.</a:t>
            </a:r>
            <a:r>
              <a:rPr lang="en-US" altLang="zh-CN" dirty="0" smtClean="0">
                <a:ln>
                  <a:solidFill>
                    <a:srgbClr val="0070C0"/>
                  </a:solidFill>
                </a:ln>
                <a:solidFill>
                  <a:srgbClr val="1B6B93"/>
                </a:solidFill>
                <a:latin typeface="Times New Roma hn"/>
              </a:rPr>
              <a:t>BIDV</a:t>
            </a:r>
            <a:r>
              <a:rPr lang="zh-CN" altLang="en-US" dirty="0">
                <a:ln>
                  <a:solidFill>
                    <a:srgbClr val="0070C0"/>
                  </a:solidFill>
                </a:ln>
                <a:solidFill>
                  <a:srgbClr val="1B6B93"/>
                </a:solidFill>
              </a:rPr>
              <a:t>在线银行</a:t>
            </a:r>
            <a:r>
              <a:rPr lang="en-US" altLang="zh-CN" dirty="0">
                <a:ln>
                  <a:solidFill>
                    <a:srgbClr val="0070C0"/>
                  </a:solidFill>
                </a:ln>
                <a:solidFill>
                  <a:srgbClr val="1B6B93"/>
                </a:solidFill>
              </a:rPr>
              <a:t/>
            </a:r>
            <a:br>
              <a:rPr lang="en-US" altLang="zh-CN" dirty="0">
                <a:ln>
                  <a:solidFill>
                    <a:srgbClr val="0070C0"/>
                  </a:solidFill>
                </a:ln>
                <a:solidFill>
                  <a:srgbClr val="1B6B93"/>
                </a:solidFill>
              </a:rPr>
            </a:br>
            <a:r>
              <a:rPr lang="en-US" altLang="zh-CN" sz="3200" dirty="0" smtClean="0">
                <a:ln>
                  <a:solidFill>
                    <a:srgbClr val="0070C0"/>
                  </a:solidFill>
                </a:ln>
                <a:solidFill>
                  <a:srgbClr val="1B6B93"/>
                </a:solidFill>
              </a:rPr>
              <a:t>5.2 </a:t>
            </a:r>
            <a:r>
              <a:rPr lang="zh-CN" altLang="en-US" sz="3200" dirty="0" smtClean="0">
                <a:ln>
                  <a:solidFill>
                    <a:srgbClr val="0070C0"/>
                  </a:solidFill>
                </a:ln>
                <a:solidFill>
                  <a:srgbClr val="1B6B93"/>
                </a:solidFill>
              </a:rPr>
              <a:t>证券账户转到间接投资账户</a:t>
            </a:r>
            <a:endParaRPr lang="en-US" sz="3200" dirty="0">
              <a:solidFill>
                <a:srgbClr val="1B6B93"/>
              </a:solidFill>
            </a:endParaRPr>
          </a:p>
        </p:txBody>
      </p:sp>
      <p:sp>
        <p:nvSpPr>
          <p:cNvPr id="3" name="Content Placeholder 2"/>
          <p:cNvSpPr>
            <a:spLocks noGrp="1"/>
          </p:cNvSpPr>
          <p:nvPr>
            <p:ph idx="1"/>
          </p:nvPr>
        </p:nvSpPr>
        <p:spPr>
          <a:xfrm>
            <a:off x="838200" y="1507524"/>
            <a:ext cx="10515600" cy="4669439"/>
          </a:xfrm>
        </p:spPr>
        <p:txBody>
          <a:bodyPr/>
          <a:lstStyle/>
          <a:p>
            <a:pPr marL="0" indent="0">
              <a:buNone/>
            </a:pPr>
            <a:r>
              <a:rPr lang="zh-CN" altLang="en-US" dirty="0"/>
              <a:t>客</a:t>
            </a:r>
            <a:r>
              <a:rPr lang="zh-CN" altLang="en-US" dirty="0" smtClean="0"/>
              <a:t>户需要将证券账户的资金汇款至间接投资账户时，客户可以按照如下的说明</a:t>
            </a:r>
            <a:endParaRPr lang="en-US" altLang="zh-CN"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06C94EDD-DB9D-46ED-BCA1-6E4AE7FA3280}" type="slidenum">
              <a:rPr lang="en-US" smtClean="0"/>
              <a:t>17</a:t>
            </a:fld>
            <a:endParaRPr lang="en-US"/>
          </a:p>
        </p:txBody>
      </p:sp>
      <p:pic>
        <p:nvPicPr>
          <p:cNvPr id="5" name="Picture 4"/>
          <p:cNvPicPr>
            <a:picLocks noChangeAspect="1"/>
          </p:cNvPicPr>
          <p:nvPr/>
        </p:nvPicPr>
        <p:blipFill rotWithShape="1">
          <a:blip r:embed="rId2"/>
          <a:srcRect t="3383" b="5385"/>
          <a:stretch/>
        </p:blipFill>
        <p:spPr>
          <a:xfrm>
            <a:off x="1052526" y="2752203"/>
            <a:ext cx="1777737" cy="3604147"/>
          </a:xfrm>
          <a:prstGeom prst="rect">
            <a:avLst/>
          </a:prstGeom>
        </p:spPr>
      </p:pic>
      <p:sp>
        <p:nvSpPr>
          <p:cNvPr id="6" name="Oval 5"/>
          <p:cNvSpPr/>
          <p:nvPr/>
        </p:nvSpPr>
        <p:spPr>
          <a:xfrm>
            <a:off x="1570533" y="2328299"/>
            <a:ext cx="461090" cy="3640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653462" y="2325666"/>
            <a:ext cx="314802" cy="369332"/>
          </a:xfrm>
          <a:prstGeom prst="rect">
            <a:avLst/>
          </a:prstGeom>
          <a:noFill/>
          <a:ln>
            <a:noFill/>
          </a:ln>
        </p:spPr>
        <p:txBody>
          <a:bodyPr wrap="square" rtlCol="0">
            <a:spAutoFit/>
          </a:bodyPr>
          <a:lstStyle/>
          <a:p>
            <a:r>
              <a:rPr lang="en-US" dirty="0">
                <a:solidFill>
                  <a:srgbClr val="FF0000"/>
                </a:solidFill>
              </a:rPr>
              <a:t>1</a:t>
            </a:r>
          </a:p>
        </p:txBody>
      </p:sp>
      <p:sp>
        <p:nvSpPr>
          <p:cNvPr id="9" name="Oval 8"/>
          <p:cNvSpPr/>
          <p:nvPr/>
        </p:nvSpPr>
        <p:spPr>
          <a:xfrm>
            <a:off x="3944514" y="2357315"/>
            <a:ext cx="444526" cy="3154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027077" y="2303433"/>
            <a:ext cx="279400" cy="369332"/>
          </a:xfrm>
          <a:prstGeom prst="rect">
            <a:avLst/>
          </a:prstGeom>
          <a:noFill/>
        </p:spPr>
        <p:txBody>
          <a:bodyPr wrap="square" rtlCol="0">
            <a:spAutoFit/>
          </a:bodyPr>
          <a:lstStyle/>
          <a:p>
            <a:r>
              <a:rPr lang="en-US" dirty="0" smtClean="0">
                <a:solidFill>
                  <a:srgbClr val="FF0000"/>
                </a:solidFill>
              </a:rPr>
              <a:t>2</a:t>
            </a:r>
            <a:endParaRPr lang="en-US" dirty="0">
              <a:solidFill>
                <a:srgbClr val="FF0000"/>
              </a:solidFill>
            </a:endParaRPr>
          </a:p>
        </p:txBody>
      </p:sp>
      <p:sp>
        <p:nvSpPr>
          <p:cNvPr id="12" name="Oval 11"/>
          <p:cNvSpPr/>
          <p:nvPr/>
        </p:nvSpPr>
        <p:spPr>
          <a:xfrm>
            <a:off x="6399943" y="2323093"/>
            <a:ext cx="444526" cy="3154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6470448" y="2328299"/>
            <a:ext cx="303516" cy="369332"/>
          </a:xfrm>
          <a:prstGeom prst="rect">
            <a:avLst/>
          </a:prstGeom>
          <a:noFill/>
        </p:spPr>
        <p:txBody>
          <a:bodyPr wrap="square" rtlCol="0">
            <a:spAutoFit/>
          </a:bodyPr>
          <a:lstStyle/>
          <a:p>
            <a:r>
              <a:rPr lang="vi-VN" dirty="0" smtClean="0">
                <a:solidFill>
                  <a:srgbClr val="FF0000"/>
                </a:solidFill>
              </a:rPr>
              <a:t>3</a:t>
            </a:r>
            <a:endParaRPr lang="en-US" dirty="0">
              <a:solidFill>
                <a:srgbClr val="FF0000"/>
              </a:solidFill>
            </a:endParaRPr>
          </a:p>
        </p:txBody>
      </p:sp>
      <p:pic>
        <p:nvPicPr>
          <p:cNvPr id="14" name="Picture 13"/>
          <p:cNvPicPr>
            <a:picLocks noChangeAspect="1"/>
          </p:cNvPicPr>
          <p:nvPr/>
        </p:nvPicPr>
        <p:blipFill rotWithShape="1">
          <a:blip r:embed="rId3"/>
          <a:srcRect t="3833" b="6500"/>
          <a:stretch/>
        </p:blipFill>
        <p:spPr>
          <a:xfrm>
            <a:off x="3308458" y="2752203"/>
            <a:ext cx="1808773" cy="3604147"/>
          </a:xfrm>
          <a:prstGeom prst="rect">
            <a:avLst/>
          </a:prstGeom>
        </p:spPr>
      </p:pic>
      <p:pic>
        <p:nvPicPr>
          <p:cNvPr id="15" name="Picture 14"/>
          <p:cNvPicPr>
            <a:picLocks noChangeAspect="1"/>
          </p:cNvPicPr>
          <p:nvPr/>
        </p:nvPicPr>
        <p:blipFill>
          <a:blip r:embed="rId4"/>
          <a:stretch>
            <a:fillRect/>
          </a:stretch>
        </p:blipFill>
        <p:spPr>
          <a:xfrm>
            <a:off x="5622869" y="2779650"/>
            <a:ext cx="2042637" cy="3078074"/>
          </a:xfrm>
          <a:prstGeom prst="rect">
            <a:avLst/>
          </a:prstGeom>
        </p:spPr>
      </p:pic>
      <p:pic>
        <p:nvPicPr>
          <p:cNvPr id="16" name="Picture 15"/>
          <p:cNvPicPr>
            <a:picLocks noChangeAspect="1"/>
          </p:cNvPicPr>
          <p:nvPr/>
        </p:nvPicPr>
        <p:blipFill>
          <a:blip r:embed="rId5"/>
          <a:stretch>
            <a:fillRect/>
          </a:stretch>
        </p:blipFill>
        <p:spPr>
          <a:xfrm>
            <a:off x="8332993" y="2752203"/>
            <a:ext cx="2141927" cy="3744483"/>
          </a:xfrm>
          <a:prstGeom prst="rect">
            <a:avLst/>
          </a:prstGeom>
        </p:spPr>
      </p:pic>
      <p:sp>
        <p:nvSpPr>
          <p:cNvPr id="17" name="Oval 16"/>
          <p:cNvSpPr/>
          <p:nvPr/>
        </p:nvSpPr>
        <p:spPr>
          <a:xfrm>
            <a:off x="9034989" y="2364301"/>
            <a:ext cx="434104" cy="3081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9105494" y="2333719"/>
            <a:ext cx="303516" cy="369332"/>
          </a:xfrm>
          <a:prstGeom prst="rect">
            <a:avLst/>
          </a:prstGeom>
          <a:noFill/>
        </p:spPr>
        <p:txBody>
          <a:bodyPr wrap="square" rtlCol="0">
            <a:spAutoFit/>
          </a:bodyPr>
          <a:lstStyle/>
          <a:p>
            <a:r>
              <a:rPr lang="en-US" dirty="0">
                <a:solidFill>
                  <a:srgbClr val="FF0000"/>
                </a:solidFill>
              </a:rPr>
              <a:t>4</a:t>
            </a:r>
          </a:p>
        </p:txBody>
      </p:sp>
      <p:cxnSp>
        <p:nvCxnSpPr>
          <p:cNvPr id="21" name="Straight Arrow Connector 20"/>
          <p:cNvCxnSpPr/>
          <p:nvPr/>
        </p:nvCxnSpPr>
        <p:spPr>
          <a:xfrm flipH="1">
            <a:off x="1816788" y="4203700"/>
            <a:ext cx="345988" cy="939114"/>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3308458" y="3537488"/>
            <a:ext cx="1808773" cy="277676"/>
          </a:xfrm>
          <a:prstGeom prst="roundRect">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p:cNvSpPr/>
          <p:nvPr/>
        </p:nvSpPr>
        <p:spPr>
          <a:xfrm>
            <a:off x="3308458" y="5003976"/>
            <a:ext cx="1808773" cy="277676"/>
          </a:xfrm>
          <a:prstGeom prst="roundRect">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Google Shape;1578;p81"/>
          <p:cNvSpPr txBox="1">
            <a:spLocks/>
          </p:cNvSpPr>
          <p:nvPr/>
        </p:nvSpPr>
        <p:spPr>
          <a:xfrm>
            <a:off x="5226463" y="5919935"/>
            <a:ext cx="2031587" cy="651893"/>
          </a:xfrm>
          <a:prstGeom prst="rect">
            <a:avLst/>
          </a:prstGeom>
          <a:noFill/>
          <a:ln w="31750">
            <a:solidFill>
              <a:srgbClr val="FF0000"/>
            </a:solidFill>
          </a:ln>
        </p:spPr>
        <p:txBody>
          <a:bodyPr spcFirstLastPara="1" wrap="square" lIns="91425" tIns="8227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endParaRPr lang="en" sz="2400" dirty="0">
              <a:solidFill>
                <a:srgbClr val="FF0000"/>
              </a:solidFill>
            </a:endParaRPr>
          </a:p>
        </p:txBody>
      </p:sp>
      <p:cxnSp>
        <p:nvCxnSpPr>
          <p:cNvPr id="25" name="Straight Arrow Connector 24"/>
          <p:cNvCxnSpPr/>
          <p:nvPr/>
        </p:nvCxnSpPr>
        <p:spPr>
          <a:xfrm flipH="1" flipV="1">
            <a:off x="4922175" y="5201249"/>
            <a:ext cx="334842" cy="718686"/>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4632452" y="3624653"/>
            <a:ext cx="651101" cy="2295282"/>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226463" y="5905387"/>
            <a:ext cx="2170561" cy="646331"/>
          </a:xfrm>
          <a:prstGeom prst="rect">
            <a:avLst/>
          </a:prstGeom>
          <a:noFill/>
        </p:spPr>
        <p:txBody>
          <a:bodyPr wrap="square" rtlCol="0">
            <a:spAutoFit/>
          </a:bodyPr>
          <a:lstStyle/>
          <a:p>
            <a:r>
              <a:rPr lang="zh-CN" altLang="en-US" dirty="0" smtClean="0"/>
              <a:t>先选择交易类型然后输入交易金额</a:t>
            </a:r>
            <a:endParaRPr lang="en-US" dirty="0"/>
          </a:p>
        </p:txBody>
      </p:sp>
      <p:sp>
        <p:nvSpPr>
          <p:cNvPr id="30" name="Google Shape;1578;p81"/>
          <p:cNvSpPr txBox="1">
            <a:spLocks/>
          </p:cNvSpPr>
          <p:nvPr/>
        </p:nvSpPr>
        <p:spPr>
          <a:xfrm>
            <a:off x="5879703" y="4343400"/>
            <a:ext cx="1683147" cy="545845"/>
          </a:xfrm>
          <a:prstGeom prst="rect">
            <a:avLst/>
          </a:prstGeom>
          <a:noFill/>
          <a:ln w="31750">
            <a:solidFill>
              <a:srgbClr val="FF0000"/>
            </a:solidFill>
          </a:ln>
        </p:spPr>
        <p:txBody>
          <a:bodyPr spcFirstLastPara="1" wrap="square" lIns="91425" tIns="8227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zh-CN" altLang="en-US" sz="1800" dirty="0" smtClean="0">
                <a:solidFill>
                  <a:schemeClr val="bg1"/>
                </a:solidFill>
              </a:rPr>
              <a:t>输入保密卡的验证码</a:t>
            </a:r>
            <a:endParaRPr lang="en" sz="1800" dirty="0">
              <a:solidFill>
                <a:schemeClr val="bg1"/>
              </a:solidFill>
            </a:endParaRPr>
          </a:p>
        </p:txBody>
      </p:sp>
      <p:cxnSp>
        <p:nvCxnSpPr>
          <p:cNvPr id="31" name="Straight Arrow Connector 30"/>
          <p:cNvCxnSpPr/>
          <p:nvPr/>
        </p:nvCxnSpPr>
        <p:spPr>
          <a:xfrm flipH="1">
            <a:off x="6912062" y="3521774"/>
            <a:ext cx="269788" cy="509308"/>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Google Shape;1578;p81"/>
          <p:cNvSpPr txBox="1">
            <a:spLocks/>
          </p:cNvSpPr>
          <p:nvPr/>
        </p:nvSpPr>
        <p:spPr>
          <a:xfrm>
            <a:off x="10512226" y="5553075"/>
            <a:ext cx="1509061" cy="510827"/>
          </a:xfrm>
          <a:prstGeom prst="rect">
            <a:avLst/>
          </a:prstGeom>
          <a:noFill/>
          <a:ln w="31750">
            <a:solidFill>
              <a:srgbClr val="FF0000"/>
            </a:solidFill>
          </a:ln>
        </p:spPr>
        <p:txBody>
          <a:bodyPr spcFirstLastPara="1" wrap="square" lIns="91425" tIns="8227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zh-CN" altLang="en-US" sz="1800" dirty="0" smtClean="0"/>
              <a:t>按确认即可汇款成功</a:t>
            </a:r>
            <a:endParaRPr lang="en" sz="1800" dirty="0"/>
          </a:p>
        </p:txBody>
      </p:sp>
      <p:cxnSp>
        <p:nvCxnSpPr>
          <p:cNvPr id="35" name="Straight Arrow Connector 34"/>
          <p:cNvCxnSpPr/>
          <p:nvPr/>
        </p:nvCxnSpPr>
        <p:spPr>
          <a:xfrm flipH="1">
            <a:off x="9953625" y="4691941"/>
            <a:ext cx="269788" cy="509308"/>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58012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1573" y="279676"/>
            <a:ext cx="10515600" cy="1325563"/>
          </a:xfrm>
        </p:spPr>
        <p:txBody>
          <a:bodyPr>
            <a:normAutofit fontScale="90000"/>
          </a:bodyPr>
          <a:lstStyle/>
          <a:p>
            <a:r>
              <a:rPr lang="en-US" dirty="0">
                <a:ln>
                  <a:solidFill>
                    <a:srgbClr val="0070C0"/>
                  </a:solidFill>
                </a:ln>
                <a:solidFill>
                  <a:srgbClr val="1B6B93"/>
                </a:solidFill>
              </a:rPr>
              <a:t>6. </a:t>
            </a:r>
            <a:r>
              <a:rPr lang="zh-CN" altLang="en-US" dirty="0" smtClean="0">
                <a:ln>
                  <a:solidFill>
                    <a:srgbClr val="0070C0"/>
                  </a:solidFill>
                </a:ln>
                <a:solidFill>
                  <a:srgbClr val="1B6B93"/>
                </a:solidFill>
              </a:rPr>
              <a:t>其</a:t>
            </a:r>
            <a:r>
              <a:rPr lang="zh-CN" altLang="en-US" dirty="0">
                <a:ln>
                  <a:solidFill>
                    <a:srgbClr val="0070C0"/>
                  </a:solidFill>
                </a:ln>
                <a:solidFill>
                  <a:srgbClr val="1B6B93"/>
                </a:solidFill>
              </a:rPr>
              <a:t>他功</a:t>
            </a:r>
            <a:r>
              <a:rPr lang="zh-CN" altLang="en-US" dirty="0" smtClean="0">
                <a:ln>
                  <a:solidFill>
                    <a:srgbClr val="0070C0"/>
                  </a:solidFill>
                </a:ln>
                <a:solidFill>
                  <a:srgbClr val="1B6B93"/>
                </a:solidFill>
              </a:rPr>
              <a:t>能</a:t>
            </a:r>
            <a:r>
              <a:rPr lang="en-US" altLang="zh-CN" dirty="0" smtClean="0">
                <a:ln>
                  <a:solidFill>
                    <a:srgbClr val="0070C0"/>
                  </a:solidFill>
                </a:ln>
                <a:solidFill>
                  <a:srgbClr val="1B6B93"/>
                </a:solidFill>
              </a:rPr>
              <a:t/>
            </a:r>
            <a:br>
              <a:rPr lang="en-US" altLang="zh-CN" dirty="0" smtClean="0">
                <a:ln>
                  <a:solidFill>
                    <a:srgbClr val="0070C0"/>
                  </a:solidFill>
                </a:ln>
                <a:solidFill>
                  <a:srgbClr val="1B6B93"/>
                </a:solidFill>
              </a:rPr>
            </a:br>
            <a:r>
              <a:rPr lang="en-US" altLang="zh-CN" sz="3100" dirty="0" smtClean="0">
                <a:solidFill>
                  <a:srgbClr val="1B6B93"/>
                </a:solidFill>
              </a:rPr>
              <a:t>6.1 </a:t>
            </a:r>
            <a:r>
              <a:rPr lang="zh-CN" altLang="en-US" sz="3100" dirty="0" smtClean="0">
                <a:solidFill>
                  <a:srgbClr val="1B6B93"/>
                </a:solidFill>
              </a:rPr>
              <a:t>查</a:t>
            </a:r>
            <a:r>
              <a:rPr lang="zh-CN" altLang="en-US" sz="3100" dirty="0">
                <a:solidFill>
                  <a:srgbClr val="1B6B93"/>
                </a:solidFill>
              </a:rPr>
              <a:t>看账户</a:t>
            </a:r>
            <a:r>
              <a:rPr lang="zh-CN" altLang="en-US" sz="3100" dirty="0" smtClean="0">
                <a:solidFill>
                  <a:srgbClr val="1B6B93"/>
                </a:solidFill>
              </a:rPr>
              <a:t>的</a:t>
            </a:r>
            <a:r>
              <a:rPr lang="zh-CN" altLang="en-US" sz="3100" dirty="0">
                <a:solidFill>
                  <a:srgbClr val="1B6B93"/>
                </a:solidFill>
              </a:rPr>
              <a:t>指令</a:t>
            </a:r>
            <a:r>
              <a:rPr lang="zh-CN" altLang="en-US" sz="3100" dirty="0" smtClean="0">
                <a:solidFill>
                  <a:srgbClr val="1B6B93"/>
                </a:solidFill>
              </a:rPr>
              <a:t>记</a:t>
            </a:r>
            <a:r>
              <a:rPr lang="zh-CN" altLang="en-US" sz="3100" dirty="0">
                <a:solidFill>
                  <a:srgbClr val="1B6B93"/>
                </a:solidFill>
              </a:rPr>
              <a:t>录</a:t>
            </a:r>
            <a:r>
              <a:rPr lang="vi-VN" altLang="zh-CN" sz="3100" dirty="0">
                <a:solidFill>
                  <a:srgbClr val="1B6B93"/>
                </a:solidFill>
              </a:rPr>
              <a:t/>
            </a:r>
            <a:br>
              <a:rPr lang="vi-VN" altLang="zh-CN" sz="3100" dirty="0">
                <a:solidFill>
                  <a:srgbClr val="1B6B93"/>
                </a:solidFill>
              </a:rPr>
            </a:br>
            <a:endParaRPr lang="en-US" sz="3100" b="1" dirty="0">
              <a:ln>
                <a:solidFill>
                  <a:srgbClr val="0070C0"/>
                </a:solidFill>
              </a:ln>
              <a:solidFill>
                <a:srgbClr val="1B6B93"/>
              </a:solidFill>
            </a:endParaRPr>
          </a:p>
        </p:txBody>
      </p:sp>
      <p:pic>
        <p:nvPicPr>
          <p:cNvPr id="3" name="Picture 2"/>
          <p:cNvPicPr>
            <a:picLocks noChangeAspect="1"/>
          </p:cNvPicPr>
          <p:nvPr/>
        </p:nvPicPr>
        <p:blipFill rotWithShape="1">
          <a:blip r:embed="rId2"/>
          <a:srcRect t="3383" b="5385"/>
          <a:stretch/>
        </p:blipFill>
        <p:spPr>
          <a:xfrm>
            <a:off x="1521085" y="2366706"/>
            <a:ext cx="1623153" cy="3290746"/>
          </a:xfrm>
          <a:prstGeom prst="rect">
            <a:avLst/>
          </a:prstGeom>
        </p:spPr>
      </p:pic>
      <p:pic>
        <p:nvPicPr>
          <p:cNvPr id="4" name="Picture 3"/>
          <p:cNvPicPr>
            <a:picLocks noChangeAspect="1"/>
          </p:cNvPicPr>
          <p:nvPr/>
        </p:nvPicPr>
        <p:blipFill>
          <a:blip r:embed="rId3"/>
          <a:stretch>
            <a:fillRect/>
          </a:stretch>
        </p:blipFill>
        <p:spPr>
          <a:xfrm>
            <a:off x="3739335" y="2412389"/>
            <a:ext cx="1566583" cy="3222259"/>
          </a:xfrm>
          <a:prstGeom prst="rect">
            <a:avLst/>
          </a:prstGeom>
        </p:spPr>
      </p:pic>
      <p:sp>
        <p:nvSpPr>
          <p:cNvPr id="9" name="TextBox 8"/>
          <p:cNvSpPr txBox="1"/>
          <p:nvPr/>
        </p:nvSpPr>
        <p:spPr>
          <a:xfrm>
            <a:off x="600836" y="1420177"/>
            <a:ext cx="6080760" cy="646331"/>
          </a:xfrm>
          <a:prstGeom prst="rect">
            <a:avLst/>
          </a:prstGeom>
          <a:noFill/>
        </p:spPr>
        <p:txBody>
          <a:bodyPr wrap="square" rtlCol="0">
            <a:spAutoFit/>
          </a:bodyPr>
          <a:lstStyle/>
          <a:p>
            <a:r>
              <a:rPr lang="zh-CN" altLang="en-US" dirty="0"/>
              <a:t>下</a:t>
            </a:r>
            <a:r>
              <a:rPr lang="zh-CN" altLang="en-US" dirty="0" smtClean="0"/>
              <a:t>单交易之后若是客户需要查看自己的交易指令历史，可以按照如下的指南</a:t>
            </a:r>
            <a:endParaRPr lang="en-US" dirty="0"/>
          </a:p>
        </p:txBody>
      </p:sp>
      <p:sp>
        <p:nvSpPr>
          <p:cNvPr id="10" name="Flowchart: Alternate Process 9"/>
          <p:cNvSpPr/>
          <p:nvPr/>
        </p:nvSpPr>
        <p:spPr>
          <a:xfrm>
            <a:off x="536619" y="1365189"/>
            <a:ext cx="5920740" cy="791508"/>
          </a:xfrm>
          <a:prstGeom prst="flowChartAlternateProcess">
            <a:avLst/>
          </a:prstGeom>
          <a:no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1" name="Right Arrow 10"/>
          <p:cNvSpPr/>
          <p:nvPr/>
        </p:nvSpPr>
        <p:spPr>
          <a:xfrm>
            <a:off x="3160103" y="3871783"/>
            <a:ext cx="555162" cy="14029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543703" y="2783793"/>
            <a:ext cx="425003" cy="489398"/>
          </a:xfrm>
          <a:prstGeom prst="ellipse">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Google Shape;1578;p81"/>
          <p:cNvSpPr txBox="1">
            <a:spLocks/>
          </p:cNvSpPr>
          <p:nvPr/>
        </p:nvSpPr>
        <p:spPr>
          <a:xfrm>
            <a:off x="86511" y="2465324"/>
            <a:ext cx="365186" cy="335243"/>
          </a:xfrm>
          <a:prstGeom prst="rect">
            <a:avLst/>
          </a:prstGeom>
          <a:solidFill>
            <a:schemeClr val="bg1"/>
          </a:solidFill>
          <a:ln w="19050">
            <a:solidFill>
              <a:srgbClr val="FF0000"/>
            </a:solidFill>
          </a:ln>
        </p:spPr>
        <p:txBody>
          <a:bodyPr spcFirstLastPara="1" wrap="square" lIns="91425" tIns="8227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 sz="2400" dirty="0">
                <a:solidFill>
                  <a:srgbClr val="FF0000"/>
                </a:solidFill>
              </a:rPr>
              <a:t>2</a:t>
            </a:r>
          </a:p>
        </p:txBody>
      </p:sp>
      <p:cxnSp>
        <p:nvCxnSpPr>
          <p:cNvPr id="19" name="Elbow Connector 18"/>
          <p:cNvCxnSpPr/>
          <p:nvPr/>
        </p:nvCxnSpPr>
        <p:spPr>
          <a:xfrm>
            <a:off x="41695" y="3072525"/>
            <a:ext cx="1593010" cy="287008"/>
          </a:xfrm>
          <a:prstGeom prst="bentConnector3">
            <a:avLst>
              <a:gd name="adj1" fmla="val 1088"/>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0" y="2749359"/>
            <a:ext cx="1700012" cy="646331"/>
          </a:xfrm>
          <a:prstGeom prst="rect">
            <a:avLst/>
          </a:prstGeom>
          <a:noFill/>
        </p:spPr>
        <p:txBody>
          <a:bodyPr wrap="square" rtlCol="0">
            <a:spAutoFit/>
          </a:bodyPr>
          <a:lstStyle/>
          <a:p>
            <a:r>
              <a:rPr lang="zh-CN" altLang="en-US" dirty="0" smtClean="0"/>
              <a:t>在服务屏幕上，选择指令记录</a:t>
            </a:r>
            <a:endParaRPr lang="en-US" dirty="0"/>
          </a:p>
        </p:txBody>
      </p:sp>
      <p:sp>
        <p:nvSpPr>
          <p:cNvPr id="24" name="Google Shape;1578;p81"/>
          <p:cNvSpPr txBox="1">
            <a:spLocks/>
          </p:cNvSpPr>
          <p:nvPr/>
        </p:nvSpPr>
        <p:spPr>
          <a:xfrm>
            <a:off x="5110664" y="5879144"/>
            <a:ext cx="365186" cy="335243"/>
          </a:xfrm>
          <a:prstGeom prst="rect">
            <a:avLst/>
          </a:prstGeom>
          <a:solidFill>
            <a:schemeClr val="bg1"/>
          </a:solidFill>
          <a:ln w="19050">
            <a:solidFill>
              <a:srgbClr val="FF0000"/>
            </a:solidFill>
          </a:ln>
        </p:spPr>
        <p:txBody>
          <a:bodyPr spcFirstLastPara="1" wrap="square" lIns="91425" tIns="8227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 sz="2400" dirty="0">
                <a:solidFill>
                  <a:srgbClr val="FF0000"/>
                </a:solidFill>
              </a:rPr>
              <a:t>3</a:t>
            </a:r>
          </a:p>
        </p:txBody>
      </p:sp>
      <p:sp>
        <p:nvSpPr>
          <p:cNvPr id="34" name="Flowchart: Alternate Process 33"/>
          <p:cNvSpPr/>
          <p:nvPr/>
        </p:nvSpPr>
        <p:spPr>
          <a:xfrm>
            <a:off x="3739335" y="2783793"/>
            <a:ext cx="1566583" cy="219726"/>
          </a:xfrm>
          <a:prstGeom prst="flowChartAlternateProcess">
            <a:avLst/>
          </a:prstGeom>
          <a:noFill/>
          <a:ln w="222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Elbow Connector 46"/>
          <p:cNvCxnSpPr/>
          <p:nvPr/>
        </p:nvCxnSpPr>
        <p:spPr>
          <a:xfrm flipV="1">
            <a:off x="3569401" y="5867754"/>
            <a:ext cx="1906449" cy="358024"/>
          </a:xfrm>
          <a:prstGeom prst="bentConnector3">
            <a:avLst>
              <a:gd name="adj1" fmla="val 100328"/>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3641216" y="5626377"/>
            <a:ext cx="1597045" cy="646331"/>
          </a:xfrm>
          <a:prstGeom prst="rect">
            <a:avLst/>
          </a:prstGeom>
          <a:noFill/>
        </p:spPr>
        <p:txBody>
          <a:bodyPr wrap="square" rtlCol="0">
            <a:spAutoFit/>
          </a:bodyPr>
          <a:lstStyle/>
          <a:p>
            <a:r>
              <a:rPr lang="zh-CN" altLang="en-US" dirty="0" smtClean="0"/>
              <a:t>可以调整指令历史的时间</a:t>
            </a:r>
            <a:endParaRPr lang="en-US" dirty="0"/>
          </a:p>
        </p:txBody>
      </p:sp>
      <p:sp>
        <p:nvSpPr>
          <p:cNvPr id="5" name="Slide Number Placeholder 4"/>
          <p:cNvSpPr>
            <a:spLocks noGrp="1"/>
          </p:cNvSpPr>
          <p:nvPr>
            <p:ph type="sldNum" sz="quarter" idx="12"/>
          </p:nvPr>
        </p:nvSpPr>
        <p:spPr>
          <a:xfrm>
            <a:off x="8748259" y="6090145"/>
            <a:ext cx="2743200" cy="365125"/>
          </a:xfrm>
        </p:spPr>
        <p:txBody>
          <a:bodyPr/>
          <a:lstStyle/>
          <a:p>
            <a:fld id="{06C94EDD-DB9D-46ED-BCA1-6E4AE7FA3280}" type="slidenum">
              <a:rPr lang="en-US" smtClean="0"/>
              <a:t>18</a:t>
            </a:fld>
            <a:endParaRPr lang="en-US"/>
          </a:p>
        </p:txBody>
      </p:sp>
      <p:sp>
        <p:nvSpPr>
          <p:cNvPr id="20" name="Google Shape;1578;p81"/>
          <p:cNvSpPr txBox="1">
            <a:spLocks/>
          </p:cNvSpPr>
          <p:nvPr/>
        </p:nvSpPr>
        <p:spPr>
          <a:xfrm>
            <a:off x="97654" y="4969984"/>
            <a:ext cx="365186" cy="335243"/>
          </a:xfrm>
          <a:prstGeom prst="rect">
            <a:avLst/>
          </a:prstGeom>
          <a:solidFill>
            <a:schemeClr val="bg1"/>
          </a:solidFill>
          <a:ln w="19050">
            <a:solidFill>
              <a:srgbClr val="FF0000"/>
            </a:solidFill>
          </a:ln>
        </p:spPr>
        <p:txBody>
          <a:bodyPr spcFirstLastPara="1" wrap="square" lIns="91425" tIns="8227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 sz="2400" dirty="0" smtClean="0">
                <a:solidFill>
                  <a:srgbClr val="FF0000"/>
                </a:solidFill>
              </a:rPr>
              <a:t>1</a:t>
            </a:r>
            <a:endParaRPr lang="en" sz="2400" dirty="0">
              <a:solidFill>
                <a:srgbClr val="FF0000"/>
              </a:solidFill>
            </a:endParaRPr>
          </a:p>
        </p:txBody>
      </p:sp>
      <p:sp>
        <p:nvSpPr>
          <p:cNvPr id="22" name="Oval 21"/>
          <p:cNvSpPr/>
          <p:nvPr/>
        </p:nvSpPr>
        <p:spPr>
          <a:xfrm>
            <a:off x="2735100" y="5206410"/>
            <a:ext cx="425003" cy="489398"/>
          </a:xfrm>
          <a:prstGeom prst="ellipse">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rot="465266" flipV="1">
            <a:off x="458992" y="5310592"/>
            <a:ext cx="2422983" cy="10717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5661709" y="2318005"/>
            <a:ext cx="57665" cy="4038345"/>
          </a:xfrm>
          <a:prstGeom prst="line">
            <a:avLst/>
          </a:prstGeom>
          <a:ln w="41275">
            <a:solidFill>
              <a:srgbClr val="0070C0"/>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4"/>
          <a:stretch>
            <a:fillRect/>
          </a:stretch>
        </p:blipFill>
        <p:spPr>
          <a:xfrm>
            <a:off x="6639079" y="1891649"/>
            <a:ext cx="1846235" cy="3765803"/>
          </a:xfrm>
          <a:prstGeom prst="rect">
            <a:avLst/>
          </a:prstGeom>
        </p:spPr>
      </p:pic>
      <p:pic>
        <p:nvPicPr>
          <p:cNvPr id="18" name="Picture 17"/>
          <p:cNvPicPr>
            <a:picLocks noChangeAspect="1"/>
          </p:cNvPicPr>
          <p:nvPr/>
        </p:nvPicPr>
        <p:blipFill>
          <a:blip r:embed="rId5"/>
          <a:stretch>
            <a:fillRect/>
          </a:stretch>
        </p:blipFill>
        <p:spPr>
          <a:xfrm>
            <a:off x="8620775" y="2349378"/>
            <a:ext cx="2998167" cy="3308074"/>
          </a:xfrm>
          <a:prstGeom prst="rect">
            <a:avLst/>
          </a:prstGeom>
        </p:spPr>
      </p:pic>
      <p:sp>
        <p:nvSpPr>
          <p:cNvPr id="28" name="Flowchart: Alternate Process 27"/>
          <p:cNvSpPr/>
          <p:nvPr/>
        </p:nvSpPr>
        <p:spPr>
          <a:xfrm>
            <a:off x="6457359" y="5818633"/>
            <a:ext cx="5320637" cy="791508"/>
          </a:xfrm>
          <a:prstGeom prst="flowChartAlternateProcess">
            <a:avLst/>
          </a:prstGeom>
          <a:no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25" name="TextBox 24"/>
          <p:cNvSpPr txBox="1"/>
          <p:nvPr/>
        </p:nvSpPr>
        <p:spPr>
          <a:xfrm>
            <a:off x="6457359" y="5884262"/>
            <a:ext cx="5416826" cy="646331"/>
          </a:xfrm>
          <a:prstGeom prst="rect">
            <a:avLst/>
          </a:prstGeom>
          <a:noFill/>
        </p:spPr>
        <p:txBody>
          <a:bodyPr wrap="square" rtlCol="0">
            <a:spAutoFit/>
          </a:bodyPr>
          <a:lstStyle/>
          <a:p>
            <a:r>
              <a:rPr lang="zh-CN" altLang="en-US" dirty="0" smtClean="0"/>
              <a:t>客户在下</a:t>
            </a:r>
            <a:r>
              <a:rPr lang="zh-CN" altLang="en-US" dirty="0"/>
              <a:t>单交</a:t>
            </a:r>
            <a:r>
              <a:rPr lang="zh-CN" altLang="en-US" dirty="0" smtClean="0"/>
              <a:t>易的时候，如果要快速地查看交易指令记录，客户先按下单交易然后点击在交易记录</a:t>
            </a:r>
            <a:endParaRPr lang="en-US" dirty="0"/>
          </a:p>
        </p:txBody>
      </p:sp>
      <p:sp>
        <p:nvSpPr>
          <p:cNvPr id="30" name="Oval 29"/>
          <p:cNvSpPr/>
          <p:nvPr/>
        </p:nvSpPr>
        <p:spPr>
          <a:xfrm>
            <a:off x="7337021" y="5168054"/>
            <a:ext cx="425003" cy="489398"/>
          </a:xfrm>
          <a:prstGeom prst="ellipse">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30"/>
          <p:cNvSpPr/>
          <p:nvPr/>
        </p:nvSpPr>
        <p:spPr>
          <a:xfrm rot="6772742">
            <a:off x="7354950" y="4610511"/>
            <a:ext cx="1177783" cy="1390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Alternate Process 31"/>
          <p:cNvSpPr/>
          <p:nvPr/>
        </p:nvSpPr>
        <p:spPr>
          <a:xfrm>
            <a:off x="9611139" y="2366706"/>
            <a:ext cx="1023731" cy="227407"/>
          </a:xfrm>
          <a:prstGeom prst="flowChartAlternateProcess">
            <a:avLst/>
          </a:prstGeom>
          <a:noFill/>
          <a:ln w="222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55557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032" y="346530"/>
            <a:ext cx="10515600" cy="1325563"/>
          </a:xfrm>
        </p:spPr>
        <p:txBody>
          <a:bodyPr>
            <a:normAutofit fontScale="90000"/>
          </a:bodyPr>
          <a:lstStyle/>
          <a:p>
            <a:r>
              <a:rPr lang="en-US" dirty="0">
                <a:ln>
                  <a:solidFill>
                    <a:srgbClr val="0070C0"/>
                  </a:solidFill>
                </a:ln>
                <a:solidFill>
                  <a:srgbClr val="1B6B93"/>
                </a:solidFill>
              </a:rPr>
              <a:t>6. </a:t>
            </a:r>
            <a:r>
              <a:rPr lang="zh-CN" altLang="en-US" dirty="0" smtClean="0">
                <a:ln>
                  <a:solidFill>
                    <a:srgbClr val="0070C0"/>
                  </a:solidFill>
                </a:ln>
                <a:solidFill>
                  <a:srgbClr val="1B6B93"/>
                </a:solidFill>
              </a:rPr>
              <a:t>其</a:t>
            </a:r>
            <a:r>
              <a:rPr lang="zh-CN" altLang="en-US" dirty="0">
                <a:ln>
                  <a:solidFill>
                    <a:srgbClr val="0070C0"/>
                  </a:solidFill>
                </a:ln>
                <a:solidFill>
                  <a:srgbClr val="1B6B93"/>
                </a:solidFill>
              </a:rPr>
              <a:t>他功能</a:t>
            </a:r>
            <a:r>
              <a:rPr lang="en-US" altLang="zh-CN" dirty="0">
                <a:ln>
                  <a:solidFill>
                    <a:srgbClr val="0070C0"/>
                  </a:solidFill>
                </a:ln>
                <a:solidFill>
                  <a:srgbClr val="1B6B93"/>
                </a:solidFill>
              </a:rPr>
              <a:t/>
            </a:r>
            <a:br>
              <a:rPr lang="en-US" altLang="zh-CN" dirty="0">
                <a:ln>
                  <a:solidFill>
                    <a:srgbClr val="0070C0"/>
                  </a:solidFill>
                </a:ln>
                <a:solidFill>
                  <a:srgbClr val="1B6B93"/>
                </a:solidFill>
              </a:rPr>
            </a:br>
            <a:r>
              <a:rPr lang="en-US" altLang="zh-CN" sz="3600" dirty="0" smtClean="0">
                <a:solidFill>
                  <a:srgbClr val="1B6B93"/>
                </a:solidFill>
              </a:rPr>
              <a:t>6.2 </a:t>
            </a:r>
            <a:r>
              <a:rPr lang="zh-CN" altLang="en-US" sz="3600" dirty="0">
                <a:solidFill>
                  <a:srgbClr val="1B6B93"/>
                </a:solidFill>
              </a:rPr>
              <a:t>查看账户</a:t>
            </a:r>
            <a:r>
              <a:rPr lang="zh-CN" altLang="en-US" sz="3600" dirty="0" smtClean="0">
                <a:solidFill>
                  <a:srgbClr val="1B6B93"/>
                </a:solidFill>
              </a:rPr>
              <a:t>的</a:t>
            </a:r>
            <a:r>
              <a:rPr lang="zh-CN" altLang="en-US" sz="3600" dirty="0">
                <a:solidFill>
                  <a:srgbClr val="1B6B93"/>
                </a:solidFill>
              </a:rPr>
              <a:t>交易</a:t>
            </a:r>
            <a:r>
              <a:rPr lang="zh-CN" altLang="en-US" sz="3600" dirty="0" smtClean="0">
                <a:solidFill>
                  <a:srgbClr val="1B6B93"/>
                </a:solidFill>
              </a:rPr>
              <a:t>记</a:t>
            </a:r>
            <a:r>
              <a:rPr lang="zh-CN" altLang="en-US" sz="3600" dirty="0">
                <a:solidFill>
                  <a:srgbClr val="1B6B93"/>
                </a:solidFill>
              </a:rPr>
              <a:t>录</a:t>
            </a:r>
            <a:r>
              <a:rPr lang="vi-VN" altLang="zh-CN" sz="3600" dirty="0">
                <a:solidFill>
                  <a:srgbClr val="1B6B93"/>
                </a:solidFill>
              </a:rPr>
              <a:t/>
            </a:r>
            <a:br>
              <a:rPr lang="vi-VN" altLang="zh-CN" sz="3600" dirty="0">
                <a:solidFill>
                  <a:srgbClr val="1B6B93"/>
                </a:solidFill>
              </a:rPr>
            </a:br>
            <a:endParaRPr lang="en-US" sz="3600" dirty="0">
              <a:solidFill>
                <a:srgbClr val="1B6B93"/>
              </a:solidFill>
            </a:endParaRPr>
          </a:p>
        </p:txBody>
      </p:sp>
      <p:pic>
        <p:nvPicPr>
          <p:cNvPr id="8" name="Content Placeholder 7"/>
          <p:cNvPicPr>
            <a:picLocks noGrp="1" noChangeAspect="1"/>
          </p:cNvPicPr>
          <p:nvPr>
            <p:ph sz="quarter" idx="4"/>
          </p:nvPr>
        </p:nvPicPr>
        <p:blipFill>
          <a:blip r:embed="rId2"/>
          <a:stretch>
            <a:fillRect/>
          </a:stretch>
        </p:blipFill>
        <p:spPr>
          <a:xfrm>
            <a:off x="1235374" y="2032195"/>
            <a:ext cx="2070640" cy="4243355"/>
          </a:xfrm>
          <a:prstGeom prst="rect">
            <a:avLst/>
          </a:prstGeom>
        </p:spPr>
      </p:pic>
      <p:sp>
        <p:nvSpPr>
          <p:cNvPr id="14" name="Flowchart: Alternate Process 13"/>
          <p:cNvSpPr/>
          <p:nvPr/>
        </p:nvSpPr>
        <p:spPr>
          <a:xfrm>
            <a:off x="2270694" y="4761314"/>
            <a:ext cx="482869" cy="542926"/>
          </a:xfrm>
          <a:prstGeom prst="flowChartAlternateProcess">
            <a:avLst/>
          </a:prstGeom>
          <a:noFill/>
          <a:ln w="349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V="1">
            <a:off x="2786981" y="4354129"/>
            <a:ext cx="1067608" cy="678648"/>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3"/>
          <a:stretch>
            <a:fillRect/>
          </a:stretch>
        </p:blipFill>
        <p:spPr>
          <a:xfrm>
            <a:off x="4305170" y="2678898"/>
            <a:ext cx="2377615" cy="3490542"/>
          </a:xfrm>
          <a:prstGeom prst="rect">
            <a:avLst/>
          </a:prstGeom>
        </p:spPr>
      </p:pic>
      <p:sp>
        <p:nvSpPr>
          <p:cNvPr id="20" name="TextBox 19"/>
          <p:cNvSpPr txBox="1"/>
          <p:nvPr/>
        </p:nvSpPr>
        <p:spPr>
          <a:xfrm>
            <a:off x="7001760" y="4677107"/>
            <a:ext cx="3217680" cy="369332"/>
          </a:xfrm>
          <a:prstGeom prst="rect">
            <a:avLst/>
          </a:prstGeom>
          <a:noFill/>
        </p:spPr>
        <p:txBody>
          <a:bodyPr wrap="square" rtlCol="0">
            <a:spAutoFit/>
          </a:bodyPr>
          <a:lstStyle/>
          <a:p>
            <a:r>
              <a:rPr lang="zh-CN" altLang="en-US" dirty="0" smtClean="0"/>
              <a:t>客户可以</a:t>
            </a:r>
            <a:r>
              <a:rPr lang="zh-CN" altLang="en-US" dirty="0"/>
              <a:t>调整</a:t>
            </a:r>
            <a:r>
              <a:rPr lang="zh-CN" altLang="en-US" dirty="0" smtClean="0"/>
              <a:t>交</a:t>
            </a:r>
            <a:r>
              <a:rPr lang="zh-CN" altLang="en-US" dirty="0"/>
              <a:t>易记录</a:t>
            </a:r>
            <a:r>
              <a:rPr lang="zh-CN" altLang="en-US" dirty="0" smtClean="0"/>
              <a:t>的时间</a:t>
            </a:r>
            <a:endParaRPr lang="en-US" dirty="0"/>
          </a:p>
        </p:txBody>
      </p:sp>
      <p:sp>
        <p:nvSpPr>
          <p:cNvPr id="22" name="Google Shape;1578;p81"/>
          <p:cNvSpPr txBox="1">
            <a:spLocks/>
          </p:cNvSpPr>
          <p:nvPr/>
        </p:nvSpPr>
        <p:spPr>
          <a:xfrm>
            <a:off x="7001023" y="4584918"/>
            <a:ext cx="3106584" cy="562928"/>
          </a:xfrm>
          <a:prstGeom prst="rect">
            <a:avLst/>
          </a:prstGeom>
          <a:noFill/>
          <a:ln w="31750">
            <a:solidFill>
              <a:srgbClr val="FF0000"/>
            </a:solidFill>
          </a:ln>
        </p:spPr>
        <p:txBody>
          <a:bodyPr spcFirstLastPara="1" wrap="square" lIns="91425" tIns="8227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endParaRPr lang="en" sz="2400" dirty="0">
              <a:solidFill>
                <a:srgbClr val="FF0000"/>
              </a:solidFill>
            </a:endParaRPr>
          </a:p>
        </p:txBody>
      </p:sp>
      <p:cxnSp>
        <p:nvCxnSpPr>
          <p:cNvPr id="23" name="Straight Arrow Connector 22"/>
          <p:cNvCxnSpPr/>
          <p:nvPr/>
        </p:nvCxnSpPr>
        <p:spPr>
          <a:xfrm flipH="1" flipV="1">
            <a:off x="6662134" y="4153873"/>
            <a:ext cx="653066" cy="385176"/>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Flowchart: Alternate Process 25"/>
          <p:cNvSpPr/>
          <p:nvPr/>
        </p:nvSpPr>
        <p:spPr>
          <a:xfrm>
            <a:off x="4387743" y="3802959"/>
            <a:ext cx="2274390" cy="414131"/>
          </a:xfrm>
          <a:prstGeom prst="flowChartAlternateProcess">
            <a:avLst/>
          </a:prstGeom>
          <a:noFill/>
          <a:ln w="349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06C94EDD-DB9D-46ED-BCA1-6E4AE7FA3280}" type="slidenum">
              <a:rPr lang="en-US" smtClean="0"/>
              <a:t>19</a:t>
            </a:fld>
            <a:endParaRPr lang="en-US"/>
          </a:p>
        </p:txBody>
      </p:sp>
      <p:sp>
        <p:nvSpPr>
          <p:cNvPr id="12" name="Flowchart: Alternate Process 11"/>
          <p:cNvSpPr/>
          <p:nvPr/>
        </p:nvSpPr>
        <p:spPr>
          <a:xfrm>
            <a:off x="4387743" y="3346876"/>
            <a:ext cx="2274390" cy="414131"/>
          </a:xfrm>
          <a:prstGeom prst="flowChartAlternateProcess">
            <a:avLst/>
          </a:prstGeom>
          <a:noFill/>
          <a:ln w="349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V="1">
            <a:off x="6682785" y="3077062"/>
            <a:ext cx="714793" cy="465565"/>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a:stretch>
            <a:fillRect/>
          </a:stretch>
        </p:blipFill>
        <p:spPr>
          <a:xfrm>
            <a:off x="7398327" y="2257018"/>
            <a:ext cx="2709280" cy="1412356"/>
          </a:xfrm>
          <a:prstGeom prst="rect">
            <a:avLst/>
          </a:prstGeom>
        </p:spPr>
      </p:pic>
      <p:sp>
        <p:nvSpPr>
          <p:cNvPr id="19" name="Google Shape;1578;p81"/>
          <p:cNvSpPr txBox="1">
            <a:spLocks/>
          </p:cNvSpPr>
          <p:nvPr/>
        </p:nvSpPr>
        <p:spPr>
          <a:xfrm flipV="1">
            <a:off x="7397578" y="3676102"/>
            <a:ext cx="2710029" cy="548714"/>
          </a:xfrm>
          <a:prstGeom prst="rect">
            <a:avLst/>
          </a:prstGeom>
          <a:noFill/>
          <a:ln w="31750">
            <a:solidFill>
              <a:srgbClr val="FF0000"/>
            </a:solidFill>
          </a:ln>
        </p:spPr>
        <p:txBody>
          <a:bodyPr spcFirstLastPara="1" wrap="square" lIns="91425" tIns="8227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endParaRPr lang="en" sz="2400" dirty="0">
              <a:solidFill>
                <a:srgbClr val="FF0000"/>
              </a:solidFill>
            </a:endParaRPr>
          </a:p>
        </p:txBody>
      </p:sp>
      <p:sp>
        <p:nvSpPr>
          <p:cNvPr id="9" name="TextBox 8"/>
          <p:cNvSpPr txBox="1"/>
          <p:nvPr/>
        </p:nvSpPr>
        <p:spPr>
          <a:xfrm>
            <a:off x="7377675" y="3627294"/>
            <a:ext cx="2632391" cy="646331"/>
          </a:xfrm>
          <a:prstGeom prst="rect">
            <a:avLst/>
          </a:prstGeom>
          <a:noFill/>
        </p:spPr>
        <p:txBody>
          <a:bodyPr wrap="square" rtlCol="0">
            <a:spAutoFit/>
          </a:bodyPr>
          <a:lstStyle/>
          <a:p>
            <a:r>
              <a:rPr lang="zh-CN" altLang="en-US" dirty="0"/>
              <a:t>客</a:t>
            </a:r>
            <a:r>
              <a:rPr lang="zh-CN" altLang="en-US" dirty="0" smtClean="0"/>
              <a:t>户可以查看各交易类型的通知</a:t>
            </a:r>
            <a:endParaRPr lang="en-US" dirty="0"/>
          </a:p>
        </p:txBody>
      </p:sp>
    </p:spTree>
    <p:extLst>
      <p:ext uri="{BB962C8B-B14F-4D97-AF65-F5344CB8AC3E}">
        <p14:creationId xmlns:p14="http://schemas.microsoft.com/office/powerpoint/2010/main" val="11567363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55601"/>
            <a:ext cx="10515600" cy="1335088"/>
          </a:xfrm>
        </p:spPr>
        <p:txBody>
          <a:bodyPr/>
          <a:lstStyle/>
          <a:p>
            <a:pPr algn="ctr"/>
            <a:r>
              <a:rPr lang="zh-CN" altLang="en-US" dirty="0" smtClean="0">
                <a:ln>
                  <a:solidFill>
                    <a:srgbClr val="0070C0"/>
                  </a:solidFill>
                </a:ln>
                <a:solidFill>
                  <a:srgbClr val="1B6B93"/>
                </a:solidFill>
              </a:rPr>
              <a:t>手机版本交易指南的目录</a:t>
            </a:r>
            <a:endParaRPr lang="en-US" dirty="0">
              <a:ln>
                <a:solidFill>
                  <a:srgbClr val="0070C0"/>
                </a:solidFill>
              </a:ln>
              <a:solidFill>
                <a:srgbClr val="1B6B93"/>
              </a:solidFill>
            </a:endParaRPr>
          </a:p>
        </p:txBody>
      </p:sp>
      <p:sp>
        <p:nvSpPr>
          <p:cNvPr id="3" name="Content Placeholder 2"/>
          <p:cNvSpPr>
            <a:spLocks noGrp="1"/>
          </p:cNvSpPr>
          <p:nvPr>
            <p:ph idx="1"/>
          </p:nvPr>
        </p:nvSpPr>
        <p:spPr>
          <a:xfrm>
            <a:off x="838200" y="1591733"/>
            <a:ext cx="10515600" cy="4585230"/>
          </a:xfrm>
        </p:spPr>
        <p:txBody>
          <a:bodyPr>
            <a:normAutofit fontScale="70000" lnSpcReduction="20000"/>
          </a:bodyPr>
          <a:lstStyle/>
          <a:p>
            <a:pPr marL="514350" indent="-514350">
              <a:buAutoNum type="arabicPeriod"/>
            </a:pPr>
            <a:r>
              <a:rPr lang="vi-VN" altLang="zh-CN" dirty="0" smtClean="0">
                <a:solidFill>
                  <a:srgbClr val="1B6B93"/>
                </a:solidFill>
                <a:latin typeface="+mj-lt"/>
              </a:rPr>
              <a:t>CSI Mobile</a:t>
            </a:r>
            <a:r>
              <a:rPr lang="zh-CN" altLang="en-US" dirty="0" smtClean="0">
                <a:solidFill>
                  <a:srgbClr val="1B6B93"/>
                </a:solidFill>
              </a:rPr>
              <a:t>下载指南  </a:t>
            </a:r>
            <a:r>
              <a:rPr lang="en-US" altLang="zh-CN" b="1" dirty="0" smtClean="0">
                <a:solidFill>
                  <a:srgbClr val="1B6B93"/>
                </a:solidFill>
              </a:rPr>
              <a:t>(3)</a:t>
            </a:r>
          </a:p>
          <a:p>
            <a:pPr marL="514350" indent="-514350">
              <a:lnSpc>
                <a:spcPct val="120000"/>
              </a:lnSpc>
              <a:buAutoNum type="arabicPeriod"/>
            </a:pPr>
            <a:r>
              <a:rPr lang="zh-CN" altLang="en-US" dirty="0" smtClean="0">
                <a:solidFill>
                  <a:srgbClr val="1B6B93"/>
                </a:solidFill>
              </a:rPr>
              <a:t>登录</a:t>
            </a:r>
            <a:r>
              <a:rPr lang="zh-CN" altLang="en-US" dirty="0">
                <a:solidFill>
                  <a:srgbClr val="1B6B93"/>
                </a:solidFill>
              </a:rPr>
              <a:t>操</a:t>
            </a:r>
            <a:r>
              <a:rPr lang="zh-CN" altLang="en-US" dirty="0" smtClean="0">
                <a:solidFill>
                  <a:srgbClr val="1B6B93"/>
                </a:solidFill>
              </a:rPr>
              <a:t>作指南 </a:t>
            </a:r>
            <a:r>
              <a:rPr lang="en-US" altLang="zh-CN" b="1" dirty="0" smtClean="0">
                <a:solidFill>
                  <a:srgbClr val="1B6B93"/>
                </a:solidFill>
              </a:rPr>
              <a:t>(4)</a:t>
            </a:r>
            <a:r>
              <a:rPr lang="vi-VN" altLang="zh-CN" dirty="0" smtClean="0">
                <a:solidFill>
                  <a:srgbClr val="1B6B93"/>
                </a:solidFill>
              </a:rPr>
              <a:t/>
            </a:r>
            <a:br>
              <a:rPr lang="vi-VN" altLang="zh-CN" dirty="0" smtClean="0">
                <a:solidFill>
                  <a:srgbClr val="1B6B93"/>
                </a:solidFill>
              </a:rPr>
            </a:br>
            <a:r>
              <a:rPr lang="vi-VN" altLang="zh-CN" sz="2100" dirty="0" smtClean="0">
                <a:solidFill>
                  <a:srgbClr val="1B6B93"/>
                </a:solidFill>
              </a:rPr>
              <a:t>2.1</a:t>
            </a:r>
            <a:r>
              <a:rPr lang="vi-VN" altLang="zh-CN" dirty="0" smtClean="0">
                <a:solidFill>
                  <a:srgbClr val="1B6B93"/>
                </a:solidFill>
              </a:rPr>
              <a:t> </a:t>
            </a:r>
            <a:r>
              <a:rPr lang="zh-CN" altLang="en-US" dirty="0" smtClean="0">
                <a:solidFill>
                  <a:srgbClr val="1B6B93"/>
                </a:solidFill>
              </a:rPr>
              <a:t>首次登录 </a:t>
            </a:r>
            <a:r>
              <a:rPr lang="en-US" altLang="zh-CN" sz="2100" b="1" dirty="0" smtClean="0">
                <a:solidFill>
                  <a:srgbClr val="1B6B93"/>
                </a:solidFill>
              </a:rPr>
              <a:t>(5-6)</a:t>
            </a:r>
            <a:r>
              <a:rPr lang="vi-VN" altLang="zh-CN" sz="2100" dirty="0" smtClean="0">
                <a:solidFill>
                  <a:srgbClr val="1B6B93"/>
                </a:solidFill>
              </a:rPr>
              <a:t/>
            </a:r>
            <a:br>
              <a:rPr lang="vi-VN" altLang="zh-CN" sz="2100" dirty="0" smtClean="0">
                <a:solidFill>
                  <a:srgbClr val="1B6B93"/>
                </a:solidFill>
              </a:rPr>
            </a:br>
            <a:r>
              <a:rPr lang="vi-VN" altLang="zh-CN" sz="2100" dirty="0" smtClean="0">
                <a:solidFill>
                  <a:srgbClr val="1B6B93"/>
                </a:solidFill>
              </a:rPr>
              <a:t>2.2</a:t>
            </a:r>
            <a:r>
              <a:rPr lang="vi-VN" altLang="zh-CN" dirty="0" smtClean="0">
                <a:solidFill>
                  <a:srgbClr val="1B6B93"/>
                </a:solidFill>
              </a:rPr>
              <a:t> </a:t>
            </a:r>
            <a:r>
              <a:rPr lang="zh-CN" altLang="en-US" dirty="0">
                <a:solidFill>
                  <a:srgbClr val="1B6B93"/>
                </a:solidFill>
              </a:rPr>
              <a:t>忘记</a:t>
            </a:r>
            <a:r>
              <a:rPr lang="zh-CN" altLang="en-US" dirty="0" smtClean="0">
                <a:solidFill>
                  <a:srgbClr val="1B6B93"/>
                </a:solidFill>
              </a:rPr>
              <a:t>密码 </a:t>
            </a:r>
            <a:r>
              <a:rPr lang="en-US" altLang="zh-CN" sz="2100" b="1" dirty="0" smtClean="0">
                <a:solidFill>
                  <a:srgbClr val="1B6B93"/>
                </a:solidFill>
              </a:rPr>
              <a:t>(7)</a:t>
            </a:r>
            <a:r>
              <a:rPr lang="vi-VN" altLang="zh-CN" dirty="0" smtClean="0">
                <a:solidFill>
                  <a:srgbClr val="1B6B93"/>
                </a:solidFill>
              </a:rPr>
              <a:t/>
            </a:r>
            <a:br>
              <a:rPr lang="vi-VN" altLang="zh-CN" dirty="0" smtClean="0">
                <a:solidFill>
                  <a:srgbClr val="1B6B93"/>
                </a:solidFill>
              </a:rPr>
            </a:br>
            <a:r>
              <a:rPr lang="vi-VN" altLang="zh-CN" sz="2100" dirty="0" smtClean="0">
                <a:solidFill>
                  <a:srgbClr val="1B6B93"/>
                </a:solidFill>
              </a:rPr>
              <a:t>2.3</a:t>
            </a:r>
            <a:r>
              <a:rPr lang="en-US" altLang="zh-CN" sz="2100" dirty="0" smtClean="0">
                <a:solidFill>
                  <a:srgbClr val="1B6B93"/>
                </a:solidFill>
              </a:rPr>
              <a:t>  </a:t>
            </a:r>
            <a:r>
              <a:rPr lang="zh-CN" altLang="en-US" dirty="0" smtClean="0">
                <a:solidFill>
                  <a:srgbClr val="1B6B93"/>
                </a:solidFill>
              </a:rPr>
              <a:t>修</a:t>
            </a:r>
            <a:r>
              <a:rPr lang="zh-CN" altLang="en-US" dirty="0">
                <a:solidFill>
                  <a:srgbClr val="1B6B93"/>
                </a:solidFill>
              </a:rPr>
              <a:t>改密</a:t>
            </a:r>
            <a:r>
              <a:rPr lang="zh-CN" altLang="en-US" dirty="0" smtClean="0">
                <a:solidFill>
                  <a:srgbClr val="1B6B93"/>
                </a:solidFill>
              </a:rPr>
              <a:t>码 </a:t>
            </a:r>
            <a:r>
              <a:rPr lang="en-US" altLang="zh-CN" sz="2100" b="1" dirty="0" smtClean="0">
                <a:solidFill>
                  <a:srgbClr val="1B6B93"/>
                </a:solidFill>
              </a:rPr>
              <a:t>(8)</a:t>
            </a:r>
          </a:p>
          <a:p>
            <a:pPr marL="514350" indent="-514350">
              <a:buAutoNum type="arabicPeriod"/>
            </a:pPr>
            <a:r>
              <a:rPr lang="zh-CN" altLang="en-US" dirty="0" smtClean="0">
                <a:solidFill>
                  <a:srgbClr val="1B6B93"/>
                </a:solidFill>
              </a:rPr>
              <a:t>交易屏幕</a:t>
            </a:r>
            <a:r>
              <a:rPr lang="zh-CN" altLang="en-US" dirty="0">
                <a:solidFill>
                  <a:srgbClr val="1B6B93"/>
                </a:solidFill>
              </a:rPr>
              <a:t>注</a:t>
            </a:r>
            <a:r>
              <a:rPr lang="zh-CN" altLang="en-US" dirty="0" smtClean="0">
                <a:solidFill>
                  <a:srgbClr val="1B6B93"/>
                </a:solidFill>
              </a:rPr>
              <a:t>解说明 </a:t>
            </a:r>
            <a:r>
              <a:rPr lang="en-US" altLang="zh-CN" b="1" dirty="0" smtClean="0">
                <a:solidFill>
                  <a:srgbClr val="1B6B93"/>
                </a:solidFill>
              </a:rPr>
              <a:t>(9-11)</a:t>
            </a:r>
          </a:p>
          <a:p>
            <a:pPr marL="514350" indent="-514350">
              <a:buAutoNum type="arabicPeriod"/>
            </a:pPr>
            <a:r>
              <a:rPr lang="zh-CN" altLang="en-US" dirty="0" smtClean="0">
                <a:solidFill>
                  <a:srgbClr val="1B6B93"/>
                </a:solidFill>
              </a:rPr>
              <a:t>下单交易</a:t>
            </a:r>
            <a:r>
              <a:rPr lang="vi-VN" altLang="zh-CN" dirty="0" smtClean="0">
                <a:solidFill>
                  <a:srgbClr val="1B6B93"/>
                </a:solidFill>
              </a:rPr>
              <a:t> </a:t>
            </a:r>
            <a:r>
              <a:rPr lang="en-US" altLang="zh-CN" b="1" dirty="0" smtClean="0">
                <a:solidFill>
                  <a:srgbClr val="1B6B93"/>
                </a:solidFill>
              </a:rPr>
              <a:t>(12-15)</a:t>
            </a:r>
          </a:p>
          <a:p>
            <a:pPr marL="514350" indent="-514350">
              <a:buFont typeface="Arial" panose="020B0604020202020204" pitchFamily="34" charset="0"/>
              <a:buAutoNum type="arabicPeriod"/>
            </a:pPr>
            <a:r>
              <a:rPr lang="vi-VN" altLang="zh-CN" dirty="0" smtClean="0">
                <a:solidFill>
                  <a:srgbClr val="1B6B93"/>
                </a:solidFill>
                <a:latin typeface="+mj-lt"/>
              </a:rPr>
              <a:t>BIDV</a:t>
            </a:r>
            <a:r>
              <a:rPr lang="en-US" altLang="zh-CN" dirty="0" smtClean="0">
                <a:solidFill>
                  <a:srgbClr val="1B6B93"/>
                </a:solidFill>
              </a:rPr>
              <a:t> </a:t>
            </a:r>
            <a:r>
              <a:rPr lang="zh-CN" altLang="en-US" dirty="0" smtClean="0">
                <a:solidFill>
                  <a:srgbClr val="1B6B93"/>
                </a:solidFill>
              </a:rPr>
              <a:t>在线银行 </a:t>
            </a:r>
            <a:r>
              <a:rPr lang="vi-VN" altLang="zh-CN" dirty="0" smtClean="0">
                <a:solidFill>
                  <a:srgbClr val="1B6B93"/>
                </a:solidFill>
              </a:rPr>
              <a:t> </a:t>
            </a:r>
            <a:r>
              <a:rPr lang="en-US" altLang="zh-CN" b="1" dirty="0">
                <a:solidFill>
                  <a:srgbClr val="1B6B93"/>
                </a:solidFill>
              </a:rPr>
              <a:t>(</a:t>
            </a:r>
            <a:r>
              <a:rPr lang="en-US" altLang="zh-CN" b="1" dirty="0" smtClean="0">
                <a:solidFill>
                  <a:srgbClr val="1B6B93"/>
                </a:solidFill>
              </a:rPr>
              <a:t>16-17)</a:t>
            </a:r>
            <a:endParaRPr lang="en-US" altLang="zh-CN" b="1" dirty="0">
              <a:solidFill>
                <a:srgbClr val="1B6B93"/>
              </a:solidFill>
            </a:endParaRPr>
          </a:p>
          <a:p>
            <a:pPr marL="514350" indent="-514350">
              <a:buFont typeface="Arial" panose="020B0604020202020204" pitchFamily="34" charset="0"/>
              <a:buAutoNum type="arabicPeriod"/>
            </a:pPr>
            <a:r>
              <a:rPr lang="zh-CN" altLang="en-US" dirty="0" smtClean="0">
                <a:solidFill>
                  <a:srgbClr val="1B6B93"/>
                </a:solidFill>
              </a:rPr>
              <a:t>其</a:t>
            </a:r>
            <a:r>
              <a:rPr lang="zh-CN" altLang="en-US" dirty="0">
                <a:solidFill>
                  <a:srgbClr val="1B6B93"/>
                </a:solidFill>
              </a:rPr>
              <a:t>他功</a:t>
            </a:r>
            <a:r>
              <a:rPr lang="zh-CN" altLang="en-US" dirty="0" smtClean="0">
                <a:solidFill>
                  <a:srgbClr val="1B6B93"/>
                </a:solidFill>
              </a:rPr>
              <a:t>能 </a:t>
            </a:r>
            <a:r>
              <a:rPr lang="en-US" altLang="zh-CN" b="1" dirty="0" smtClean="0">
                <a:solidFill>
                  <a:srgbClr val="1B6B93"/>
                </a:solidFill>
              </a:rPr>
              <a:t>(18-23)</a:t>
            </a:r>
          </a:p>
          <a:p>
            <a:pPr marL="457200" lvl="1" indent="0">
              <a:buNone/>
            </a:pPr>
            <a:r>
              <a:rPr lang="en-US" altLang="zh-CN" sz="2200" dirty="0" smtClean="0">
                <a:solidFill>
                  <a:srgbClr val="1B6B93"/>
                </a:solidFill>
              </a:rPr>
              <a:t>6.1  </a:t>
            </a:r>
            <a:r>
              <a:rPr lang="zh-CN" altLang="en-US" sz="2200" dirty="0" smtClean="0">
                <a:solidFill>
                  <a:srgbClr val="1B6B93"/>
                </a:solidFill>
              </a:rPr>
              <a:t>指</a:t>
            </a:r>
            <a:r>
              <a:rPr lang="zh-CN" altLang="en-US" sz="2200" dirty="0">
                <a:solidFill>
                  <a:srgbClr val="1B6B93"/>
                </a:solidFill>
              </a:rPr>
              <a:t>令记录</a:t>
            </a:r>
            <a:r>
              <a:rPr lang="en-US" altLang="zh-CN" sz="2200" b="1" dirty="0" smtClean="0">
                <a:solidFill>
                  <a:srgbClr val="1B6B93"/>
                </a:solidFill>
              </a:rPr>
              <a:t>(</a:t>
            </a:r>
            <a:r>
              <a:rPr lang="en-US" altLang="zh-CN" sz="2200" b="1" dirty="0">
                <a:solidFill>
                  <a:srgbClr val="1B6B93"/>
                </a:solidFill>
              </a:rPr>
              <a:t>18</a:t>
            </a:r>
            <a:r>
              <a:rPr lang="en-US" altLang="zh-CN" sz="2200" b="1" dirty="0" smtClean="0">
                <a:solidFill>
                  <a:srgbClr val="1B6B93"/>
                </a:solidFill>
              </a:rPr>
              <a:t>)</a:t>
            </a:r>
            <a:r>
              <a:rPr lang="vi-VN" altLang="zh-CN" sz="2200" dirty="0" smtClean="0">
                <a:solidFill>
                  <a:srgbClr val="1B6B93"/>
                </a:solidFill>
              </a:rPr>
              <a:t> </a:t>
            </a:r>
            <a:endParaRPr lang="en-US" altLang="zh-CN" sz="2200" b="1" dirty="0" smtClean="0">
              <a:solidFill>
                <a:srgbClr val="1B6B93"/>
              </a:solidFill>
            </a:endParaRPr>
          </a:p>
          <a:p>
            <a:pPr marL="457200" lvl="1" indent="0">
              <a:buNone/>
            </a:pPr>
            <a:r>
              <a:rPr lang="en-US" altLang="zh-CN" sz="2200" dirty="0" smtClean="0">
                <a:solidFill>
                  <a:srgbClr val="1B6B93"/>
                </a:solidFill>
              </a:rPr>
              <a:t>6.2  </a:t>
            </a:r>
            <a:r>
              <a:rPr lang="zh-CN" altLang="en-US" sz="2200" dirty="0" smtClean="0">
                <a:solidFill>
                  <a:srgbClr val="1B6B93"/>
                </a:solidFill>
              </a:rPr>
              <a:t>交</a:t>
            </a:r>
            <a:r>
              <a:rPr lang="zh-CN" altLang="en-US" sz="2200" dirty="0">
                <a:solidFill>
                  <a:srgbClr val="1B6B93"/>
                </a:solidFill>
              </a:rPr>
              <a:t>易</a:t>
            </a:r>
            <a:r>
              <a:rPr lang="zh-CN" altLang="en-US" sz="2200" dirty="0" smtClean="0">
                <a:solidFill>
                  <a:srgbClr val="1B6B93"/>
                </a:solidFill>
              </a:rPr>
              <a:t>记录 </a:t>
            </a:r>
            <a:r>
              <a:rPr lang="en-US" altLang="zh-CN" sz="2200" b="1" dirty="0" smtClean="0">
                <a:solidFill>
                  <a:srgbClr val="1B6B93"/>
                </a:solidFill>
              </a:rPr>
              <a:t>(19)</a:t>
            </a:r>
            <a:endParaRPr lang="en-US" altLang="zh-CN" sz="2200" dirty="0" smtClean="0">
              <a:solidFill>
                <a:srgbClr val="1B6B93"/>
              </a:solidFill>
            </a:endParaRPr>
          </a:p>
          <a:p>
            <a:pPr marL="457200" lvl="1" indent="0">
              <a:buNone/>
            </a:pPr>
            <a:r>
              <a:rPr lang="en-US" altLang="zh-CN" sz="2200" dirty="0" smtClean="0">
                <a:solidFill>
                  <a:srgbClr val="1B6B93"/>
                </a:solidFill>
              </a:rPr>
              <a:t>6.3  </a:t>
            </a:r>
            <a:r>
              <a:rPr lang="zh-CN" altLang="en-US" sz="2200" dirty="0" smtClean="0">
                <a:solidFill>
                  <a:srgbClr val="1B6B93"/>
                </a:solidFill>
              </a:rPr>
              <a:t>投资组合</a:t>
            </a:r>
            <a:r>
              <a:rPr lang="vi-VN" altLang="zh-CN" sz="2200" dirty="0" smtClean="0">
                <a:solidFill>
                  <a:srgbClr val="1B6B93"/>
                </a:solidFill>
              </a:rPr>
              <a:t> </a:t>
            </a:r>
            <a:r>
              <a:rPr lang="en-US" altLang="zh-CN" sz="2200" b="1" dirty="0" smtClean="0">
                <a:solidFill>
                  <a:srgbClr val="1B6B93"/>
                </a:solidFill>
              </a:rPr>
              <a:t>(20)</a:t>
            </a:r>
          </a:p>
          <a:p>
            <a:pPr marL="457200" lvl="1" indent="0">
              <a:buNone/>
            </a:pPr>
            <a:r>
              <a:rPr lang="en-US" altLang="zh-CN" sz="2200" dirty="0" smtClean="0">
                <a:solidFill>
                  <a:srgbClr val="1B6B93"/>
                </a:solidFill>
              </a:rPr>
              <a:t>6.4  </a:t>
            </a:r>
            <a:r>
              <a:rPr lang="zh-CN" altLang="en-US" sz="2200" dirty="0" smtClean="0">
                <a:solidFill>
                  <a:srgbClr val="1B6B93"/>
                </a:solidFill>
              </a:rPr>
              <a:t>增发股认购</a:t>
            </a:r>
            <a:r>
              <a:rPr lang="en-US" altLang="zh-CN" sz="2200" b="1" dirty="0" smtClean="0">
                <a:solidFill>
                  <a:srgbClr val="1B6B93"/>
                </a:solidFill>
              </a:rPr>
              <a:t>(21)</a:t>
            </a:r>
            <a:r>
              <a:rPr lang="en-US" altLang="zh-CN" sz="2200" dirty="0">
                <a:solidFill>
                  <a:srgbClr val="1B6B93"/>
                </a:solidFill>
              </a:rPr>
              <a:t> </a:t>
            </a:r>
            <a:endParaRPr lang="en-US" altLang="zh-CN" sz="2200" dirty="0" smtClean="0">
              <a:solidFill>
                <a:srgbClr val="1B6B93"/>
              </a:solidFill>
            </a:endParaRPr>
          </a:p>
          <a:p>
            <a:pPr marL="457200" lvl="1" indent="0">
              <a:buNone/>
            </a:pPr>
            <a:r>
              <a:rPr lang="en-US" altLang="zh-CN" sz="2200" dirty="0" smtClean="0">
                <a:solidFill>
                  <a:srgbClr val="1B6B93"/>
                </a:solidFill>
              </a:rPr>
              <a:t>6.5  </a:t>
            </a:r>
            <a:r>
              <a:rPr lang="zh-CN" altLang="en-US" sz="2200" dirty="0">
                <a:solidFill>
                  <a:srgbClr val="1B6B93"/>
                </a:solidFill>
              </a:rPr>
              <a:t>市场新闻和股权信息</a:t>
            </a:r>
            <a:r>
              <a:rPr lang="en-US" altLang="zh-CN" sz="2200" b="1" dirty="0">
                <a:solidFill>
                  <a:srgbClr val="1B6B93"/>
                </a:solidFill>
              </a:rPr>
              <a:t>(21)</a:t>
            </a:r>
          </a:p>
          <a:p>
            <a:pPr marL="457200" lvl="1" indent="0">
              <a:buNone/>
            </a:pPr>
            <a:r>
              <a:rPr lang="en-US" altLang="zh-CN" sz="2200" dirty="0" smtClean="0">
                <a:solidFill>
                  <a:srgbClr val="1B6B93"/>
                </a:solidFill>
              </a:rPr>
              <a:t>6.6  </a:t>
            </a:r>
            <a:r>
              <a:rPr lang="zh-CN" altLang="en-US" sz="2200" dirty="0" smtClean="0">
                <a:solidFill>
                  <a:srgbClr val="1B6B93"/>
                </a:solidFill>
              </a:rPr>
              <a:t>创</a:t>
            </a:r>
            <a:r>
              <a:rPr lang="zh-CN" altLang="en-US" sz="2200" dirty="0">
                <a:solidFill>
                  <a:srgbClr val="1B6B93"/>
                </a:solidFill>
              </a:rPr>
              <a:t>造自己关注的股票名单</a:t>
            </a:r>
            <a:r>
              <a:rPr lang="en-US" altLang="zh-CN" sz="2200" b="1" dirty="0" smtClean="0">
                <a:solidFill>
                  <a:srgbClr val="1B6B93"/>
                </a:solidFill>
              </a:rPr>
              <a:t>(22)</a:t>
            </a:r>
          </a:p>
          <a:p>
            <a:pPr marL="457200" lvl="1" indent="0">
              <a:buNone/>
            </a:pPr>
            <a:r>
              <a:rPr lang="en-US" altLang="zh-CN" sz="2200" dirty="0" smtClean="0">
                <a:solidFill>
                  <a:srgbClr val="1B6B93"/>
                </a:solidFill>
              </a:rPr>
              <a:t>6.7  </a:t>
            </a:r>
            <a:r>
              <a:rPr lang="vi-VN" altLang="zh-CN" sz="2200" dirty="0" smtClean="0">
                <a:solidFill>
                  <a:srgbClr val="1B6B93"/>
                </a:solidFill>
                <a:latin typeface="+mj-lt"/>
              </a:rPr>
              <a:t>CSI Mobile</a:t>
            </a:r>
            <a:r>
              <a:rPr lang="zh-CN" altLang="en-US" sz="2200" dirty="0" smtClean="0">
                <a:solidFill>
                  <a:srgbClr val="1B6B93"/>
                </a:solidFill>
              </a:rPr>
              <a:t>功</a:t>
            </a:r>
            <a:r>
              <a:rPr lang="zh-CN" altLang="en-US" sz="2200" dirty="0">
                <a:solidFill>
                  <a:srgbClr val="1B6B93"/>
                </a:solidFill>
              </a:rPr>
              <a:t>能设</a:t>
            </a:r>
            <a:r>
              <a:rPr lang="zh-CN" altLang="en-US" sz="2200" dirty="0" smtClean="0">
                <a:solidFill>
                  <a:srgbClr val="1B6B93"/>
                </a:solidFill>
              </a:rPr>
              <a:t>置</a:t>
            </a:r>
            <a:r>
              <a:rPr lang="en-US" altLang="zh-CN" sz="2200" b="1" dirty="0" smtClean="0">
                <a:solidFill>
                  <a:srgbClr val="1B6B93"/>
                </a:solidFill>
              </a:rPr>
              <a:t>(23)</a:t>
            </a:r>
            <a:endParaRPr lang="en-US" altLang="zh-CN" sz="2200" b="1" dirty="0">
              <a:solidFill>
                <a:srgbClr val="1B6B93"/>
              </a:solidFill>
            </a:endParaRPr>
          </a:p>
          <a:p>
            <a:pPr marL="457200" lvl="1" indent="0">
              <a:buNone/>
            </a:pPr>
            <a:endParaRPr lang="en-US" altLang="zh-CN" dirty="0" smtClean="0">
              <a:solidFill>
                <a:srgbClr val="1B6B93"/>
              </a:solidFill>
            </a:endParaRPr>
          </a:p>
          <a:p>
            <a:pPr marL="457200" lvl="1" indent="0">
              <a:buNone/>
            </a:pPr>
            <a:endParaRPr lang="en-US" altLang="zh-CN" dirty="0" smtClean="0">
              <a:solidFill>
                <a:srgbClr val="1B6B93"/>
              </a:solidFill>
            </a:endParaRPr>
          </a:p>
          <a:p>
            <a:pPr marL="457200" lvl="1" indent="0">
              <a:buNone/>
            </a:pPr>
            <a:endParaRPr lang="en-US" altLang="zh-CN" b="1" dirty="0">
              <a:solidFill>
                <a:srgbClr val="1B6B93"/>
              </a:solidFill>
            </a:endParaRPr>
          </a:p>
          <a:p>
            <a:pPr marL="457200" lvl="1" indent="0">
              <a:buNone/>
            </a:pPr>
            <a:endParaRPr lang="en-US" altLang="zh-CN" dirty="0">
              <a:solidFill>
                <a:srgbClr val="1B6B93"/>
              </a:solidFill>
            </a:endParaRPr>
          </a:p>
          <a:p>
            <a:pPr marL="514350" indent="-514350">
              <a:buFont typeface="Arial" panose="020B0604020202020204" pitchFamily="34" charset="0"/>
              <a:buAutoNum type="arabicPeriod"/>
            </a:pPr>
            <a:endParaRPr lang="en-US" altLang="zh-CN" b="1" dirty="0">
              <a:solidFill>
                <a:srgbClr val="1B6B93"/>
              </a:solidFill>
            </a:endParaRPr>
          </a:p>
          <a:p>
            <a:pPr marL="514350" indent="-514350">
              <a:buFont typeface="Arial" panose="020B0604020202020204" pitchFamily="34" charset="0"/>
              <a:buAutoNum type="arabicPeriod"/>
            </a:pPr>
            <a:endParaRPr lang="en-US" altLang="zh-CN" dirty="0" smtClean="0">
              <a:solidFill>
                <a:srgbClr val="1B6B93"/>
              </a:solidFill>
            </a:endParaRPr>
          </a:p>
          <a:p>
            <a:pPr marL="514350" indent="-514350">
              <a:buAutoNum type="arabicPeriod"/>
            </a:pPr>
            <a:endParaRPr lang="en-US" altLang="zh-CN" dirty="0" smtClean="0">
              <a:solidFill>
                <a:srgbClr val="1B6B93"/>
              </a:solidFill>
            </a:endParaRPr>
          </a:p>
          <a:p>
            <a:pPr marL="0" indent="0">
              <a:buNone/>
            </a:pPr>
            <a:endParaRPr lang="en-US" altLang="zh-CN" dirty="0" smtClean="0">
              <a:solidFill>
                <a:srgbClr val="1B6B93"/>
              </a:solidFill>
            </a:endParaRPr>
          </a:p>
          <a:p>
            <a:pPr marL="514350" indent="-514350">
              <a:buAutoNum type="arabicPeriod"/>
            </a:pPr>
            <a:endParaRPr lang="en-US" altLang="zh-CN" dirty="0" smtClean="0">
              <a:solidFill>
                <a:srgbClr val="1B6B93"/>
              </a:solidFill>
            </a:endParaRPr>
          </a:p>
          <a:p>
            <a:pPr marL="514350" indent="-514350">
              <a:buAutoNum type="arabicPeriod"/>
            </a:pPr>
            <a:endParaRPr lang="en-US" altLang="zh-CN" dirty="0" smtClean="0">
              <a:solidFill>
                <a:srgbClr val="1B6B93"/>
              </a:solidFill>
            </a:endParaRPr>
          </a:p>
          <a:p>
            <a:pPr marL="514350" indent="-514350">
              <a:buAutoNum type="arabicPeriod"/>
            </a:pPr>
            <a:endParaRPr lang="en-US" altLang="zh-CN" dirty="0" smtClean="0">
              <a:solidFill>
                <a:srgbClr val="1B6B93"/>
              </a:solidFill>
            </a:endParaRPr>
          </a:p>
          <a:p>
            <a:pPr marL="514350" indent="-514350">
              <a:buAutoNum type="arabicPeriod"/>
            </a:pPr>
            <a:endParaRPr lang="en-US" dirty="0">
              <a:solidFill>
                <a:srgbClr val="1B6B93"/>
              </a:solidFill>
            </a:endParaRPr>
          </a:p>
        </p:txBody>
      </p:sp>
      <p:sp>
        <p:nvSpPr>
          <p:cNvPr id="4" name="Slide Number Placeholder 3"/>
          <p:cNvSpPr>
            <a:spLocks noGrp="1"/>
          </p:cNvSpPr>
          <p:nvPr>
            <p:ph type="sldNum" sz="quarter" idx="12"/>
          </p:nvPr>
        </p:nvSpPr>
        <p:spPr/>
        <p:txBody>
          <a:bodyPr/>
          <a:lstStyle/>
          <a:p>
            <a:fld id="{06C94EDD-DB9D-46ED-BCA1-6E4AE7FA3280}" type="slidenum">
              <a:rPr lang="en-US" smtClean="0"/>
              <a:t>2</a:t>
            </a:fld>
            <a:endParaRPr lang="en-US"/>
          </a:p>
        </p:txBody>
      </p:sp>
    </p:spTree>
    <p:extLst>
      <p:ext uri="{BB962C8B-B14F-4D97-AF65-F5344CB8AC3E}">
        <p14:creationId xmlns:p14="http://schemas.microsoft.com/office/powerpoint/2010/main" val="31391210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947" y="151029"/>
            <a:ext cx="10515600" cy="1325563"/>
          </a:xfrm>
        </p:spPr>
        <p:txBody>
          <a:bodyPr>
            <a:normAutofit/>
          </a:bodyPr>
          <a:lstStyle/>
          <a:p>
            <a:r>
              <a:rPr lang="en-US" dirty="0">
                <a:ln>
                  <a:solidFill>
                    <a:srgbClr val="0070C0"/>
                  </a:solidFill>
                </a:ln>
                <a:solidFill>
                  <a:srgbClr val="1B6B93"/>
                </a:solidFill>
              </a:rPr>
              <a:t>6. </a:t>
            </a:r>
            <a:r>
              <a:rPr lang="zh-CN" altLang="en-US" dirty="0" smtClean="0">
                <a:ln>
                  <a:solidFill>
                    <a:srgbClr val="0070C0"/>
                  </a:solidFill>
                </a:ln>
                <a:solidFill>
                  <a:srgbClr val="1B6B93"/>
                </a:solidFill>
              </a:rPr>
              <a:t>其</a:t>
            </a:r>
            <a:r>
              <a:rPr lang="zh-CN" altLang="en-US" dirty="0">
                <a:ln>
                  <a:solidFill>
                    <a:srgbClr val="0070C0"/>
                  </a:solidFill>
                </a:ln>
                <a:solidFill>
                  <a:srgbClr val="1B6B93"/>
                </a:solidFill>
              </a:rPr>
              <a:t>他功能</a:t>
            </a:r>
            <a:r>
              <a:rPr lang="en-US" altLang="zh-CN" dirty="0">
                <a:ln>
                  <a:solidFill>
                    <a:srgbClr val="0070C0"/>
                  </a:solidFill>
                </a:ln>
                <a:solidFill>
                  <a:srgbClr val="1B6B93"/>
                </a:solidFill>
              </a:rPr>
              <a:t/>
            </a:r>
            <a:br>
              <a:rPr lang="en-US" altLang="zh-CN" dirty="0">
                <a:ln>
                  <a:solidFill>
                    <a:srgbClr val="0070C0"/>
                  </a:solidFill>
                </a:ln>
                <a:solidFill>
                  <a:srgbClr val="1B6B93"/>
                </a:solidFill>
              </a:rPr>
            </a:br>
            <a:r>
              <a:rPr lang="en-US" altLang="zh-CN" sz="3600" dirty="0" smtClean="0">
                <a:solidFill>
                  <a:srgbClr val="1B6B93"/>
                </a:solidFill>
              </a:rPr>
              <a:t>6.3 </a:t>
            </a:r>
            <a:r>
              <a:rPr lang="zh-CN" altLang="en-US" sz="3600" dirty="0" smtClean="0">
                <a:solidFill>
                  <a:srgbClr val="1B6B93"/>
                </a:solidFill>
              </a:rPr>
              <a:t>投资组合</a:t>
            </a:r>
            <a:endParaRPr lang="en-US" sz="3600" dirty="0">
              <a:ln>
                <a:solidFill>
                  <a:srgbClr val="0070C0"/>
                </a:solidFill>
              </a:ln>
              <a:solidFill>
                <a:srgbClr val="1B6B93"/>
              </a:solidFill>
            </a:endParaRPr>
          </a:p>
        </p:txBody>
      </p:sp>
      <p:pic>
        <p:nvPicPr>
          <p:cNvPr id="6" name="Picture 5"/>
          <p:cNvPicPr>
            <a:picLocks noChangeAspect="1"/>
          </p:cNvPicPr>
          <p:nvPr/>
        </p:nvPicPr>
        <p:blipFill>
          <a:blip r:embed="rId2"/>
          <a:stretch>
            <a:fillRect/>
          </a:stretch>
        </p:blipFill>
        <p:spPr>
          <a:xfrm>
            <a:off x="8160707" y="2282513"/>
            <a:ext cx="2017975" cy="4092006"/>
          </a:xfrm>
          <a:prstGeom prst="rect">
            <a:avLst/>
          </a:prstGeom>
        </p:spPr>
      </p:pic>
      <p:pic>
        <p:nvPicPr>
          <p:cNvPr id="7" name="Picture 6"/>
          <p:cNvPicPr>
            <a:picLocks noChangeAspect="1"/>
          </p:cNvPicPr>
          <p:nvPr/>
        </p:nvPicPr>
        <p:blipFill rotWithShape="1">
          <a:blip r:embed="rId3"/>
          <a:srcRect t="3731" b="22542"/>
          <a:stretch/>
        </p:blipFill>
        <p:spPr>
          <a:xfrm>
            <a:off x="4502559" y="2282514"/>
            <a:ext cx="2400345" cy="3932694"/>
          </a:xfrm>
          <a:prstGeom prst="rect">
            <a:avLst/>
          </a:prstGeom>
        </p:spPr>
      </p:pic>
      <p:sp>
        <p:nvSpPr>
          <p:cNvPr id="8" name="Right Arrow 7"/>
          <p:cNvSpPr/>
          <p:nvPr/>
        </p:nvSpPr>
        <p:spPr>
          <a:xfrm>
            <a:off x="3403843" y="4062116"/>
            <a:ext cx="985234" cy="18674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1578;p81"/>
          <p:cNvSpPr txBox="1">
            <a:spLocks/>
          </p:cNvSpPr>
          <p:nvPr/>
        </p:nvSpPr>
        <p:spPr>
          <a:xfrm>
            <a:off x="1944957" y="1591754"/>
            <a:ext cx="365186" cy="335243"/>
          </a:xfrm>
          <a:prstGeom prst="rect">
            <a:avLst/>
          </a:prstGeom>
          <a:solidFill>
            <a:schemeClr val="bg1"/>
          </a:solidFill>
          <a:ln w="19050">
            <a:solidFill>
              <a:srgbClr val="FF0000"/>
            </a:solidFill>
          </a:ln>
        </p:spPr>
        <p:txBody>
          <a:bodyPr spcFirstLastPara="1" wrap="square" lIns="91425" tIns="8227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 sz="2400" dirty="0" smtClean="0">
                <a:solidFill>
                  <a:srgbClr val="FF0000"/>
                </a:solidFill>
              </a:rPr>
              <a:t>1</a:t>
            </a:r>
            <a:endParaRPr lang="en" sz="2400" dirty="0">
              <a:solidFill>
                <a:srgbClr val="FF0000"/>
              </a:solidFill>
            </a:endParaRPr>
          </a:p>
        </p:txBody>
      </p:sp>
      <p:sp>
        <p:nvSpPr>
          <p:cNvPr id="10" name="TextBox 9"/>
          <p:cNvSpPr txBox="1"/>
          <p:nvPr/>
        </p:nvSpPr>
        <p:spPr>
          <a:xfrm>
            <a:off x="1254862" y="1893212"/>
            <a:ext cx="2035499" cy="369332"/>
          </a:xfrm>
          <a:prstGeom prst="rect">
            <a:avLst/>
          </a:prstGeom>
          <a:noFill/>
        </p:spPr>
        <p:txBody>
          <a:bodyPr wrap="square" rtlCol="0">
            <a:spAutoFit/>
          </a:bodyPr>
          <a:lstStyle/>
          <a:p>
            <a:r>
              <a:rPr lang="zh-CN" altLang="en-US" dirty="0" smtClean="0"/>
              <a:t>点击下单交易屏幕</a:t>
            </a:r>
            <a:endParaRPr lang="en-US" dirty="0"/>
          </a:p>
        </p:txBody>
      </p:sp>
      <p:sp>
        <p:nvSpPr>
          <p:cNvPr id="11" name="Google Shape;1578;p81"/>
          <p:cNvSpPr txBox="1">
            <a:spLocks/>
          </p:cNvSpPr>
          <p:nvPr/>
        </p:nvSpPr>
        <p:spPr>
          <a:xfrm>
            <a:off x="5305913" y="1591754"/>
            <a:ext cx="365186" cy="335243"/>
          </a:xfrm>
          <a:prstGeom prst="rect">
            <a:avLst/>
          </a:prstGeom>
          <a:solidFill>
            <a:schemeClr val="bg1"/>
          </a:solidFill>
          <a:ln w="19050">
            <a:solidFill>
              <a:srgbClr val="FF0000"/>
            </a:solidFill>
          </a:ln>
        </p:spPr>
        <p:txBody>
          <a:bodyPr spcFirstLastPara="1" wrap="square" lIns="91425" tIns="8227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 sz="2400" dirty="0">
                <a:solidFill>
                  <a:srgbClr val="FF0000"/>
                </a:solidFill>
              </a:rPr>
              <a:t>2</a:t>
            </a:r>
          </a:p>
        </p:txBody>
      </p:sp>
      <p:sp>
        <p:nvSpPr>
          <p:cNvPr id="12" name="Flowchart: Alternate Process 11"/>
          <p:cNvSpPr/>
          <p:nvPr/>
        </p:nvSpPr>
        <p:spPr>
          <a:xfrm>
            <a:off x="9553040" y="2300682"/>
            <a:ext cx="625642" cy="221910"/>
          </a:xfrm>
          <a:prstGeom prst="flowChartAlternateProcess">
            <a:avLst/>
          </a:prstGeom>
          <a:noFill/>
          <a:ln w="222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436806" y="1654351"/>
            <a:ext cx="3465778" cy="646331"/>
          </a:xfrm>
          <a:prstGeom prst="rect">
            <a:avLst/>
          </a:prstGeom>
          <a:noFill/>
        </p:spPr>
        <p:txBody>
          <a:bodyPr wrap="square" rtlCol="0">
            <a:spAutoFit/>
          </a:bodyPr>
          <a:lstStyle/>
          <a:p>
            <a:r>
              <a:rPr lang="zh-CN" altLang="en-US" dirty="0"/>
              <a:t>选</a:t>
            </a:r>
            <a:r>
              <a:rPr lang="zh-CN" altLang="en-US" dirty="0" smtClean="0"/>
              <a:t>择资产信息，客户即可观看自己的资金，余额，拥有证券清单。</a:t>
            </a:r>
            <a:endParaRPr lang="en-US" dirty="0"/>
          </a:p>
        </p:txBody>
      </p:sp>
      <p:sp>
        <p:nvSpPr>
          <p:cNvPr id="3" name="Slide Number Placeholder 2"/>
          <p:cNvSpPr>
            <a:spLocks noGrp="1"/>
          </p:cNvSpPr>
          <p:nvPr>
            <p:ph type="sldNum" sz="quarter" idx="12"/>
          </p:nvPr>
        </p:nvSpPr>
        <p:spPr/>
        <p:txBody>
          <a:bodyPr/>
          <a:lstStyle/>
          <a:p>
            <a:fld id="{06C94EDD-DB9D-46ED-BCA1-6E4AE7FA3280}" type="slidenum">
              <a:rPr lang="en-US" smtClean="0"/>
              <a:t>20</a:t>
            </a:fld>
            <a:endParaRPr lang="en-US"/>
          </a:p>
        </p:txBody>
      </p:sp>
      <p:pic>
        <p:nvPicPr>
          <p:cNvPr id="4" name="Picture 3"/>
          <p:cNvPicPr>
            <a:picLocks noChangeAspect="1"/>
          </p:cNvPicPr>
          <p:nvPr/>
        </p:nvPicPr>
        <p:blipFill>
          <a:blip r:embed="rId4"/>
          <a:stretch>
            <a:fillRect/>
          </a:stretch>
        </p:blipFill>
        <p:spPr>
          <a:xfrm>
            <a:off x="1385250" y="2282513"/>
            <a:ext cx="1905111" cy="3932694"/>
          </a:xfrm>
          <a:prstGeom prst="rect">
            <a:avLst/>
          </a:prstGeom>
        </p:spPr>
      </p:pic>
      <p:sp>
        <p:nvSpPr>
          <p:cNvPr id="14" name="Google Shape;1578;p81"/>
          <p:cNvSpPr txBox="1">
            <a:spLocks/>
          </p:cNvSpPr>
          <p:nvPr/>
        </p:nvSpPr>
        <p:spPr>
          <a:xfrm>
            <a:off x="9049261" y="1319108"/>
            <a:ext cx="365186" cy="335243"/>
          </a:xfrm>
          <a:prstGeom prst="rect">
            <a:avLst/>
          </a:prstGeom>
          <a:solidFill>
            <a:schemeClr val="bg1"/>
          </a:solidFill>
          <a:ln w="19050">
            <a:solidFill>
              <a:srgbClr val="FF0000"/>
            </a:solidFill>
          </a:ln>
        </p:spPr>
        <p:txBody>
          <a:bodyPr spcFirstLastPara="1" wrap="square" lIns="91425" tIns="8227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 sz="2400" dirty="0">
                <a:solidFill>
                  <a:srgbClr val="FF0000"/>
                </a:solidFill>
              </a:rPr>
              <a:t>3</a:t>
            </a:r>
          </a:p>
        </p:txBody>
      </p:sp>
      <p:sp>
        <p:nvSpPr>
          <p:cNvPr id="5" name="Oval 4"/>
          <p:cNvSpPr/>
          <p:nvPr/>
        </p:nvSpPr>
        <p:spPr>
          <a:xfrm>
            <a:off x="2117405" y="5808308"/>
            <a:ext cx="480060" cy="457200"/>
          </a:xfrm>
          <a:prstGeom prst="ellipse">
            <a:avLst/>
          </a:prstGeom>
          <a:noFill/>
          <a:ln w="412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7042433" y="4141772"/>
            <a:ext cx="985234" cy="18674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rot="6041760">
            <a:off x="1830662" y="5041264"/>
            <a:ext cx="1328715" cy="12532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67322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778" y="390936"/>
            <a:ext cx="10515600" cy="1325563"/>
          </a:xfrm>
        </p:spPr>
        <p:txBody>
          <a:bodyPr>
            <a:normAutofit fontScale="90000"/>
          </a:bodyPr>
          <a:lstStyle/>
          <a:p>
            <a:r>
              <a:rPr lang="en-US" dirty="0">
                <a:ln>
                  <a:solidFill>
                    <a:srgbClr val="0070C0"/>
                  </a:solidFill>
                </a:ln>
                <a:solidFill>
                  <a:srgbClr val="1B6B93"/>
                </a:solidFill>
              </a:rPr>
              <a:t>6. </a:t>
            </a:r>
            <a:r>
              <a:rPr lang="zh-CN" altLang="en-US" dirty="0" smtClean="0">
                <a:ln>
                  <a:solidFill>
                    <a:srgbClr val="0070C0"/>
                  </a:solidFill>
                </a:ln>
                <a:solidFill>
                  <a:srgbClr val="1B6B93"/>
                </a:solidFill>
              </a:rPr>
              <a:t>其</a:t>
            </a:r>
            <a:r>
              <a:rPr lang="zh-CN" altLang="en-US" dirty="0">
                <a:ln>
                  <a:solidFill>
                    <a:srgbClr val="0070C0"/>
                  </a:solidFill>
                </a:ln>
                <a:solidFill>
                  <a:srgbClr val="1B6B93"/>
                </a:solidFill>
              </a:rPr>
              <a:t>他功能</a:t>
            </a:r>
            <a:r>
              <a:rPr lang="en-US" altLang="zh-CN" dirty="0">
                <a:ln>
                  <a:solidFill>
                    <a:srgbClr val="0070C0"/>
                  </a:solidFill>
                </a:ln>
                <a:solidFill>
                  <a:srgbClr val="1B6B93"/>
                </a:solidFill>
              </a:rPr>
              <a:t/>
            </a:r>
            <a:br>
              <a:rPr lang="en-US" altLang="zh-CN" dirty="0">
                <a:ln>
                  <a:solidFill>
                    <a:srgbClr val="0070C0"/>
                  </a:solidFill>
                </a:ln>
                <a:solidFill>
                  <a:srgbClr val="1B6B93"/>
                </a:solidFill>
              </a:rPr>
            </a:br>
            <a:r>
              <a:rPr lang="en-US" altLang="zh-CN" dirty="0" smtClean="0">
                <a:ln>
                  <a:solidFill>
                    <a:srgbClr val="0070C0"/>
                  </a:solidFill>
                </a:ln>
                <a:solidFill>
                  <a:srgbClr val="1B6B93"/>
                </a:solidFill>
              </a:rPr>
              <a:t> </a:t>
            </a:r>
            <a:r>
              <a:rPr lang="en-US" altLang="zh-CN" sz="3600" dirty="0" smtClean="0">
                <a:solidFill>
                  <a:srgbClr val="1B6B93"/>
                </a:solidFill>
              </a:rPr>
              <a:t>6.4 </a:t>
            </a:r>
            <a:r>
              <a:rPr lang="zh-CN" altLang="en-US" sz="3600" dirty="0" smtClean="0">
                <a:solidFill>
                  <a:srgbClr val="1B6B93"/>
                </a:solidFill>
              </a:rPr>
              <a:t>增发股认购</a:t>
            </a:r>
            <a:r>
              <a:rPr lang="vi-VN" altLang="zh-CN" sz="3600" dirty="0">
                <a:solidFill>
                  <a:srgbClr val="1B6B93"/>
                </a:solidFill>
              </a:rPr>
              <a:t/>
            </a:r>
            <a:br>
              <a:rPr lang="vi-VN" altLang="zh-CN" sz="3600" dirty="0">
                <a:solidFill>
                  <a:srgbClr val="1B6B93"/>
                </a:solidFill>
              </a:rPr>
            </a:br>
            <a:endParaRPr lang="en-US" sz="3600" dirty="0">
              <a:solidFill>
                <a:srgbClr val="1B6B93"/>
              </a:solidFill>
            </a:endParaRPr>
          </a:p>
        </p:txBody>
      </p:sp>
      <p:pic>
        <p:nvPicPr>
          <p:cNvPr id="4" name="Picture 3"/>
          <p:cNvPicPr>
            <a:picLocks noChangeAspect="1"/>
          </p:cNvPicPr>
          <p:nvPr/>
        </p:nvPicPr>
        <p:blipFill rotWithShape="1">
          <a:blip r:embed="rId2"/>
          <a:srcRect t="3387" b="5387"/>
          <a:stretch/>
        </p:blipFill>
        <p:spPr>
          <a:xfrm>
            <a:off x="8481815" y="1925780"/>
            <a:ext cx="2132149" cy="4322378"/>
          </a:xfrm>
          <a:prstGeom prst="rect">
            <a:avLst/>
          </a:prstGeom>
        </p:spPr>
      </p:pic>
      <p:sp>
        <p:nvSpPr>
          <p:cNvPr id="9" name="Flowchart: Alternate Process 8"/>
          <p:cNvSpPr/>
          <p:nvPr/>
        </p:nvSpPr>
        <p:spPr>
          <a:xfrm>
            <a:off x="8857326" y="2106640"/>
            <a:ext cx="1381125" cy="266700"/>
          </a:xfrm>
          <a:prstGeom prst="flowChartAlternateProcess">
            <a:avLst/>
          </a:prstGeom>
          <a:noFill/>
          <a:ln w="349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a:off x="7162720" y="2253909"/>
            <a:ext cx="1694606" cy="363527"/>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343473" y="2624304"/>
            <a:ext cx="1897559" cy="923330"/>
          </a:xfrm>
          <a:prstGeom prst="rect">
            <a:avLst/>
          </a:prstGeom>
          <a:noFill/>
        </p:spPr>
        <p:txBody>
          <a:bodyPr wrap="square" rtlCol="0">
            <a:spAutoFit/>
          </a:bodyPr>
          <a:lstStyle/>
          <a:p>
            <a:r>
              <a:rPr lang="zh-CN" altLang="en-US" dirty="0" smtClean="0"/>
              <a:t>客户点击市场新闻即可查看股权信息和市场新闻</a:t>
            </a:r>
            <a:endParaRPr lang="en-US" dirty="0"/>
          </a:p>
        </p:txBody>
      </p:sp>
      <p:sp>
        <p:nvSpPr>
          <p:cNvPr id="13" name="Rectangle 12"/>
          <p:cNvSpPr/>
          <p:nvPr/>
        </p:nvSpPr>
        <p:spPr>
          <a:xfrm flipV="1">
            <a:off x="6352571" y="2638040"/>
            <a:ext cx="1793370" cy="90709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06C94EDD-DB9D-46ED-BCA1-6E4AE7FA3280}" type="slidenum">
              <a:rPr lang="en-US" smtClean="0"/>
              <a:t>21</a:t>
            </a:fld>
            <a:endParaRPr lang="en-US"/>
          </a:p>
        </p:txBody>
      </p:sp>
      <p:cxnSp>
        <p:nvCxnSpPr>
          <p:cNvPr id="6" name="Straight Connector 5"/>
          <p:cNvCxnSpPr/>
          <p:nvPr/>
        </p:nvCxnSpPr>
        <p:spPr>
          <a:xfrm>
            <a:off x="5992329" y="1234833"/>
            <a:ext cx="14288" cy="5013325"/>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068538" y="1234833"/>
            <a:ext cx="5947726" cy="584775"/>
          </a:xfrm>
          <a:prstGeom prst="rect">
            <a:avLst/>
          </a:prstGeom>
          <a:noFill/>
        </p:spPr>
        <p:txBody>
          <a:bodyPr wrap="square" rtlCol="0">
            <a:spAutoFit/>
          </a:bodyPr>
          <a:lstStyle/>
          <a:p>
            <a:r>
              <a:rPr lang="en-US" altLang="zh-CN" sz="3200" dirty="0" smtClean="0">
                <a:latin typeface="+mn-ea"/>
              </a:rPr>
              <a:t>6</a:t>
            </a:r>
            <a:r>
              <a:rPr lang="vi-VN" altLang="zh-CN" sz="3200" dirty="0" smtClean="0">
                <a:latin typeface="+mn-ea"/>
              </a:rPr>
              <a:t>.</a:t>
            </a:r>
            <a:r>
              <a:rPr lang="en-US" altLang="zh-CN" sz="3200" dirty="0" smtClean="0">
                <a:latin typeface="+mn-ea"/>
              </a:rPr>
              <a:t>5 </a:t>
            </a:r>
            <a:r>
              <a:rPr lang="zh-CN" altLang="en-US" sz="3200" dirty="0">
                <a:latin typeface="+mn-ea"/>
              </a:rPr>
              <a:t>录找股权信息以及市场新闻</a:t>
            </a:r>
            <a:endParaRPr lang="en-US" sz="3200" dirty="0">
              <a:latin typeface="+mn-ea"/>
            </a:endParaRPr>
          </a:p>
        </p:txBody>
      </p:sp>
      <p:pic>
        <p:nvPicPr>
          <p:cNvPr id="14" name="Picture 13"/>
          <p:cNvPicPr>
            <a:picLocks noChangeAspect="1"/>
          </p:cNvPicPr>
          <p:nvPr/>
        </p:nvPicPr>
        <p:blipFill>
          <a:blip r:embed="rId3"/>
          <a:stretch>
            <a:fillRect/>
          </a:stretch>
        </p:blipFill>
        <p:spPr>
          <a:xfrm>
            <a:off x="288615" y="2448716"/>
            <a:ext cx="1911324" cy="3935610"/>
          </a:xfrm>
          <a:prstGeom prst="rect">
            <a:avLst/>
          </a:prstGeom>
        </p:spPr>
      </p:pic>
      <p:pic>
        <p:nvPicPr>
          <p:cNvPr id="15" name="Picture 14"/>
          <p:cNvPicPr>
            <a:picLocks noChangeAspect="1"/>
          </p:cNvPicPr>
          <p:nvPr/>
        </p:nvPicPr>
        <p:blipFill>
          <a:blip r:embed="rId4"/>
          <a:stretch>
            <a:fillRect/>
          </a:stretch>
        </p:blipFill>
        <p:spPr>
          <a:xfrm>
            <a:off x="3157634" y="2462523"/>
            <a:ext cx="2047678" cy="3935610"/>
          </a:xfrm>
          <a:prstGeom prst="rect">
            <a:avLst/>
          </a:prstGeom>
        </p:spPr>
      </p:pic>
      <p:sp>
        <p:nvSpPr>
          <p:cNvPr id="16" name="Flowchart: Alternate Process 15"/>
          <p:cNvSpPr/>
          <p:nvPr/>
        </p:nvSpPr>
        <p:spPr>
          <a:xfrm>
            <a:off x="1700799" y="2932641"/>
            <a:ext cx="445623" cy="526294"/>
          </a:xfrm>
          <a:prstGeom prst="flowChartAlternateProcess">
            <a:avLst/>
          </a:prstGeom>
          <a:noFill/>
          <a:ln w="349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a:off x="2301603" y="4534390"/>
            <a:ext cx="799463" cy="14312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V="1">
            <a:off x="1338765" y="3367877"/>
            <a:ext cx="407878" cy="847227"/>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Flowchart: Alternate Process 21"/>
          <p:cNvSpPr/>
          <p:nvPr/>
        </p:nvSpPr>
        <p:spPr>
          <a:xfrm>
            <a:off x="536619" y="1769288"/>
            <a:ext cx="4911680" cy="627041"/>
          </a:xfrm>
          <a:prstGeom prst="flowChartAlternateProcess">
            <a:avLst/>
          </a:prstGeom>
          <a:no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24" name="TextBox 23"/>
          <p:cNvSpPr txBox="1"/>
          <p:nvPr/>
        </p:nvSpPr>
        <p:spPr>
          <a:xfrm>
            <a:off x="492850" y="1769288"/>
            <a:ext cx="4999218" cy="646331"/>
          </a:xfrm>
          <a:prstGeom prst="rect">
            <a:avLst/>
          </a:prstGeom>
          <a:noFill/>
        </p:spPr>
        <p:txBody>
          <a:bodyPr wrap="square" rtlCol="0">
            <a:spAutoFit/>
          </a:bodyPr>
          <a:lstStyle/>
          <a:p>
            <a:r>
              <a:rPr lang="zh-CN" altLang="en-US" dirty="0" smtClean="0"/>
              <a:t>若是客户有增发股认购权客户即可按增发股认购，在登记时间内屏幕会显示配股权信息。</a:t>
            </a:r>
            <a:endParaRPr lang="en-US" dirty="0"/>
          </a:p>
        </p:txBody>
      </p:sp>
      <p:sp>
        <p:nvSpPr>
          <p:cNvPr id="25" name="Google Shape;1578;p81"/>
          <p:cNvSpPr txBox="1">
            <a:spLocks/>
          </p:cNvSpPr>
          <p:nvPr/>
        </p:nvSpPr>
        <p:spPr>
          <a:xfrm>
            <a:off x="1360111" y="5195279"/>
            <a:ext cx="365186" cy="335243"/>
          </a:xfrm>
          <a:prstGeom prst="rect">
            <a:avLst/>
          </a:prstGeom>
          <a:solidFill>
            <a:schemeClr val="bg1"/>
          </a:solidFill>
          <a:ln w="19050">
            <a:solidFill>
              <a:srgbClr val="FF0000"/>
            </a:solidFill>
          </a:ln>
        </p:spPr>
        <p:txBody>
          <a:bodyPr spcFirstLastPara="1" wrap="square" lIns="91425" tIns="8227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 sz="2400" dirty="0" smtClean="0">
                <a:solidFill>
                  <a:srgbClr val="FF0000"/>
                </a:solidFill>
              </a:rPr>
              <a:t>1</a:t>
            </a:r>
            <a:endParaRPr lang="en" sz="2400" dirty="0">
              <a:solidFill>
                <a:srgbClr val="FF0000"/>
              </a:solidFill>
            </a:endParaRPr>
          </a:p>
        </p:txBody>
      </p:sp>
      <p:cxnSp>
        <p:nvCxnSpPr>
          <p:cNvPr id="26" name="Straight Arrow Connector 25"/>
          <p:cNvCxnSpPr/>
          <p:nvPr/>
        </p:nvCxnSpPr>
        <p:spPr>
          <a:xfrm>
            <a:off x="1644844" y="5530522"/>
            <a:ext cx="175718" cy="425434"/>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Flowchart: Alternate Process 30"/>
          <p:cNvSpPr/>
          <p:nvPr/>
        </p:nvSpPr>
        <p:spPr>
          <a:xfrm>
            <a:off x="1820562" y="5955956"/>
            <a:ext cx="379377" cy="414275"/>
          </a:xfrm>
          <a:prstGeom prst="flowChartAlternateProcess">
            <a:avLst/>
          </a:prstGeom>
          <a:noFill/>
          <a:ln w="349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Google Shape;1578;p81"/>
          <p:cNvSpPr txBox="1">
            <a:spLocks/>
          </p:cNvSpPr>
          <p:nvPr/>
        </p:nvSpPr>
        <p:spPr>
          <a:xfrm>
            <a:off x="977540" y="4047482"/>
            <a:ext cx="365186" cy="335243"/>
          </a:xfrm>
          <a:prstGeom prst="rect">
            <a:avLst/>
          </a:prstGeom>
          <a:solidFill>
            <a:schemeClr val="bg1"/>
          </a:solidFill>
          <a:ln w="19050">
            <a:solidFill>
              <a:srgbClr val="FF0000"/>
            </a:solidFill>
          </a:ln>
        </p:spPr>
        <p:txBody>
          <a:bodyPr spcFirstLastPara="1" wrap="square" lIns="91425" tIns="8227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 sz="2400" dirty="0">
                <a:solidFill>
                  <a:srgbClr val="FF0000"/>
                </a:solidFill>
              </a:rPr>
              <a:t>2</a:t>
            </a:r>
          </a:p>
        </p:txBody>
      </p:sp>
      <p:sp>
        <p:nvSpPr>
          <p:cNvPr id="34" name="Google Shape;1578;p81"/>
          <p:cNvSpPr txBox="1">
            <a:spLocks/>
          </p:cNvSpPr>
          <p:nvPr/>
        </p:nvSpPr>
        <p:spPr>
          <a:xfrm>
            <a:off x="2576266" y="4179857"/>
            <a:ext cx="365186" cy="335243"/>
          </a:xfrm>
          <a:prstGeom prst="rect">
            <a:avLst/>
          </a:prstGeom>
          <a:solidFill>
            <a:schemeClr val="bg1"/>
          </a:solidFill>
          <a:ln w="19050">
            <a:solidFill>
              <a:srgbClr val="FF0000"/>
            </a:solidFill>
          </a:ln>
        </p:spPr>
        <p:txBody>
          <a:bodyPr spcFirstLastPara="1" wrap="square" lIns="91425" tIns="8227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 sz="2400" dirty="0">
                <a:solidFill>
                  <a:srgbClr val="FF0000"/>
                </a:solidFill>
              </a:rPr>
              <a:t>3</a:t>
            </a:r>
          </a:p>
        </p:txBody>
      </p:sp>
    </p:spTree>
    <p:extLst>
      <p:ext uri="{BB962C8B-B14F-4D97-AF65-F5344CB8AC3E}">
        <p14:creationId xmlns:p14="http://schemas.microsoft.com/office/powerpoint/2010/main" val="15775061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37416" y="328564"/>
            <a:ext cx="10515600" cy="1325563"/>
          </a:xfrm>
        </p:spPr>
        <p:txBody>
          <a:bodyPr>
            <a:normAutofit fontScale="90000"/>
          </a:bodyPr>
          <a:lstStyle/>
          <a:p>
            <a:r>
              <a:rPr lang="en-US" dirty="0">
                <a:ln>
                  <a:solidFill>
                    <a:srgbClr val="0070C0"/>
                  </a:solidFill>
                </a:ln>
                <a:solidFill>
                  <a:srgbClr val="1B6B93"/>
                </a:solidFill>
              </a:rPr>
              <a:t>6. </a:t>
            </a:r>
            <a:r>
              <a:rPr lang="zh-CN" altLang="en-US" dirty="0" smtClean="0">
                <a:ln>
                  <a:solidFill>
                    <a:srgbClr val="0070C0"/>
                  </a:solidFill>
                </a:ln>
                <a:solidFill>
                  <a:srgbClr val="1B6B93"/>
                </a:solidFill>
              </a:rPr>
              <a:t>其</a:t>
            </a:r>
            <a:r>
              <a:rPr lang="zh-CN" altLang="en-US" dirty="0">
                <a:ln>
                  <a:solidFill>
                    <a:srgbClr val="0070C0"/>
                  </a:solidFill>
                </a:ln>
                <a:solidFill>
                  <a:srgbClr val="1B6B93"/>
                </a:solidFill>
              </a:rPr>
              <a:t>他功能</a:t>
            </a:r>
            <a:r>
              <a:rPr lang="en-US" altLang="zh-CN" dirty="0">
                <a:ln>
                  <a:solidFill>
                    <a:srgbClr val="0070C0"/>
                  </a:solidFill>
                </a:ln>
                <a:solidFill>
                  <a:srgbClr val="1B6B93"/>
                </a:solidFill>
              </a:rPr>
              <a:t/>
            </a:r>
            <a:br>
              <a:rPr lang="en-US" altLang="zh-CN" dirty="0">
                <a:ln>
                  <a:solidFill>
                    <a:srgbClr val="0070C0"/>
                  </a:solidFill>
                </a:ln>
                <a:solidFill>
                  <a:srgbClr val="1B6B93"/>
                </a:solidFill>
              </a:rPr>
            </a:br>
            <a:r>
              <a:rPr lang="en-US" altLang="zh-CN" sz="3600" dirty="0" smtClean="0">
                <a:solidFill>
                  <a:srgbClr val="1B6B93"/>
                </a:solidFill>
              </a:rPr>
              <a:t>6.6 </a:t>
            </a:r>
            <a:r>
              <a:rPr lang="zh-CN" altLang="en-US" sz="3600" dirty="0">
                <a:solidFill>
                  <a:srgbClr val="1B6B93"/>
                </a:solidFill>
              </a:rPr>
              <a:t>创造自己关注的股票名单</a:t>
            </a:r>
            <a:r>
              <a:rPr lang="vi-VN" altLang="zh-CN" sz="3600" dirty="0">
                <a:solidFill>
                  <a:srgbClr val="1B6B93"/>
                </a:solidFill>
              </a:rPr>
              <a:t/>
            </a:r>
            <a:br>
              <a:rPr lang="vi-VN" altLang="zh-CN" sz="3600" dirty="0">
                <a:solidFill>
                  <a:srgbClr val="1B6B93"/>
                </a:solidFill>
              </a:rPr>
            </a:br>
            <a:endParaRPr lang="en-US" sz="3600" dirty="0">
              <a:solidFill>
                <a:srgbClr val="1B6B93"/>
              </a:solidFill>
            </a:endParaRPr>
          </a:p>
        </p:txBody>
      </p:sp>
      <p:pic>
        <p:nvPicPr>
          <p:cNvPr id="16" name="Content Placeholder 7"/>
          <p:cNvPicPr>
            <a:picLocks noGrp="1" noChangeAspect="1"/>
          </p:cNvPicPr>
          <p:nvPr>
            <p:ph sz="quarter" idx="4"/>
          </p:nvPr>
        </p:nvPicPr>
        <p:blipFill>
          <a:blip r:embed="rId3"/>
          <a:stretch>
            <a:fillRect/>
          </a:stretch>
        </p:blipFill>
        <p:spPr>
          <a:xfrm>
            <a:off x="1963136" y="2034990"/>
            <a:ext cx="2197790" cy="4503922"/>
          </a:xfrm>
          <a:prstGeom prst="rect">
            <a:avLst/>
          </a:prstGeom>
        </p:spPr>
      </p:pic>
      <p:pic>
        <p:nvPicPr>
          <p:cNvPr id="17" name="Picture 16"/>
          <p:cNvPicPr>
            <a:picLocks noChangeAspect="1"/>
          </p:cNvPicPr>
          <p:nvPr/>
        </p:nvPicPr>
        <p:blipFill>
          <a:blip r:embed="rId4"/>
          <a:stretch>
            <a:fillRect/>
          </a:stretch>
        </p:blipFill>
        <p:spPr>
          <a:xfrm>
            <a:off x="5441680" y="2079995"/>
            <a:ext cx="2186494" cy="4453970"/>
          </a:xfrm>
          <a:prstGeom prst="rect">
            <a:avLst/>
          </a:prstGeom>
        </p:spPr>
      </p:pic>
      <p:sp>
        <p:nvSpPr>
          <p:cNvPr id="19" name="Flowchart: Alternate Process 18"/>
          <p:cNvSpPr/>
          <p:nvPr/>
        </p:nvSpPr>
        <p:spPr>
          <a:xfrm>
            <a:off x="2299539" y="6189663"/>
            <a:ext cx="593268" cy="344302"/>
          </a:xfrm>
          <a:prstGeom prst="flowChartAlternateProcess">
            <a:avLst/>
          </a:prstGeom>
          <a:noFill/>
          <a:ln w="349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Alternate Process 19"/>
          <p:cNvSpPr/>
          <p:nvPr/>
        </p:nvSpPr>
        <p:spPr>
          <a:xfrm>
            <a:off x="6851973" y="2074627"/>
            <a:ext cx="771296" cy="283937"/>
          </a:xfrm>
          <a:prstGeom prst="flowChartAlternateProcess">
            <a:avLst/>
          </a:prstGeom>
          <a:noFill/>
          <a:ln w="349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flipV="1">
            <a:off x="573787" y="3668142"/>
            <a:ext cx="1253395" cy="48741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35558" y="3726900"/>
            <a:ext cx="1435714" cy="369332"/>
          </a:xfrm>
          <a:prstGeom prst="rect">
            <a:avLst/>
          </a:prstGeom>
          <a:noFill/>
        </p:spPr>
        <p:txBody>
          <a:bodyPr wrap="square" rtlCol="0">
            <a:spAutoFit/>
          </a:bodyPr>
          <a:lstStyle/>
          <a:p>
            <a:r>
              <a:rPr lang="zh-CN" altLang="en-US" dirty="0" smtClean="0"/>
              <a:t>点击在名单</a:t>
            </a:r>
            <a:endParaRPr lang="en-US" dirty="0"/>
          </a:p>
        </p:txBody>
      </p:sp>
      <p:cxnSp>
        <p:nvCxnSpPr>
          <p:cNvPr id="24" name="Straight Arrow Connector 23"/>
          <p:cNvCxnSpPr/>
          <p:nvPr/>
        </p:nvCxnSpPr>
        <p:spPr>
          <a:xfrm>
            <a:off x="1407681" y="4154990"/>
            <a:ext cx="956523" cy="2064337"/>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flipV="1">
            <a:off x="8264360" y="1756677"/>
            <a:ext cx="3089439" cy="39198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p:cNvCxnSpPr>
            <a:stCxn id="36" idx="2"/>
            <a:endCxn id="20" idx="1"/>
          </p:cNvCxnSpPr>
          <p:nvPr/>
        </p:nvCxnSpPr>
        <p:spPr>
          <a:xfrm flipV="1">
            <a:off x="4805493" y="2216596"/>
            <a:ext cx="2046480" cy="10270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flipV="1">
            <a:off x="4238886" y="3243630"/>
            <a:ext cx="1133214" cy="48326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4077740" y="3243631"/>
            <a:ext cx="1207952" cy="380215"/>
          </a:xfrm>
          <a:prstGeom prst="rect">
            <a:avLst/>
          </a:prstGeom>
          <a:noFill/>
        </p:spPr>
        <p:txBody>
          <a:bodyPr wrap="square" rtlCol="0">
            <a:spAutoFit/>
          </a:bodyPr>
          <a:lstStyle/>
          <a:p>
            <a:r>
              <a:rPr lang="zh-CN" altLang="en-US" dirty="0" smtClean="0"/>
              <a:t>  点击在</a:t>
            </a:r>
            <a:endParaRPr lang="en-US" dirty="0"/>
          </a:p>
        </p:txBody>
      </p:sp>
      <p:sp>
        <p:nvSpPr>
          <p:cNvPr id="40" name="TextBox 39"/>
          <p:cNvSpPr txBox="1"/>
          <p:nvPr/>
        </p:nvSpPr>
        <p:spPr>
          <a:xfrm>
            <a:off x="8269266" y="1803529"/>
            <a:ext cx="3160734" cy="369332"/>
          </a:xfrm>
          <a:prstGeom prst="rect">
            <a:avLst/>
          </a:prstGeom>
          <a:noFill/>
        </p:spPr>
        <p:txBody>
          <a:bodyPr wrap="square" rtlCol="0">
            <a:spAutoFit/>
          </a:bodyPr>
          <a:lstStyle/>
          <a:p>
            <a:r>
              <a:rPr lang="zh-CN" altLang="en-US" dirty="0" smtClean="0"/>
              <a:t>点击在创建合适的</a:t>
            </a:r>
            <a:r>
              <a:rPr lang="zh-CN" altLang="en-US" dirty="0"/>
              <a:t>的</a:t>
            </a:r>
            <a:r>
              <a:rPr lang="zh-CN" altLang="en-US" dirty="0" smtClean="0"/>
              <a:t>股票名单</a:t>
            </a:r>
            <a:endParaRPr lang="en-US" dirty="0"/>
          </a:p>
        </p:txBody>
      </p:sp>
      <p:sp>
        <p:nvSpPr>
          <p:cNvPr id="2" name="Slide Number Placeholder 1"/>
          <p:cNvSpPr>
            <a:spLocks noGrp="1"/>
          </p:cNvSpPr>
          <p:nvPr>
            <p:ph type="sldNum" sz="quarter" idx="12"/>
          </p:nvPr>
        </p:nvSpPr>
        <p:spPr/>
        <p:txBody>
          <a:bodyPr/>
          <a:lstStyle/>
          <a:p>
            <a:fld id="{06C94EDD-DB9D-46ED-BCA1-6E4AE7FA3280}" type="slidenum">
              <a:rPr lang="en-US" smtClean="0"/>
              <a:t>22</a:t>
            </a:fld>
            <a:endParaRPr lang="en-US"/>
          </a:p>
        </p:txBody>
      </p:sp>
      <p:pic>
        <p:nvPicPr>
          <p:cNvPr id="6" name="Picture 5"/>
          <p:cNvPicPr>
            <a:picLocks noChangeAspect="1"/>
          </p:cNvPicPr>
          <p:nvPr/>
        </p:nvPicPr>
        <p:blipFill rotWithShape="1">
          <a:blip r:embed="rId5"/>
          <a:srcRect t="2814" b="11541"/>
          <a:stretch/>
        </p:blipFill>
        <p:spPr>
          <a:xfrm>
            <a:off x="8391364" y="2238850"/>
            <a:ext cx="2223585" cy="4231970"/>
          </a:xfrm>
          <a:prstGeom prst="rect">
            <a:avLst/>
          </a:prstGeom>
        </p:spPr>
      </p:pic>
      <p:pic>
        <p:nvPicPr>
          <p:cNvPr id="8" name="Picture 7"/>
          <p:cNvPicPr>
            <a:picLocks noChangeAspect="1"/>
          </p:cNvPicPr>
          <p:nvPr/>
        </p:nvPicPr>
        <p:blipFill>
          <a:blip r:embed="rId6"/>
          <a:stretch>
            <a:fillRect/>
          </a:stretch>
        </p:blipFill>
        <p:spPr>
          <a:xfrm>
            <a:off x="4985779" y="3320667"/>
            <a:ext cx="299913" cy="236470"/>
          </a:xfrm>
          <a:prstGeom prst="rect">
            <a:avLst/>
          </a:prstGeom>
        </p:spPr>
      </p:pic>
      <p:sp>
        <p:nvSpPr>
          <p:cNvPr id="32" name="Flowchart: Alternate Process 31"/>
          <p:cNvSpPr/>
          <p:nvPr/>
        </p:nvSpPr>
        <p:spPr>
          <a:xfrm flipV="1">
            <a:off x="8450580" y="4991100"/>
            <a:ext cx="1193216" cy="941229"/>
          </a:xfrm>
          <a:prstGeom prst="flowChartAlternateProcess">
            <a:avLst/>
          </a:prstGeom>
          <a:noFill/>
          <a:ln w="349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p:cNvCxnSpPr/>
          <p:nvPr/>
        </p:nvCxnSpPr>
        <p:spPr>
          <a:xfrm flipH="1">
            <a:off x="9363355" y="4347369"/>
            <a:ext cx="824585" cy="714036"/>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12428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029" y="479053"/>
            <a:ext cx="10515600" cy="1164456"/>
          </a:xfrm>
        </p:spPr>
        <p:txBody>
          <a:bodyPr>
            <a:noAutofit/>
          </a:bodyPr>
          <a:lstStyle/>
          <a:p>
            <a:r>
              <a:rPr lang="en-US" sz="4000" dirty="0">
                <a:ln>
                  <a:solidFill>
                    <a:srgbClr val="0070C0"/>
                  </a:solidFill>
                </a:ln>
                <a:solidFill>
                  <a:srgbClr val="1B6B93"/>
                </a:solidFill>
              </a:rPr>
              <a:t>6. </a:t>
            </a:r>
            <a:r>
              <a:rPr lang="zh-CN" altLang="en-US" sz="4000" dirty="0" smtClean="0">
                <a:ln>
                  <a:solidFill>
                    <a:srgbClr val="0070C0"/>
                  </a:solidFill>
                </a:ln>
                <a:solidFill>
                  <a:srgbClr val="1B6B93"/>
                </a:solidFill>
              </a:rPr>
              <a:t>其</a:t>
            </a:r>
            <a:r>
              <a:rPr lang="zh-CN" altLang="en-US" sz="4000" dirty="0">
                <a:ln>
                  <a:solidFill>
                    <a:srgbClr val="0070C0"/>
                  </a:solidFill>
                </a:ln>
                <a:solidFill>
                  <a:srgbClr val="1B6B93"/>
                </a:solidFill>
              </a:rPr>
              <a:t>他功能</a:t>
            </a:r>
            <a:r>
              <a:rPr lang="en-US" altLang="zh-CN" sz="4000" dirty="0">
                <a:ln>
                  <a:solidFill>
                    <a:srgbClr val="0070C0"/>
                  </a:solidFill>
                </a:ln>
                <a:solidFill>
                  <a:srgbClr val="1B6B93"/>
                </a:solidFill>
              </a:rPr>
              <a:t/>
            </a:r>
            <a:br>
              <a:rPr lang="en-US" altLang="zh-CN" sz="4000" dirty="0">
                <a:ln>
                  <a:solidFill>
                    <a:srgbClr val="0070C0"/>
                  </a:solidFill>
                </a:ln>
                <a:solidFill>
                  <a:srgbClr val="1B6B93"/>
                </a:solidFill>
              </a:rPr>
            </a:br>
            <a:r>
              <a:rPr lang="en-US" altLang="zh-CN" sz="3600" dirty="0" smtClean="0">
                <a:solidFill>
                  <a:srgbClr val="1B6B93"/>
                </a:solidFill>
              </a:rPr>
              <a:t>6.7 </a:t>
            </a:r>
            <a:r>
              <a:rPr lang="zh-CN" altLang="en-US" sz="3600" dirty="0" smtClean="0">
                <a:solidFill>
                  <a:srgbClr val="1B6B93"/>
                </a:solidFill>
              </a:rPr>
              <a:t>应用功能设置</a:t>
            </a:r>
            <a:r>
              <a:rPr lang="vi-VN" altLang="zh-CN" sz="4000" dirty="0">
                <a:solidFill>
                  <a:srgbClr val="1B6B93"/>
                </a:solidFill>
              </a:rPr>
              <a:t/>
            </a:r>
            <a:br>
              <a:rPr lang="vi-VN" altLang="zh-CN" sz="4000" dirty="0">
                <a:solidFill>
                  <a:srgbClr val="1B6B93"/>
                </a:solidFill>
              </a:rPr>
            </a:br>
            <a:endParaRPr lang="en-US" sz="4000" dirty="0">
              <a:ln>
                <a:solidFill>
                  <a:srgbClr val="0070C0"/>
                </a:solidFill>
              </a:ln>
              <a:solidFill>
                <a:srgbClr val="1B6B93"/>
              </a:solidFill>
            </a:endParaRPr>
          </a:p>
        </p:txBody>
      </p:sp>
      <p:pic>
        <p:nvPicPr>
          <p:cNvPr id="14" name="Content Placeholder 13"/>
          <p:cNvPicPr>
            <a:picLocks noGrp="1" noChangeAspect="1"/>
          </p:cNvPicPr>
          <p:nvPr>
            <p:ph idx="1"/>
          </p:nvPr>
        </p:nvPicPr>
        <p:blipFill>
          <a:blip r:embed="rId2"/>
          <a:stretch>
            <a:fillRect/>
          </a:stretch>
        </p:blipFill>
        <p:spPr>
          <a:xfrm>
            <a:off x="1040003" y="1740083"/>
            <a:ext cx="1047619" cy="1114286"/>
          </a:xfrm>
          <a:prstGeom prst="rect">
            <a:avLst/>
          </a:prstGeom>
        </p:spPr>
      </p:pic>
      <p:sp>
        <p:nvSpPr>
          <p:cNvPr id="15" name="Right Arrow 14"/>
          <p:cNvSpPr/>
          <p:nvPr/>
        </p:nvSpPr>
        <p:spPr>
          <a:xfrm>
            <a:off x="2290108" y="2195788"/>
            <a:ext cx="519561" cy="283303"/>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a:stretch>
            <a:fillRect/>
          </a:stretch>
        </p:blipFill>
        <p:spPr>
          <a:xfrm>
            <a:off x="2985763" y="1547623"/>
            <a:ext cx="2783837" cy="1318660"/>
          </a:xfrm>
          <a:prstGeom prst="rect">
            <a:avLst/>
          </a:prstGeom>
        </p:spPr>
      </p:pic>
      <p:sp>
        <p:nvSpPr>
          <p:cNvPr id="19" name="Google Shape;1578;p81"/>
          <p:cNvSpPr txBox="1">
            <a:spLocks/>
          </p:cNvSpPr>
          <p:nvPr/>
        </p:nvSpPr>
        <p:spPr>
          <a:xfrm>
            <a:off x="1257567" y="2901179"/>
            <a:ext cx="558854" cy="380674"/>
          </a:xfrm>
          <a:prstGeom prst="rect">
            <a:avLst/>
          </a:prstGeom>
          <a:solidFill>
            <a:srgbClr val="002060"/>
          </a:solidFill>
        </p:spPr>
        <p:txBody>
          <a:bodyPr spcFirstLastPara="1" wrap="square" lIns="91425" tIns="8227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 sz="3200" b="1" spc="50" dirty="0" smtClean="0">
                <a:ln w="9525" cmpd="sng">
                  <a:solidFill>
                    <a:schemeClr val="accent1"/>
                  </a:solidFill>
                  <a:prstDash val="solid"/>
                </a:ln>
                <a:solidFill>
                  <a:srgbClr val="70AD47">
                    <a:tint val="1000"/>
                  </a:srgbClr>
                </a:solidFill>
                <a:effectLst>
                  <a:glow rad="38100">
                    <a:schemeClr val="accent1">
                      <a:alpha val="40000"/>
                    </a:schemeClr>
                  </a:glow>
                </a:effectLst>
              </a:rPr>
              <a:t>1</a:t>
            </a:r>
            <a:endParaRPr lang="en" sz="3200" dirty="0">
              <a:ln>
                <a:solidFill>
                  <a:schemeClr val="bg1"/>
                </a:solidFill>
              </a:ln>
              <a:solidFill>
                <a:schemeClr val="bg1"/>
              </a:solidFill>
            </a:endParaRPr>
          </a:p>
        </p:txBody>
      </p:sp>
      <p:sp>
        <p:nvSpPr>
          <p:cNvPr id="20" name="Google Shape;1578;p81"/>
          <p:cNvSpPr txBox="1">
            <a:spLocks/>
          </p:cNvSpPr>
          <p:nvPr/>
        </p:nvSpPr>
        <p:spPr>
          <a:xfrm>
            <a:off x="3930615" y="2901179"/>
            <a:ext cx="558854" cy="380674"/>
          </a:xfrm>
          <a:prstGeom prst="rect">
            <a:avLst/>
          </a:prstGeom>
          <a:solidFill>
            <a:srgbClr val="002060"/>
          </a:solidFill>
        </p:spPr>
        <p:txBody>
          <a:bodyPr spcFirstLastPara="1" wrap="square" lIns="91425" tIns="8227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 sz="3200" b="1" spc="50" dirty="0">
                <a:ln w="9525" cmpd="sng">
                  <a:solidFill>
                    <a:schemeClr val="accent1"/>
                  </a:solidFill>
                  <a:prstDash val="solid"/>
                </a:ln>
                <a:solidFill>
                  <a:srgbClr val="70AD47">
                    <a:tint val="1000"/>
                  </a:srgbClr>
                </a:solidFill>
                <a:effectLst>
                  <a:glow rad="38100">
                    <a:schemeClr val="accent1">
                      <a:alpha val="40000"/>
                    </a:schemeClr>
                  </a:glow>
                </a:effectLst>
              </a:rPr>
              <a:t>2</a:t>
            </a:r>
            <a:endParaRPr lang="en" sz="3200" dirty="0">
              <a:ln>
                <a:solidFill>
                  <a:schemeClr val="bg1"/>
                </a:solidFill>
              </a:ln>
              <a:solidFill>
                <a:schemeClr val="bg1"/>
              </a:solidFill>
            </a:endParaRPr>
          </a:p>
        </p:txBody>
      </p:sp>
      <p:graphicFrame>
        <p:nvGraphicFramePr>
          <p:cNvPr id="21" name="Table 20"/>
          <p:cNvGraphicFramePr>
            <a:graphicFrameLocks noGrp="1"/>
          </p:cNvGraphicFramePr>
          <p:nvPr>
            <p:extLst>
              <p:ext uri="{D42A27DB-BD31-4B8C-83A1-F6EECF244321}">
                <p14:modId xmlns:p14="http://schemas.microsoft.com/office/powerpoint/2010/main" val="1073195524"/>
              </p:ext>
            </p:extLst>
          </p:nvPr>
        </p:nvGraphicFramePr>
        <p:xfrm>
          <a:off x="81123" y="3604260"/>
          <a:ext cx="11035868" cy="3253740"/>
        </p:xfrm>
        <a:graphic>
          <a:graphicData uri="http://schemas.openxmlformats.org/drawingml/2006/table">
            <a:tbl>
              <a:tblPr firstRow="1" bandRow="1">
                <a:tableStyleId>{2D5ABB26-0587-4C30-8999-92F81FD0307C}</a:tableStyleId>
              </a:tblPr>
              <a:tblGrid>
                <a:gridCol w="2025748">
                  <a:extLst>
                    <a:ext uri="{9D8B030D-6E8A-4147-A177-3AD203B41FA5}">
                      <a16:colId xmlns:a16="http://schemas.microsoft.com/office/drawing/2014/main" val="20000"/>
                    </a:ext>
                  </a:extLst>
                </a:gridCol>
                <a:gridCol w="2157257">
                  <a:extLst>
                    <a:ext uri="{9D8B030D-6E8A-4147-A177-3AD203B41FA5}">
                      <a16:colId xmlns:a16="http://schemas.microsoft.com/office/drawing/2014/main" val="20001"/>
                    </a:ext>
                  </a:extLst>
                </a:gridCol>
                <a:gridCol w="2259999">
                  <a:extLst>
                    <a:ext uri="{9D8B030D-6E8A-4147-A177-3AD203B41FA5}">
                      <a16:colId xmlns:a16="http://schemas.microsoft.com/office/drawing/2014/main" val="20002"/>
                    </a:ext>
                  </a:extLst>
                </a:gridCol>
                <a:gridCol w="2240082">
                  <a:extLst>
                    <a:ext uri="{9D8B030D-6E8A-4147-A177-3AD203B41FA5}">
                      <a16:colId xmlns:a16="http://schemas.microsoft.com/office/drawing/2014/main" val="20003"/>
                    </a:ext>
                  </a:extLst>
                </a:gridCol>
                <a:gridCol w="2352782">
                  <a:extLst>
                    <a:ext uri="{9D8B030D-6E8A-4147-A177-3AD203B41FA5}">
                      <a16:colId xmlns:a16="http://schemas.microsoft.com/office/drawing/2014/main" val="20004"/>
                    </a:ext>
                  </a:extLst>
                </a:gridCol>
              </a:tblGrid>
              <a:tr h="151638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44611">
                <a:tc>
                  <a:txBody>
                    <a:bodyPr/>
                    <a:lstStyle/>
                    <a:p>
                      <a:r>
                        <a:rPr lang="zh-CN" altLang="en-US" dirty="0" smtClean="0"/>
                        <a:t>点击外观设置就可以更改界面的颜色</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CN" altLang="en-US" dirty="0" smtClean="0"/>
                        <a:t>点击语言即可更改显示的语言</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800" dirty="0" smtClean="0"/>
                        <a:t>建设卷商向客户提供两台服务器包括中国和越南的。投资者可以按照自己的地位并选择合适的服务器。</a:t>
                      </a:r>
                      <a:endParaRPr lang="en-US" sz="1800" dirty="0" smtClean="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CN" altLang="en-US" dirty="0" smtClean="0"/>
                        <a:t>可以设置价格和单位数量</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zh-CN" altLang="en-US" dirty="0" smtClean="0"/>
                        <a:t>设置各类显示通知以及登录时间</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22" name="Picture 21"/>
          <p:cNvPicPr>
            <a:picLocks noChangeAspect="1"/>
          </p:cNvPicPr>
          <p:nvPr/>
        </p:nvPicPr>
        <p:blipFill>
          <a:blip r:embed="rId4"/>
          <a:stretch>
            <a:fillRect/>
          </a:stretch>
        </p:blipFill>
        <p:spPr>
          <a:xfrm>
            <a:off x="6762975" y="1005840"/>
            <a:ext cx="1792514" cy="1848529"/>
          </a:xfrm>
          <a:prstGeom prst="rect">
            <a:avLst/>
          </a:prstGeom>
        </p:spPr>
      </p:pic>
      <p:sp>
        <p:nvSpPr>
          <p:cNvPr id="23" name="Right Arrow 22"/>
          <p:cNvSpPr/>
          <p:nvPr/>
        </p:nvSpPr>
        <p:spPr>
          <a:xfrm>
            <a:off x="6068829" y="1831142"/>
            <a:ext cx="569133" cy="291569"/>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Google Shape;1578;p81"/>
          <p:cNvSpPr txBox="1">
            <a:spLocks/>
          </p:cNvSpPr>
          <p:nvPr/>
        </p:nvSpPr>
        <p:spPr>
          <a:xfrm>
            <a:off x="7362069" y="2904578"/>
            <a:ext cx="558854" cy="380674"/>
          </a:xfrm>
          <a:prstGeom prst="rect">
            <a:avLst/>
          </a:prstGeom>
          <a:solidFill>
            <a:srgbClr val="002060"/>
          </a:solidFill>
        </p:spPr>
        <p:txBody>
          <a:bodyPr spcFirstLastPara="1" wrap="square" lIns="91425" tIns="8227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 sz="3200" b="1" spc="50" dirty="0" smtClean="0">
                <a:ln w="9525" cmpd="sng">
                  <a:solidFill>
                    <a:schemeClr val="accent1"/>
                  </a:solidFill>
                  <a:prstDash val="solid"/>
                </a:ln>
                <a:solidFill>
                  <a:srgbClr val="70AD47">
                    <a:tint val="1000"/>
                  </a:srgbClr>
                </a:solidFill>
                <a:effectLst>
                  <a:glow rad="38100">
                    <a:schemeClr val="accent1">
                      <a:alpha val="40000"/>
                    </a:schemeClr>
                  </a:glow>
                </a:effectLst>
              </a:rPr>
              <a:t>3</a:t>
            </a:r>
            <a:endParaRPr lang="en" sz="3200" dirty="0">
              <a:ln>
                <a:solidFill>
                  <a:schemeClr val="bg1"/>
                </a:solidFill>
              </a:ln>
              <a:solidFill>
                <a:schemeClr val="bg1"/>
              </a:solidFill>
            </a:endParaRPr>
          </a:p>
        </p:txBody>
      </p:sp>
      <p:pic>
        <p:nvPicPr>
          <p:cNvPr id="25" name="Picture 24"/>
          <p:cNvPicPr>
            <a:picLocks noChangeAspect="1"/>
          </p:cNvPicPr>
          <p:nvPr/>
        </p:nvPicPr>
        <p:blipFill>
          <a:blip r:embed="rId5"/>
          <a:stretch>
            <a:fillRect/>
          </a:stretch>
        </p:blipFill>
        <p:spPr>
          <a:xfrm>
            <a:off x="116720" y="3716565"/>
            <a:ext cx="1970902" cy="1331433"/>
          </a:xfrm>
          <a:prstGeom prst="rect">
            <a:avLst/>
          </a:prstGeom>
        </p:spPr>
      </p:pic>
      <p:pic>
        <p:nvPicPr>
          <p:cNvPr id="26" name="Picture 25"/>
          <p:cNvPicPr>
            <a:picLocks noChangeAspect="1"/>
          </p:cNvPicPr>
          <p:nvPr/>
        </p:nvPicPr>
        <p:blipFill>
          <a:blip r:embed="rId6"/>
          <a:stretch>
            <a:fillRect/>
          </a:stretch>
        </p:blipFill>
        <p:spPr>
          <a:xfrm>
            <a:off x="2165706" y="3691458"/>
            <a:ext cx="1985002" cy="1255154"/>
          </a:xfrm>
          <a:prstGeom prst="rect">
            <a:avLst/>
          </a:prstGeom>
        </p:spPr>
      </p:pic>
      <p:pic>
        <p:nvPicPr>
          <p:cNvPr id="27" name="Picture 26"/>
          <p:cNvPicPr>
            <a:picLocks noChangeAspect="1"/>
          </p:cNvPicPr>
          <p:nvPr/>
        </p:nvPicPr>
        <p:blipFill>
          <a:blip r:embed="rId7"/>
          <a:stretch>
            <a:fillRect/>
          </a:stretch>
        </p:blipFill>
        <p:spPr>
          <a:xfrm>
            <a:off x="4377682" y="3691458"/>
            <a:ext cx="1996066" cy="1293294"/>
          </a:xfrm>
          <a:prstGeom prst="rect">
            <a:avLst/>
          </a:prstGeom>
        </p:spPr>
      </p:pic>
      <p:pic>
        <p:nvPicPr>
          <p:cNvPr id="28" name="Picture 27"/>
          <p:cNvPicPr>
            <a:picLocks noChangeAspect="1"/>
          </p:cNvPicPr>
          <p:nvPr/>
        </p:nvPicPr>
        <p:blipFill>
          <a:blip r:embed="rId8"/>
          <a:stretch>
            <a:fillRect/>
          </a:stretch>
        </p:blipFill>
        <p:spPr>
          <a:xfrm>
            <a:off x="6591778" y="3823649"/>
            <a:ext cx="2099439" cy="956579"/>
          </a:xfrm>
          <a:prstGeom prst="rect">
            <a:avLst/>
          </a:prstGeom>
        </p:spPr>
      </p:pic>
      <p:pic>
        <p:nvPicPr>
          <p:cNvPr id="29" name="Picture 28"/>
          <p:cNvPicPr>
            <a:picLocks noChangeAspect="1"/>
          </p:cNvPicPr>
          <p:nvPr/>
        </p:nvPicPr>
        <p:blipFill rotWithShape="1">
          <a:blip r:embed="rId9"/>
          <a:srcRect l="-134" t="-14641" r="60991" b="14641"/>
          <a:stretch/>
        </p:blipFill>
        <p:spPr>
          <a:xfrm>
            <a:off x="8909247" y="3591570"/>
            <a:ext cx="2055851" cy="1393182"/>
          </a:xfrm>
          <a:prstGeom prst="rect">
            <a:avLst/>
          </a:prstGeom>
        </p:spPr>
      </p:pic>
      <p:sp>
        <p:nvSpPr>
          <p:cNvPr id="3" name="Slide Number Placeholder 2"/>
          <p:cNvSpPr>
            <a:spLocks noGrp="1"/>
          </p:cNvSpPr>
          <p:nvPr>
            <p:ph type="sldNum" sz="quarter" idx="12"/>
          </p:nvPr>
        </p:nvSpPr>
        <p:spPr/>
        <p:txBody>
          <a:bodyPr/>
          <a:lstStyle/>
          <a:p>
            <a:fld id="{06C94EDD-DB9D-46ED-BCA1-6E4AE7FA3280}" type="slidenum">
              <a:rPr lang="en-US" smtClean="0"/>
              <a:t>23</a:t>
            </a:fld>
            <a:endParaRPr lang="en-US"/>
          </a:p>
        </p:txBody>
      </p:sp>
    </p:spTree>
    <p:extLst>
      <p:ext uri="{BB962C8B-B14F-4D97-AF65-F5344CB8AC3E}">
        <p14:creationId xmlns:p14="http://schemas.microsoft.com/office/powerpoint/2010/main" val="30473230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1222" y="201496"/>
            <a:ext cx="10515600" cy="1325563"/>
          </a:xfrm>
        </p:spPr>
        <p:txBody>
          <a:bodyPr/>
          <a:lstStyle/>
          <a:p>
            <a:r>
              <a:rPr lang="zh-CN" altLang="en-US" dirty="0" smtClean="0">
                <a:solidFill>
                  <a:srgbClr val="1B6B93"/>
                </a:solidFill>
              </a:rPr>
              <a:t>越南建设证券（</a:t>
            </a:r>
            <a:r>
              <a:rPr lang="vi-VN" dirty="0">
                <a:solidFill>
                  <a:srgbClr val="1B6B93"/>
                </a:solidFill>
              </a:rPr>
              <a:t> CSI </a:t>
            </a:r>
            <a:r>
              <a:rPr lang="zh-CN" altLang="en-US" dirty="0" smtClean="0">
                <a:solidFill>
                  <a:srgbClr val="1B6B93"/>
                </a:solidFill>
              </a:rPr>
              <a:t>）</a:t>
            </a:r>
            <a:r>
              <a:rPr lang="en-US" dirty="0" smtClean="0">
                <a:solidFill>
                  <a:srgbClr val="1B6B93"/>
                </a:solidFill>
              </a:rPr>
              <a:t> </a:t>
            </a:r>
            <a:r>
              <a:rPr lang="zh-CN" altLang="en-US" dirty="0" smtClean="0">
                <a:solidFill>
                  <a:srgbClr val="1B6B93"/>
                </a:solidFill>
              </a:rPr>
              <a:t>联系方式</a:t>
            </a:r>
            <a:endParaRPr lang="en-US" dirty="0">
              <a:solidFill>
                <a:srgbClr val="1B6B93"/>
              </a:solidFill>
            </a:endParaRPr>
          </a:p>
        </p:txBody>
      </p:sp>
      <p:sp>
        <p:nvSpPr>
          <p:cNvPr id="4" name="Slide Number Placeholder 3"/>
          <p:cNvSpPr>
            <a:spLocks noGrp="1"/>
          </p:cNvSpPr>
          <p:nvPr>
            <p:ph type="sldNum" sz="quarter" idx="12"/>
          </p:nvPr>
        </p:nvSpPr>
        <p:spPr/>
        <p:txBody>
          <a:bodyPr/>
          <a:lstStyle/>
          <a:p>
            <a:fld id="{06C94EDD-DB9D-46ED-BCA1-6E4AE7FA3280}" type="slidenum">
              <a:rPr lang="en-US" smtClean="0"/>
              <a:t>24</a:t>
            </a:fld>
            <a:endParaRPr lang="en-US"/>
          </a:p>
        </p:txBody>
      </p:sp>
      <p:sp>
        <p:nvSpPr>
          <p:cNvPr id="6" name="TextBox 5"/>
          <p:cNvSpPr txBox="1"/>
          <p:nvPr/>
        </p:nvSpPr>
        <p:spPr>
          <a:xfrm>
            <a:off x="1068860" y="1884642"/>
            <a:ext cx="10983097" cy="2677656"/>
          </a:xfrm>
          <a:prstGeom prst="rect">
            <a:avLst/>
          </a:prstGeom>
          <a:noFill/>
        </p:spPr>
        <p:txBody>
          <a:bodyPr wrap="square" rtlCol="0">
            <a:spAutoFit/>
          </a:bodyPr>
          <a:lstStyle/>
          <a:p>
            <a:r>
              <a:rPr lang="zh-CN" altLang="en-US" sz="2400" dirty="0" smtClean="0">
                <a:solidFill>
                  <a:srgbClr val="1B6B93"/>
                </a:solidFill>
              </a:rPr>
              <a:t>公司总部地</a:t>
            </a:r>
            <a:r>
              <a:rPr lang="zh-CN" altLang="en-US" sz="2400" dirty="0">
                <a:solidFill>
                  <a:srgbClr val="1B6B93"/>
                </a:solidFill>
              </a:rPr>
              <a:t>址</a:t>
            </a:r>
            <a:r>
              <a:rPr lang="zh-CN" altLang="en-US" sz="2400" dirty="0" smtClean="0">
                <a:solidFill>
                  <a:srgbClr val="1B6B93"/>
                </a:solidFill>
              </a:rPr>
              <a:t>：河</a:t>
            </a:r>
            <a:r>
              <a:rPr lang="zh-CN" altLang="en-US" sz="2400" dirty="0">
                <a:solidFill>
                  <a:srgbClr val="1B6B93"/>
                </a:solidFill>
              </a:rPr>
              <a:t>内市，栋多郡，浪上坊，阮志清路</a:t>
            </a:r>
            <a:r>
              <a:rPr lang="en-US" altLang="zh-CN" sz="2400" dirty="0">
                <a:solidFill>
                  <a:srgbClr val="1B6B93"/>
                </a:solidFill>
                <a:latin typeface="Times New Roma hn"/>
              </a:rPr>
              <a:t>54A</a:t>
            </a:r>
            <a:r>
              <a:rPr lang="zh-CN" altLang="en-US" sz="2400" dirty="0">
                <a:solidFill>
                  <a:srgbClr val="1B6B93"/>
                </a:solidFill>
              </a:rPr>
              <a:t>号，</a:t>
            </a:r>
            <a:r>
              <a:rPr lang="en-US" altLang="zh-CN" sz="2400" dirty="0">
                <a:solidFill>
                  <a:srgbClr val="1B6B93"/>
                </a:solidFill>
                <a:latin typeface="Times New Roma hn"/>
              </a:rPr>
              <a:t>TNR</a:t>
            </a:r>
            <a:r>
              <a:rPr lang="en-US" altLang="zh-CN" sz="2400" dirty="0">
                <a:solidFill>
                  <a:srgbClr val="1B6B93"/>
                </a:solidFill>
              </a:rPr>
              <a:t> </a:t>
            </a:r>
            <a:r>
              <a:rPr lang="zh-CN" altLang="en-US" sz="2400" dirty="0">
                <a:solidFill>
                  <a:srgbClr val="1B6B93"/>
                </a:solidFill>
              </a:rPr>
              <a:t>大楼 </a:t>
            </a:r>
            <a:r>
              <a:rPr lang="en-US" altLang="zh-CN" sz="2400" dirty="0">
                <a:solidFill>
                  <a:srgbClr val="1B6B93"/>
                </a:solidFill>
                <a:latin typeface="Times New Roma hn"/>
              </a:rPr>
              <a:t>11</a:t>
            </a:r>
            <a:r>
              <a:rPr lang="zh-CN" altLang="en-US" sz="2400" dirty="0">
                <a:solidFill>
                  <a:srgbClr val="1B6B93"/>
                </a:solidFill>
              </a:rPr>
              <a:t>层</a:t>
            </a:r>
          </a:p>
          <a:p>
            <a:r>
              <a:rPr lang="zh-CN" altLang="en-US" sz="2400" dirty="0" smtClean="0">
                <a:solidFill>
                  <a:srgbClr val="1B6B93"/>
                </a:solidFill>
              </a:rPr>
              <a:t>联系电话：</a:t>
            </a:r>
            <a:r>
              <a:rPr lang="en-US" altLang="zh-CN" sz="2400" dirty="0" smtClean="0">
                <a:solidFill>
                  <a:srgbClr val="1B6B93"/>
                </a:solidFill>
                <a:latin typeface="Times New Roma hn"/>
              </a:rPr>
              <a:t>+</a:t>
            </a:r>
            <a:r>
              <a:rPr lang="en-US" altLang="zh-CN" sz="2400" dirty="0">
                <a:solidFill>
                  <a:srgbClr val="1B6B93"/>
                </a:solidFill>
                <a:latin typeface="Times New Roma hn"/>
              </a:rPr>
              <a:t>84 24 3926 0099  </a:t>
            </a:r>
            <a:r>
              <a:rPr lang="en-US" altLang="zh-CN" sz="2400" dirty="0">
                <a:solidFill>
                  <a:srgbClr val="1B6B93"/>
                </a:solidFill>
              </a:rPr>
              <a:t>| </a:t>
            </a:r>
            <a:r>
              <a:rPr lang="zh-CN" altLang="en-US" sz="2400" dirty="0">
                <a:solidFill>
                  <a:srgbClr val="1B6B93"/>
                </a:solidFill>
              </a:rPr>
              <a:t>传真</a:t>
            </a:r>
            <a:r>
              <a:rPr lang="en-US" altLang="zh-CN" sz="2400" dirty="0">
                <a:solidFill>
                  <a:srgbClr val="1B6B93"/>
                </a:solidFill>
              </a:rPr>
              <a:t>: </a:t>
            </a:r>
            <a:r>
              <a:rPr lang="en-US" altLang="zh-CN" sz="2400" dirty="0">
                <a:solidFill>
                  <a:srgbClr val="1B6B93"/>
                </a:solidFill>
                <a:latin typeface="Times New Roma hn"/>
              </a:rPr>
              <a:t>+84 24 3926 3411</a:t>
            </a:r>
            <a:endParaRPr lang="zh-CN" altLang="en-US" sz="2400" dirty="0">
              <a:solidFill>
                <a:srgbClr val="1B6B93"/>
              </a:solidFill>
              <a:latin typeface="Times New Roma hn"/>
            </a:endParaRPr>
          </a:p>
          <a:p>
            <a:endParaRPr lang="zh-CN" altLang="en-US" sz="2400" dirty="0">
              <a:solidFill>
                <a:srgbClr val="1B6B93"/>
              </a:solidFill>
            </a:endParaRPr>
          </a:p>
          <a:p>
            <a:r>
              <a:rPr lang="zh-CN" altLang="en-US" sz="2400" dirty="0">
                <a:solidFill>
                  <a:srgbClr val="1B6B93"/>
                </a:solidFill>
              </a:rPr>
              <a:t>胡志明分公司地址：胡志明市第一郡阮太平坊阮公著街</a:t>
            </a:r>
            <a:r>
              <a:rPr lang="en-US" altLang="zh-CN" sz="2400" dirty="0">
                <a:solidFill>
                  <a:srgbClr val="1B6B93"/>
                </a:solidFill>
                <a:latin typeface="Times New Roma hn"/>
              </a:rPr>
              <a:t>180-192</a:t>
            </a:r>
            <a:r>
              <a:rPr lang="zh-CN" altLang="en-US" sz="2400" dirty="0">
                <a:solidFill>
                  <a:srgbClr val="1B6B93"/>
                </a:solidFill>
              </a:rPr>
              <a:t>号，</a:t>
            </a:r>
            <a:r>
              <a:rPr lang="en-US" altLang="zh-CN" sz="2400" dirty="0">
                <a:solidFill>
                  <a:srgbClr val="1B6B93"/>
                </a:solidFill>
                <a:latin typeface="Times New Roma hn"/>
              </a:rPr>
              <a:t>TNR</a:t>
            </a:r>
            <a:r>
              <a:rPr lang="zh-CN" altLang="en-US" sz="2400" dirty="0">
                <a:solidFill>
                  <a:srgbClr val="1B6B93"/>
                </a:solidFill>
              </a:rPr>
              <a:t>大楼</a:t>
            </a:r>
            <a:r>
              <a:rPr lang="en-US" altLang="zh-CN" sz="2400" dirty="0">
                <a:solidFill>
                  <a:srgbClr val="1B6B93"/>
                </a:solidFill>
                <a:latin typeface="Times New Roma hn"/>
              </a:rPr>
              <a:t>20</a:t>
            </a:r>
            <a:r>
              <a:rPr lang="zh-CN" altLang="en-US" sz="2400" dirty="0">
                <a:solidFill>
                  <a:srgbClr val="1B6B93"/>
                </a:solidFill>
              </a:rPr>
              <a:t>层</a:t>
            </a:r>
          </a:p>
          <a:p>
            <a:r>
              <a:rPr lang="zh-CN" altLang="en-US" sz="2400" dirty="0" smtClean="0">
                <a:solidFill>
                  <a:srgbClr val="1B6B93"/>
                </a:solidFill>
              </a:rPr>
              <a:t>联系电话：</a:t>
            </a:r>
            <a:r>
              <a:rPr lang="en-US" altLang="zh-CN" sz="2400" dirty="0" smtClean="0">
                <a:solidFill>
                  <a:srgbClr val="1B6B93"/>
                </a:solidFill>
                <a:latin typeface="Times New Roma hn"/>
              </a:rPr>
              <a:t>+</a:t>
            </a:r>
            <a:r>
              <a:rPr lang="en-US" altLang="zh-CN" sz="2400" dirty="0">
                <a:solidFill>
                  <a:srgbClr val="1B6B93"/>
                </a:solidFill>
                <a:latin typeface="Times New Roma hn"/>
              </a:rPr>
              <a:t>84 28 3915 </a:t>
            </a:r>
            <a:r>
              <a:rPr lang="en-US" altLang="zh-CN" sz="2400" dirty="0" smtClean="0">
                <a:solidFill>
                  <a:srgbClr val="1B6B93"/>
                </a:solidFill>
                <a:latin typeface="Times New Roma hn"/>
              </a:rPr>
              <a:t>1229</a:t>
            </a:r>
          </a:p>
          <a:p>
            <a:pPr lvl="0"/>
            <a:r>
              <a:rPr lang="zh-CN" altLang="en-US" sz="2400" dirty="0" smtClean="0">
                <a:solidFill>
                  <a:srgbClr val="1B6B93"/>
                </a:solidFill>
              </a:rPr>
              <a:t>邮</a:t>
            </a:r>
            <a:r>
              <a:rPr lang="zh-CN" altLang="en-US" sz="2400" dirty="0">
                <a:solidFill>
                  <a:srgbClr val="1B6B93"/>
                </a:solidFill>
              </a:rPr>
              <a:t>箱：</a:t>
            </a:r>
            <a:r>
              <a:rPr lang="en-US" altLang="zh-CN" sz="2400" dirty="0">
                <a:solidFill>
                  <a:srgbClr val="1B6B93"/>
                </a:solidFill>
                <a:hlinkClick r:id="rId2"/>
              </a:rPr>
              <a:t>online@vncsi.com.vn</a:t>
            </a:r>
            <a:endParaRPr lang="en-US" altLang="zh-CN" sz="2400" dirty="0">
              <a:solidFill>
                <a:srgbClr val="1B6B93"/>
              </a:solidFill>
            </a:endParaRPr>
          </a:p>
        </p:txBody>
      </p:sp>
      <p:sp>
        <p:nvSpPr>
          <p:cNvPr id="8" name="Down Arrow 7"/>
          <p:cNvSpPr/>
          <p:nvPr/>
        </p:nvSpPr>
        <p:spPr>
          <a:xfrm rot="16200000">
            <a:off x="805238" y="1958063"/>
            <a:ext cx="205213" cy="32203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rot="16200000">
            <a:off x="815156" y="3062454"/>
            <a:ext cx="205213" cy="32203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7283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2947"/>
            <a:ext cx="10515600" cy="1325563"/>
          </a:xfrm>
        </p:spPr>
        <p:txBody>
          <a:bodyPr/>
          <a:lstStyle/>
          <a:p>
            <a:r>
              <a:rPr lang="en-US" dirty="0" smtClean="0">
                <a:ln>
                  <a:solidFill>
                    <a:srgbClr val="0070C0"/>
                  </a:solidFill>
                </a:ln>
                <a:solidFill>
                  <a:srgbClr val="1B6B93"/>
                </a:solidFill>
              </a:rPr>
              <a:t>1. </a:t>
            </a:r>
            <a:r>
              <a:rPr lang="en-US" sz="3600" dirty="0" smtClean="0">
                <a:ln>
                  <a:solidFill>
                    <a:srgbClr val="0070C0"/>
                  </a:solidFill>
                </a:ln>
                <a:solidFill>
                  <a:srgbClr val="1B6B93"/>
                </a:solidFill>
                <a:latin typeface="Times New Roma hn"/>
              </a:rPr>
              <a:t>CSI Mobile</a:t>
            </a:r>
            <a:r>
              <a:rPr lang="zh-CN" altLang="en-US" sz="3600" dirty="0" smtClean="0">
                <a:ln>
                  <a:solidFill>
                    <a:srgbClr val="0070C0"/>
                  </a:solidFill>
                </a:ln>
                <a:solidFill>
                  <a:srgbClr val="1B6B93"/>
                </a:solidFill>
                <a:latin typeface="+mn-ea"/>
                <a:ea typeface="+mn-ea"/>
              </a:rPr>
              <a:t>下载指南</a:t>
            </a:r>
            <a:endParaRPr lang="en-US" sz="3600" dirty="0">
              <a:ln>
                <a:solidFill>
                  <a:srgbClr val="0070C0"/>
                </a:solidFill>
              </a:ln>
              <a:solidFill>
                <a:srgbClr val="1B6B93"/>
              </a:solidFill>
              <a:latin typeface="+mn-ea"/>
              <a:ea typeface="+mn-ea"/>
            </a:endParaRPr>
          </a:p>
        </p:txBody>
      </p:sp>
      <p:graphicFrame>
        <p:nvGraphicFramePr>
          <p:cNvPr id="26" name="Content Placeholder 25"/>
          <p:cNvGraphicFramePr>
            <a:graphicFrameLocks noGrp="1"/>
          </p:cNvGraphicFramePr>
          <p:nvPr>
            <p:ph idx="1"/>
            <p:extLst>
              <p:ext uri="{D42A27DB-BD31-4B8C-83A1-F6EECF244321}">
                <p14:modId xmlns:p14="http://schemas.microsoft.com/office/powerpoint/2010/main" val="3989742419"/>
              </p:ext>
            </p:extLst>
          </p:nvPr>
        </p:nvGraphicFramePr>
        <p:xfrm>
          <a:off x="838200" y="1690688"/>
          <a:ext cx="10515600" cy="4462053"/>
        </p:xfrm>
        <a:graphic>
          <a:graphicData uri="http://schemas.openxmlformats.org/drawingml/2006/table">
            <a:tbl>
              <a:tblPr firstRow="1" bandRow="1">
                <a:tableStyleId>{2D5ABB26-0587-4C30-8999-92F81FD0307C}</a:tableStyleId>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370840">
                <a:tc>
                  <a:txBody>
                    <a:bodyPr/>
                    <a:lstStyle/>
                    <a:p>
                      <a:r>
                        <a:rPr lang="vi-VN" dirty="0" smtClean="0">
                          <a:latin typeface="+mj-lt"/>
                        </a:rPr>
                        <a:t>CSI</a:t>
                      </a:r>
                      <a:r>
                        <a:rPr lang="vi-VN" baseline="0" dirty="0" smtClean="0">
                          <a:latin typeface="+mj-lt"/>
                        </a:rPr>
                        <a:t> Mobile </a:t>
                      </a:r>
                      <a:r>
                        <a:rPr lang="vi-VN" dirty="0" smtClean="0">
                          <a:latin typeface="+mj-lt"/>
                        </a:rPr>
                        <a:t>IOS</a:t>
                      </a:r>
                      <a:r>
                        <a:rPr lang="zh-CN" altLang="en-US" dirty="0" smtClean="0"/>
                        <a:t>版</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dirty="0" smtClean="0">
                          <a:latin typeface="+mj-lt"/>
                        </a:rPr>
                        <a:t>CSI</a:t>
                      </a:r>
                      <a:r>
                        <a:rPr lang="vi-VN" baseline="0" dirty="0" smtClean="0">
                          <a:latin typeface="+mj-lt"/>
                        </a:rPr>
                        <a:t> Mobile </a:t>
                      </a:r>
                      <a:r>
                        <a:rPr lang="vi-VN" dirty="0" smtClean="0">
                          <a:latin typeface="+mj-lt"/>
                        </a:rPr>
                        <a:t>Android</a:t>
                      </a:r>
                      <a:r>
                        <a:rPr lang="zh-CN" altLang="en-US" baseline="0" dirty="0" smtClean="0"/>
                        <a:t>安卓版</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677193">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414020">
                <a:tc>
                  <a:txBody>
                    <a:bodyPr/>
                    <a:lstStyle/>
                    <a:p>
                      <a:r>
                        <a:rPr lang="zh-CN" altLang="en-US" dirty="0" smtClean="0"/>
                        <a:t>若是客户使用苹果手机，可以扫着上述的二维码，然后将</a:t>
                      </a:r>
                      <a:r>
                        <a:rPr lang="en-US" altLang="zh-CN" dirty="0" smtClean="0">
                          <a:latin typeface="Times New Roma hn"/>
                        </a:rPr>
                        <a:t>CSI </a:t>
                      </a:r>
                      <a:r>
                        <a:rPr lang="vi-VN" altLang="zh-CN" dirty="0" smtClean="0">
                          <a:latin typeface="Times New Roma hn"/>
                        </a:rPr>
                        <a:t>Mobile </a:t>
                      </a:r>
                      <a:r>
                        <a:rPr lang="zh-CN" altLang="en-US" dirty="0" smtClean="0"/>
                        <a:t>应用下载好</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若是客户使用三星手机，可以扫着上述的二维码，然后将</a:t>
                      </a:r>
                      <a:r>
                        <a:rPr lang="en-US" altLang="zh-CN" dirty="0" smtClean="0">
                          <a:latin typeface="Times New Roma hn"/>
                        </a:rPr>
                        <a:t>CSI </a:t>
                      </a:r>
                      <a:r>
                        <a:rPr lang="vi-VN" altLang="zh-CN" dirty="0" smtClean="0">
                          <a:latin typeface="Times New Roma hn"/>
                        </a:rPr>
                        <a:t>Mobile </a:t>
                      </a:r>
                      <a:r>
                        <a:rPr lang="zh-CN" altLang="en-US" dirty="0" smtClean="0"/>
                        <a:t>应用下载好</a:t>
                      </a:r>
                      <a:endParaRPr lang="en-US" dirty="0" smtClean="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27" name="Content Placeholder 6"/>
          <p:cNvPicPr>
            <a:picLocks noChangeAspect="1"/>
          </p:cNvPicPr>
          <p:nvPr/>
        </p:nvPicPr>
        <p:blipFill>
          <a:blip r:embed="rId2"/>
          <a:stretch>
            <a:fillRect/>
          </a:stretch>
        </p:blipFill>
        <p:spPr>
          <a:xfrm>
            <a:off x="1045041" y="2758342"/>
            <a:ext cx="1866507" cy="1527142"/>
          </a:xfrm>
          <a:prstGeom prst="rect">
            <a:avLst/>
          </a:prstGeom>
          <a:ln>
            <a:noFill/>
          </a:ln>
          <a:effectLst>
            <a:outerShdw blurRad="292100" dist="139700" dir="2700000" algn="tl" rotWithShape="0">
              <a:srgbClr val="333333">
                <a:alpha val="65000"/>
              </a:srgbClr>
            </a:outerShdw>
          </a:effectLst>
        </p:spPr>
      </p:pic>
      <p:pic>
        <p:nvPicPr>
          <p:cNvPr id="30" name="Content Placeholder 7"/>
          <p:cNvPicPr>
            <a:picLocks noChangeAspect="1"/>
          </p:cNvPicPr>
          <p:nvPr/>
        </p:nvPicPr>
        <p:blipFill>
          <a:blip r:embed="rId3"/>
          <a:stretch>
            <a:fillRect/>
          </a:stretch>
        </p:blipFill>
        <p:spPr>
          <a:xfrm>
            <a:off x="6369598" y="2771198"/>
            <a:ext cx="1885714" cy="1514286"/>
          </a:xfrm>
          <a:prstGeom prst="rect">
            <a:avLst/>
          </a:prstGeom>
          <a:ln>
            <a:no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12"/>
          </p:nvPr>
        </p:nvSpPr>
        <p:spPr/>
        <p:txBody>
          <a:bodyPr/>
          <a:lstStyle/>
          <a:p>
            <a:fld id="{06C94EDD-DB9D-46ED-BCA1-6E4AE7FA3280}" type="slidenum">
              <a:rPr lang="en-US" smtClean="0"/>
              <a:t>3</a:t>
            </a:fld>
            <a:endParaRPr lang="en-US"/>
          </a:p>
        </p:txBody>
      </p:sp>
      <p:pic>
        <p:nvPicPr>
          <p:cNvPr id="4" name="Picture 3"/>
          <p:cNvPicPr>
            <a:picLocks noChangeAspect="1"/>
          </p:cNvPicPr>
          <p:nvPr/>
        </p:nvPicPr>
        <p:blipFill>
          <a:blip r:embed="rId4"/>
          <a:stretch>
            <a:fillRect/>
          </a:stretch>
        </p:blipFill>
        <p:spPr>
          <a:xfrm>
            <a:off x="3628060" y="2079197"/>
            <a:ext cx="2365935" cy="2585535"/>
          </a:xfrm>
          <a:prstGeom prst="rect">
            <a:avLst/>
          </a:prstGeom>
        </p:spPr>
      </p:pic>
      <p:pic>
        <p:nvPicPr>
          <p:cNvPr id="6" name="Picture 5"/>
          <p:cNvPicPr>
            <a:picLocks noChangeAspect="1"/>
          </p:cNvPicPr>
          <p:nvPr/>
        </p:nvPicPr>
        <p:blipFill>
          <a:blip r:embed="rId5"/>
          <a:stretch>
            <a:fillRect/>
          </a:stretch>
        </p:blipFill>
        <p:spPr>
          <a:xfrm>
            <a:off x="8783855" y="2100107"/>
            <a:ext cx="2246697" cy="2564625"/>
          </a:xfrm>
          <a:prstGeom prst="rect">
            <a:avLst/>
          </a:prstGeom>
        </p:spPr>
      </p:pic>
    </p:spTree>
    <p:extLst>
      <p:ext uri="{BB962C8B-B14F-4D97-AF65-F5344CB8AC3E}">
        <p14:creationId xmlns:p14="http://schemas.microsoft.com/office/powerpoint/2010/main" val="15900340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198" y="-105214"/>
            <a:ext cx="10515600" cy="1325563"/>
          </a:xfrm>
        </p:spPr>
        <p:txBody>
          <a:bodyPr>
            <a:normAutofit/>
          </a:bodyPr>
          <a:lstStyle/>
          <a:p>
            <a:r>
              <a:rPr lang="en-US" sz="4000" dirty="0">
                <a:ln>
                  <a:solidFill>
                    <a:srgbClr val="0070C0"/>
                  </a:solidFill>
                </a:ln>
                <a:solidFill>
                  <a:srgbClr val="1B6B93"/>
                </a:solidFill>
              </a:rPr>
              <a:t>2.</a:t>
            </a:r>
            <a:r>
              <a:rPr lang="vi-VN" sz="4000" dirty="0">
                <a:ln>
                  <a:solidFill>
                    <a:srgbClr val="0070C0"/>
                  </a:solidFill>
                </a:ln>
                <a:solidFill>
                  <a:srgbClr val="1B6B93"/>
                </a:solidFill>
              </a:rPr>
              <a:t> </a:t>
            </a:r>
            <a:r>
              <a:rPr lang="zh-CN" altLang="en-US" sz="4000" dirty="0" smtClean="0">
                <a:ln>
                  <a:solidFill>
                    <a:srgbClr val="0070C0"/>
                  </a:solidFill>
                </a:ln>
                <a:solidFill>
                  <a:srgbClr val="1B6B93"/>
                </a:solidFill>
              </a:rPr>
              <a:t>登录</a:t>
            </a:r>
            <a:r>
              <a:rPr lang="zh-CN" altLang="en-US" sz="4000" dirty="0">
                <a:ln>
                  <a:solidFill>
                    <a:srgbClr val="0070C0"/>
                  </a:solidFill>
                </a:ln>
                <a:solidFill>
                  <a:srgbClr val="1B6B93"/>
                </a:solidFill>
              </a:rPr>
              <a:t>操</a:t>
            </a:r>
            <a:r>
              <a:rPr lang="zh-CN" altLang="en-US" sz="4000" dirty="0" smtClean="0">
                <a:ln>
                  <a:solidFill>
                    <a:srgbClr val="0070C0"/>
                  </a:solidFill>
                </a:ln>
                <a:solidFill>
                  <a:srgbClr val="1B6B93"/>
                </a:solidFill>
              </a:rPr>
              <a:t>作指南</a:t>
            </a:r>
            <a:endParaRPr lang="en-US" sz="4000" dirty="0">
              <a:ln>
                <a:solidFill>
                  <a:srgbClr val="0070C0"/>
                </a:solidFill>
              </a:ln>
              <a:solidFill>
                <a:srgbClr val="1B6B93"/>
              </a:solidFill>
            </a:endParaRPr>
          </a:p>
        </p:txBody>
      </p:sp>
      <p:pic>
        <p:nvPicPr>
          <p:cNvPr id="9" name="Picture 8"/>
          <p:cNvPicPr>
            <a:picLocks noChangeAspect="1"/>
          </p:cNvPicPr>
          <p:nvPr/>
        </p:nvPicPr>
        <p:blipFill rotWithShape="1">
          <a:blip r:embed="rId2"/>
          <a:srcRect t="3079" b="5448"/>
          <a:stretch/>
        </p:blipFill>
        <p:spPr>
          <a:xfrm>
            <a:off x="2950514" y="1569312"/>
            <a:ext cx="1906480" cy="3878790"/>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2606125" y="5484886"/>
            <a:ext cx="2624501" cy="923330"/>
          </a:xfrm>
          <a:prstGeom prst="rect">
            <a:avLst/>
          </a:prstGeom>
          <a:noFill/>
        </p:spPr>
        <p:txBody>
          <a:bodyPr wrap="square" rtlCol="0">
            <a:spAutoFit/>
          </a:bodyPr>
          <a:lstStyle/>
          <a:p>
            <a:r>
              <a:rPr lang="zh-CN" altLang="en-US" dirty="0"/>
              <a:t>下</a:t>
            </a:r>
            <a:r>
              <a:rPr lang="zh-CN" altLang="en-US" dirty="0" smtClean="0"/>
              <a:t>载成功应用以后，客户点击在上述的图标</a:t>
            </a:r>
            <a:r>
              <a:rPr lang="en-US" altLang="zh-CN" dirty="0" smtClean="0"/>
              <a:t/>
            </a:r>
            <a:br>
              <a:rPr lang="en-US" altLang="zh-CN" dirty="0" smtClean="0"/>
            </a:br>
            <a:endParaRPr lang="en-US" dirty="0"/>
          </a:p>
        </p:txBody>
      </p:sp>
      <p:sp>
        <p:nvSpPr>
          <p:cNvPr id="14" name="TextBox 13"/>
          <p:cNvSpPr txBox="1"/>
          <p:nvPr/>
        </p:nvSpPr>
        <p:spPr>
          <a:xfrm>
            <a:off x="6612953" y="5518653"/>
            <a:ext cx="2478752" cy="369332"/>
          </a:xfrm>
          <a:prstGeom prst="rect">
            <a:avLst/>
          </a:prstGeom>
          <a:noFill/>
        </p:spPr>
        <p:txBody>
          <a:bodyPr wrap="square" rtlCol="0">
            <a:spAutoFit/>
          </a:bodyPr>
          <a:lstStyle/>
          <a:p>
            <a:r>
              <a:rPr lang="zh-CN" altLang="en-US" dirty="0" smtClean="0"/>
              <a:t>客户点击在登记应用</a:t>
            </a:r>
            <a:endParaRPr lang="en-US" dirty="0"/>
          </a:p>
        </p:txBody>
      </p:sp>
      <p:sp>
        <p:nvSpPr>
          <p:cNvPr id="15" name="Down Arrow 14"/>
          <p:cNvSpPr/>
          <p:nvPr/>
        </p:nvSpPr>
        <p:spPr>
          <a:xfrm>
            <a:off x="4587700" y="3838672"/>
            <a:ext cx="186508" cy="1176211"/>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458793" y="5014883"/>
            <a:ext cx="419136" cy="43321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3" name="Slide Number Placeholder 2"/>
          <p:cNvSpPr>
            <a:spLocks noGrp="1"/>
          </p:cNvSpPr>
          <p:nvPr>
            <p:ph type="sldNum" sz="quarter" idx="12"/>
          </p:nvPr>
        </p:nvSpPr>
        <p:spPr/>
        <p:txBody>
          <a:bodyPr/>
          <a:lstStyle/>
          <a:p>
            <a:fld id="{06C94EDD-DB9D-46ED-BCA1-6E4AE7FA3280}" type="slidenum">
              <a:rPr lang="en-US" smtClean="0"/>
              <a:t>4</a:t>
            </a:fld>
            <a:endParaRPr lang="en-US"/>
          </a:p>
        </p:txBody>
      </p:sp>
      <p:pic>
        <p:nvPicPr>
          <p:cNvPr id="5" name="Picture 4"/>
          <p:cNvPicPr>
            <a:picLocks noChangeAspect="1"/>
          </p:cNvPicPr>
          <p:nvPr/>
        </p:nvPicPr>
        <p:blipFill rotWithShape="1">
          <a:blip r:embed="rId3"/>
          <a:srcRect l="287" t="3267" r="-287" b="5290"/>
          <a:stretch/>
        </p:blipFill>
        <p:spPr>
          <a:xfrm>
            <a:off x="6623318" y="1672408"/>
            <a:ext cx="1867030" cy="3793974"/>
          </a:xfrm>
          <a:prstGeom prst="rect">
            <a:avLst/>
          </a:prstGeom>
        </p:spPr>
      </p:pic>
      <p:pic>
        <p:nvPicPr>
          <p:cNvPr id="7" name="Picture 6"/>
          <p:cNvPicPr>
            <a:picLocks noChangeAspect="1"/>
          </p:cNvPicPr>
          <p:nvPr/>
        </p:nvPicPr>
        <p:blipFill>
          <a:blip r:embed="rId4"/>
          <a:stretch>
            <a:fillRect/>
          </a:stretch>
        </p:blipFill>
        <p:spPr>
          <a:xfrm>
            <a:off x="4774208" y="5832618"/>
            <a:ext cx="260517" cy="266438"/>
          </a:xfrm>
          <a:prstGeom prst="rect">
            <a:avLst/>
          </a:prstGeom>
        </p:spPr>
      </p:pic>
      <p:sp>
        <p:nvSpPr>
          <p:cNvPr id="17" name="Google Shape;1578;p81"/>
          <p:cNvSpPr txBox="1">
            <a:spLocks/>
          </p:cNvSpPr>
          <p:nvPr/>
        </p:nvSpPr>
        <p:spPr>
          <a:xfrm>
            <a:off x="6258132" y="5535698"/>
            <a:ext cx="365186" cy="335243"/>
          </a:xfrm>
          <a:prstGeom prst="rect">
            <a:avLst/>
          </a:prstGeom>
          <a:solidFill>
            <a:schemeClr val="bg1"/>
          </a:solidFill>
          <a:ln w="19050">
            <a:solidFill>
              <a:srgbClr val="FF0000"/>
            </a:solidFill>
          </a:ln>
        </p:spPr>
        <p:txBody>
          <a:bodyPr spcFirstLastPara="1" wrap="square" lIns="91425" tIns="8227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 sz="2400" dirty="0">
                <a:solidFill>
                  <a:srgbClr val="FF0000"/>
                </a:solidFill>
              </a:rPr>
              <a:t>2</a:t>
            </a:r>
          </a:p>
        </p:txBody>
      </p:sp>
      <p:sp>
        <p:nvSpPr>
          <p:cNvPr id="18" name="Google Shape;1578;p81"/>
          <p:cNvSpPr txBox="1">
            <a:spLocks/>
          </p:cNvSpPr>
          <p:nvPr/>
        </p:nvSpPr>
        <p:spPr>
          <a:xfrm>
            <a:off x="2285096" y="5557438"/>
            <a:ext cx="365186" cy="335243"/>
          </a:xfrm>
          <a:prstGeom prst="rect">
            <a:avLst/>
          </a:prstGeom>
          <a:solidFill>
            <a:schemeClr val="bg1"/>
          </a:solidFill>
          <a:ln w="19050">
            <a:solidFill>
              <a:srgbClr val="FF0000"/>
            </a:solidFill>
          </a:ln>
        </p:spPr>
        <p:txBody>
          <a:bodyPr spcFirstLastPara="1" wrap="square" lIns="91425" tIns="8227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 sz="2400" dirty="0">
                <a:solidFill>
                  <a:srgbClr val="FF0000"/>
                </a:solidFill>
              </a:rPr>
              <a:t>1</a:t>
            </a:r>
          </a:p>
        </p:txBody>
      </p:sp>
      <p:sp>
        <p:nvSpPr>
          <p:cNvPr id="19" name="Rounded Rectangle 18"/>
          <p:cNvSpPr/>
          <p:nvPr/>
        </p:nvSpPr>
        <p:spPr>
          <a:xfrm>
            <a:off x="6623318" y="1688714"/>
            <a:ext cx="1867030" cy="298070"/>
          </a:xfrm>
          <a:prstGeom prst="roundRect">
            <a:avLst/>
          </a:prstGeom>
          <a:noFill/>
          <a:ln w="349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555577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085" y="170679"/>
            <a:ext cx="10515600" cy="1325563"/>
          </a:xfrm>
        </p:spPr>
        <p:txBody>
          <a:bodyPr>
            <a:normAutofit/>
          </a:bodyPr>
          <a:lstStyle/>
          <a:p>
            <a:r>
              <a:rPr lang="en-US" sz="3600" dirty="0" smtClean="0">
                <a:ln>
                  <a:solidFill>
                    <a:srgbClr val="0070C0"/>
                  </a:solidFill>
                </a:ln>
                <a:solidFill>
                  <a:srgbClr val="1B6B93"/>
                </a:solidFill>
              </a:rPr>
              <a:t>2.</a:t>
            </a:r>
            <a:r>
              <a:rPr lang="vi-VN" sz="3600" dirty="0" smtClean="0">
                <a:ln>
                  <a:solidFill>
                    <a:srgbClr val="0070C0"/>
                  </a:solidFill>
                </a:ln>
                <a:solidFill>
                  <a:srgbClr val="1B6B93"/>
                </a:solidFill>
              </a:rPr>
              <a:t> </a:t>
            </a:r>
            <a:r>
              <a:rPr lang="zh-CN" altLang="en-US" sz="3600" dirty="0" smtClean="0">
                <a:ln>
                  <a:solidFill>
                    <a:srgbClr val="0070C0"/>
                  </a:solidFill>
                </a:ln>
                <a:solidFill>
                  <a:srgbClr val="1B6B93"/>
                </a:solidFill>
              </a:rPr>
              <a:t>登录操作指南</a:t>
            </a:r>
            <a:r>
              <a:rPr lang="en-US" altLang="zh-CN" sz="3600" dirty="0">
                <a:ln>
                  <a:solidFill>
                    <a:srgbClr val="0070C0"/>
                  </a:solidFill>
                </a:ln>
                <a:solidFill>
                  <a:srgbClr val="1B6B93"/>
                </a:solidFill>
              </a:rPr>
              <a:t/>
            </a:r>
            <a:br>
              <a:rPr lang="en-US" altLang="zh-CN" sz="3600" dirty="0">
                <a:ln>
                  <a:solidFill>
                    <a:srgbClr val="0070C0"/>
                  </a:solidFill>
                </a:ln>
                <a:solidFill>
                  <a:srgbClr val="1B6B93"/>
                </a:solidFill>
              </a:rPr>
            </a:br>
            <a:r>
              <a:rPr lang="en-US" altLang="zh-CN" sz="3600" dirty="0">
                <a:solidFill>
                  <a:srgbClr val="1B6B93"/>
                </a:solidFill>
              </a:rPr>
              <a:t>2.1 </a:t>
            </a:r>
            <a:r>
              <a:rPr lang="zh-CN" altLang="en-US" sz="3600" dirty="0">
                <a:solidFill>
                  <a:srgbClr val="1B6B93"/>
                </a:solidFill>
              </a:rPr>
              <a:t>首</a:t>
            </a:r>
            <a:r>
              <a:rPr lang="zh-CN" altLang="en-US" sz="3600" dirty="0" smtClean="0">
                <a:solidFill>
                  <a:srgbClr val="1B6B93"/>
                </a:solidFill>
              </a:rPr>
              <a:t>次</a:t>
            </a:r>
            <a:r>
              <a:rPr lang="zh-CN" altLang="en-US" sz="3600" dirty="0">
                <a:solidFill>
                  <a:srgbClr val="1B6B93"/>
                </a:solidFill>
              </a:rPr>
              <a:t>登录</a:t>
            </a:r>
            <a:endParaRPr lang="en-US" sz="3600" dirty="0">
              <a:solidFill>
                <a:srgbClr val="1B6B93"/>
              </a:solidFill>
            </a:endParaRPr>
          </a:p>
        </p:txBody>
      </p:sp>
      <p:cxnSp>
        <p:nvCxnSpPr>
          <p:cNvPr id="4" name="Elbow Connector 3"/>
          <p:cNvCxnSpPr/>
          <p:nvPr/>
        </p:nvCxnSpPr>
        <p:spPr>
          <a:xfrm flipV="1">
            <a:off x="1651828" y="3748112"/>
            <a:ext cx="385681" cy="228401"/>
          </a:xfrm>
          <a:prstGeom prst="bent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01058" y="2634577"/>
            <a:ext cx="1606380" cy="523220"/>
          </a:xfrm>
          <a:prstGeom prst="rect">
            <a:avLst/>
          </a:prstGeom>
          <a:noFill/>
        </p:spPr>
        <p:txBody>
          <a:bodyPr wrap="square" rtlCol="0">
            <a:spAutoFit/>
          </a:bodyPr>
          <a:lstStyle/>
          <a:p>
            <a:r>
              <a:rPr lang="zh-CN" altLang="en-US" sz="1400" dirty="0" smtClean="0"/>
              <a:t>输入您的证券账户（在邮件里）</a:t>
            </a:r>
            <a:endParaRPr lang="en-US" sz="1400" dirty="0"/>
          </a:p>
        </p:txBody>
      </p:sp>
      <p:sp>
        <p:nvSpPr>
          <p:cNvPr id="9" name="Rectangle 8"/>
          <p:cNvSpPr/>
          <p:nvPr/>
        </p:nvSpPr>
        <p:spPr>
          <a:xfrm>
            <a:off x="126769" y="2616034"/>
            <a:ext cx="1528522" cy="6379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15958" y="3672073"/>
            <a:ext cx="1606380" cy="523220"/>
          </a:xfrm>
          <a:prstGeom prst="rect">
            <a:avLst/>
          </a:prstGeom>
          <a:noFill/>
        </p:spPr>
        <p:txBody>
          <a:bodyPr wrap="square" rtlCol="0">
            <a:spAutoFit/>
          </a:bodyPr>
          <a:lstStyle/>
          <a:p>
            <a:r>
              <a:rPr lang="zh-CN" altLang="en-US" sz="1400" dirty="0" smtClean="0"/>
              <a:t>输入您的登录密码（在邮件里）</a:t>
            </a:r>
            <a:endParaRPr lang="en-US" sz="1400" dirty="0"/>
          </a:p>
        </p:txBody>
      </p:sp>
      <p:sp>
        <p:nvSpPr>
          <p:cNvPr id="18" name="Rectangle 17"/>
          <p:cNvSpPr/>
          <p:nvPr/>
        </p:nvSpPr>
        <p:spPr>
          <a:xfrm>
            <a:off x="133526" y="3557755"/>
            <a:ext cx="1536357" cy="6379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Elbow Connector 18"/>
          <p:cNvCxnSpPr/>
          <p:nvPr/>
        </p:nvCxnSpPr>
        <p:spPr>
          <a:xfrm>
            <a:off x="1651828" y="2973028"/>
            <a:ext cx="409830" cy="402944"/>
          </a:xfrm>
          <a:prstGeom prst="bent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9622305" y="5255845"/>
            <a:ext cx="1606380" cy="738664"/>
          </a:xfrm>
          <a:prstGeom prst="rect">
            <a:avLst/>
          </a:prstGeom>
          <a:noFill/>
        </p:spPr>
        <p:txBody>
          <a:bodyPr wrap="square" rtlCol="0">
            <a:spAutoFit/>
          </a:bodyPr>
          <a:lstStyle/>
          <a:p>
            <a:r>
              <a:rPr lang="zh-CN" altLang="en-US" sz="1400" dirty="0"/>
              <a:t>输入验证</a:t>
            </a:r>
            <a:r>
              <a:rPr lang="zh-CN" altLang="en-US" sz="1400" dirty="0" smtClean="0"/>
              <a:t>码</a:t>
            </a:r>
            <a:endParaRPr lang="en-US" altLang="zh-CN" sz="1400" dirty="0" smtClean="0"/>
          </a:p>
          <a:p>
            <a:r>
              <a:rPr lang="zh-CN" altLang="en-US" sz="1400" dirty="0" smtClean="0"/>
              <a:t>（验证码在手机的短信或者邮箱里）</a:t>
            </a:r>
            <a:endParaRPr lang="en-US" sz="1400" dirty="0"/>
          </a:p>
        </p:txBody>
      </p:sp>
      <p:sp>
        <p:nvSpPr>
          <p:cNvPr id="21" name="Rectangle 20"/>
          <p:cNvSpPr/>
          <p:nvPr/>
        </p:nvSpPr>
        <p:spPr>
          <a:xfrm>
            <a:off x="9576033" y="5255845"/>
            <a:ext cx="1652652" cy="8306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a:xfrm>
            <a:off x="8610600" y="6343650"/>
            <a:ext cx="3238500" cy="377825"/>
          </a:xfrm>
        </p:spPr>
        <p:txBody>
          <a:bodyPr/>
          <a:lstStyle/>
          <a:p>
            <a:fld id="{06C94EDD-DB9D-46ED-BCA1-6E4AE7FA3280}" type="slidenum">
              <a:rPr lang="en-US" smtClean="0"/>
              <a:t>5</a:t>
            </a:fld>
            <a:endParaRPr lang="en-US" dirty="0"/>
          </a:p>
        </p:txBody>
      </p:sp>
      <p:pic>
        <p:nvPicPr>
          <p:cNvPr id="24" name="Picture 23"/>
          <p:cNvPicPr>
            <a:picLocks noChangeAspect="1"/>
          </p:cNvPicPr>
          <p:nvPr/>
        </p:nvPicPr>
        <p:blipFill>
          <a:blip r:embed="rId2"/>
          <a:stretch>
            <a:fillRect/>
          </a:stretch>
        </p:blipFill>
        <p:spPr>
          <a:xfrm>
            <a:off x="9451957" y="1926997"/>
            <a:ext cx="2172375" cy="3227821"/>
          </a:xfrm>
          <a:prstGeom prst="rect">
            <a:avLst/>
          </a:prstGeom>
        </p:spPr>
      </p:pic>
      <p:pic>
        <p:nvPicPr>
          <p:cNvPr id="7" name="Picture 6"/>
          <p:cNvPicPr>
            <a:picLocks noChangeAspect="1"/>
          </p:cNvPicPr>
          <p:nvPr/>
        </p:nvPicPr>
        <p:blipFill rotWithShape="1">
          <a:blip r:embed="rId3"/>
          <a:srcRect l="754"/>
          <a:stretch/>
        </p:blipFill>
        <p:spPr>
          <a:xfrm>
            <a:off x="4029019" y="1933536"/>
            <a:ext cx="5022426" cy="3564915"/>
          </a:xfrm>
          <a:prstGeom prst="rect">
            <a:avLst/>
          </a:prstGeom>
        </p:spPr>
      </p:pic>
      <p:sp>
        <p:nvSpPr>
          <p:cNvPr id="25" name="Rounded Rectangle 24"/>
          <p:cNvSpPr/>
          <p:nvPr/>
        </p:nvSpPr>
        <p:spPr>
          <a:xfrm>
            <a:off x="4743276" y="2852943"/>
            <a:ext cx="2133773" cy="182133"/>
          </a:xfrm>
          <a:prstGeom prst="round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ounded Rectangle 25"/>
          <p:cNvSpPr/>
          <p:nvPr/>
        </p:nvSpPr>
        <p:spPr>
          <a:xfrm>
            <a:off x="4743275" y="3055448"/>
            <a:ext cx="2133773" cy="222476"/>
          </a:xfrm>
          <a:prstGeom prst="round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Arrow Connector 26"/>
          <p:cNvCxnSpPr/>
          <p:nvPr/>
        </p:nvCxnSpPr>
        <p:spPr>
          <a:xfrm flipH="1">
            <a:off x="6572505" y="1937804"/>
            <a:ext cx="696848" cy="919456"/>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9679455" y="3095961"/>
            <a:ext cx="350370" cy="923589"/>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4"/>
          <a:stretch>
            <a:fillRect/>
          </a:stretch>
        </p:blipFill>
        <p:spPr>
          <a:xfrm>
            <a:off x="2106411" y="1951432"/>
            <a:ext cx="2279736" cy="2838038"/>
          </a:xfrm>
          <a:prstGeom prst="rect">
            <a:avLst/>
          </a:prstGeom>
        </p:spPr>
      </p:pic>
      <p:sp>
        <p:nvSpPr>
          <p:cNvPr id="13" name="Content Placeholder 12"/>
          <p:cNvSpPr>
            <a:spLocks noGrp="1"/>
          </p:cNvSpPr>
          <p:nvPr>
            <p:ph idx="1"/>
          </p:nvPr>
        </p:nvSpPr>
        <p:spPr/>
        <p:txBody>
          <a:bodyPr/>
          <a:lstStyle/>
          <a:p>
            <a:endParaRPr lang="en-US"/>
          </a:p>
        </p:txBody>
      </p:sp>
    </p:spTree>
    <p:extLst>
      <p:ext uri="{BB962C8B-B14F-4D97-AF65-F5344CB8AC3E}">
        <p14:creationId xmlns:p14="http://schemas.microsoft.com/office/powerpoint/2010/main" val="925553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329" y="343930"/>
            <a:ext cx="10515600" cy="1325563"/>
          </a:xfrm>
          <a:ln>
            <a:noFill/>
          </a:ln>
        </p:spPr>
        <p:txBody>
          <a:bodyPr>
            <a:normAutofit fontScale="90000"/>
          </a:bodyPr>
          <a:lstStyle/>
          <a:p>
            <a:r>
              <a:rPr lang="en-US" dirty="0">
                <a:ln>
                  <a:solidFill>
                    <a:srgbClr val="0070C0"/>
                  </a:solidFill>
                </a:ln>
                <a:solidFill>
                  <a:srgbClr val="1B6B93"/>
                </a:solidFill>
              </a:rPr>
              <a:t>2.</a:t>
            </a:r>
            <a:r>
              <a:rPr lang="vi-VN" dirty="0">
                <a:ln>
                  <a:solidFill>
                    <a:srgbClr val="0070C0"/>
                  </a:solidFill>
                </a:ln>
                <a:solidFill>
                  <a:srgbClr val="1B6B93"/>
                </a:solidFill>
              </a:rPr>
              <a:t> </a:t>
            </a:r>
            <a:r>
              <a:rPr lang="zh-CN" altLang="en-US" dirty="0" smtClean="0">
                <a:ln>
                  <a:solidFill>
                    <a:srgbClr val="0070C0"/>
                  </a:solidFill>
                </a:ln>
                <a:solidFill>
                  <a:srgbClr val="1B6B93"/>
                </a:solidFill>
              </a:rPr>
              <a:t>登录操</a:t>
            </a:r>
            <a:r>
              <a:rPr lang="zh-CN" altLang="en-US" dirty="0" smtClean="0">
                <a:ln>
                  <a:solidFill>
                    <a:srgbClr val="0070C0"/>
                  </a:solidFill>
                </a:ln>
                <a:solidFill>
                  <a:srgbClr val="1B6B93"/>
                </a:solidFill>
              </a:rPr>
              <a:t>作指南</a:t>
            </a:r>
            <a:r>
              <a:rPr lang="en-US" altLang="zh-CN" dirty="0">
                <a:ln>
                  <a:solidFill>
                    <a:srgbClr val="0070C0"/>
                  </a:solidFill>
                </a:ln>
                <a:solidFill>
                  <a:srgbClr val="1B6B93"/>
                </a:solidFill>
              </a:rPr>
              <a:t/>
            </a:r>
            <a:br>
              <a:rPr lang="en-US" altLang="zh-CN" dirty="0">
                <a:ln>
                  <a:solidFill>
                    <a:srgbClr val="0070C0"/>
                  </a:solidFill>
                </a:ln>
                <a:solidFill>
                  <a:srgbClr val="1B6B93"/>
                </a:solidFill>
              </a:rPr>
            </a:br>
            <a:r>
              <a:rPr lang="en-US" altLang="zh-CN" sz="3600" dirty="0">
                <a:solidFill>
                  <a:srgbClr val="1B6B93"/>
                </a:solidFill>
              </a:rPr>
              <a:t>2.1 </a:t>
            </a:r>
            <a:r>
              <a:rPr lang="zh-CN" altLang="en-US" sz="3600" dirty="0">
                <a:solidFill>
                  <a:srgbClr val="1B6B93"/>
                </a:solidFill>
              </a:rPr>
              <a:t>首</a:t>
            </a:r>
            <a:r>
              <a:rPr lang="zh-CN" altLang="en-US" sz="3600" dirty="0" smtClean="0">
                <a:solidFill>
                  <a:srgbClr val="1B6B93"/>
                </a:solidFill>
              </a:rPr>
              <a:t>次登</a:t>
            </a:r>
            <a:r>
              <a:rPr lang="zh-CN" altLang="en-US" sz="3600" dirty="0" smtClean="0">
                <a:solidFill>
                  <a:srgbClr val="1B6B93"/>
                </a:solidFill>
              </a:rPr>
              <a:t>录</a:t>
            </a:r>
            <a:r>
              <a:rPr lang="en-US" altLang="zh-CN" sz="3600" dirty="0" smtClean="0">
                <a:solidFill>
                  <a:srgbClr val="1B6B93"/>
                </a:solidFill>
              </a:rPr>
              <a:t/>
            </a:r>
            <a:br>
              <a:rPr lang="en-US" altLang="zh-CN" sz="3600" dirty="0" smtClean="0">
                <a:solidFill>
                  <a:srgbClr val="1B6B93"/>
                </a:solidFill>
              </a:rPr>
            </a:br>
            <a:endParaRPr lang="en-US" sz="3600" dirty="0">
              <a:solidFill>
                <a:srgbClr val="1B6B93"/>
              </a:solidFill>
            </a:endParaRPr>
          </a:p>
        </p:txBody>
      </p:sp>
      <p:sp>
        <p:nvSpPr>
          <p:cNvPr id="4" name="Slide Number Placeholder 3"/>
          <p:cNvSpPr>
            <a:spLocks noGrp="1"/>
          </p:cNvSpPr>
          <p:nvPr>
            <p:ph type="sldNum" sz="quarter" idx="12"/>
          </p:nvPr>
        </p:nvSpPr>
        <p:spPr/>
        <p:txBody>
          <a:bodyPr/>
          <a:lstStyle/>
          <a:p>
            <a:fld id="{06C94EDD-DB9D-46ED-BCA1-6E4AE7FA3280}" type="slidenum">
              <a:rPr lang="en-US" smtClean="0"/>
              <a:t>6</a:t>
            </a:fld>
            <a:endParaRPr lang="en-US"/>
          </a:p>
        </p:txBody>
      </p:sp>
      <p:sp>
        <p:nvSpPr>
          <p:cNvPr id="8" name="Rectangle 7"/>
          <p:cNvSpPr/>
          <p:nvPr/>
        </p:nvSpPr>
        <p:spPr>
          <a:xfrm>
            <a:off x="7460069" y="2141251"/>
            <a:ext cx="2377440" cy="627201"/>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Elbow Connector 8"/>
          <p:cNvCxnSpPr/>
          <p:nvPr/>
        </p:nvCxnSpPr>
        <p:spPr>
          <a:xfrm flipV="1">
            <a:off x="6751960" y="2439396"/>
            <a:ext cx="732400" cy="558636"/>
          </a:xfrm>
          <a:prstGeom prst="bentConnector3">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427555" y="2124186"/>
            <a:ext cx="2323071" cy="646331"/>
          </a:xfrm>
          <a:prstGeom prst="rect">
            <a:avLst/>
          </a:prstGeom>
          <a:noFill/>
        </p:spPr>
        <p:txBody>
          <a:bodyPr wrap="square" rtlCol="0">
            <a:spAutoFit/>
          </a:bodyPr>
          <a:lstStyle/>
          <a:p>
            <a:r>
              <a:rPr lang="zh-CN" altLang="en-US" dirty="0" smtClean="0"/>
              <a:t>输入验证码（在邮箱或者手机</a:t>
            </a:r>
            <a:r>
              <a:rPr lang="zh-CN" altLang="en-US" dirty="0"/>
              <a:t>短</a:t>
            </a:r>
            <a:r>
              <a:rPr lang="zh-CN" altLang="en-US" dirty="0" smtClean="0"/>
              <a:t>信里）</a:t>
            </a:r>
            <a:endParaRPr lang="en-US" dirty="0"/>
          </a:p>
        </p:txBody>
      </p:sp>
      <p:sp>
        <p:nvSpPr>
          <p:cNvPr id="19" name="Google Shape;1578;p81"/>
          <p:cNvSpPr txBox="1">
            <a:spLocks/>
          </p:cNvSpPr>
          <p:nvPr/>
        </p:nvSpPr>
        <p:spPr>
          <a:xfrm>
            <a:off x="3915681" y="2826503"/>
            <a:ext cx="294957" cy="305836"/>
          </a:xfrm>
          <a:prstGeom prst="rect">
            <a:avLst/>
          </a:prstGeom>
          <a:noFill/>
          <a:ln w="19050">
            <a:solidFill>
              <a:srgbClr val="FF0000"/>
            </a:solidFill>
          </a:ln>
        </p:spPr>
        <p:txBody>
          <a:bodyPr spcFirstLastPara="1" wrap="square" lIns="91425" tIns="8227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 sz="1400" dirty="0" smtClean="0">
                <a:solidFill>
                  <a:srgbClr val="FF0000"/>
                </a:solidFill>
              </a:rPr>
              <a:t>1</a:t>
            </a:r>
            <a:endParaRPr lang="en" sz="1400" dirty="0">
              <a:solidFill>
                <a:srgbClr val="FF0000"/>
              </a:solidFill>
            </a:endParaRPr>
          </a:p>
        </p:txBody>
      </p:sp>
      <p:sp>
        <p:nvSpPr>
          <p:cNvPr id="20" name="Google Shape;1578;p81"/>
          <p:cNvSpPr txBox="1">
            <a:spLocks/>
          </p:cNvSpPr>
          <p:nvPr/>
        </p:nvSpPr>
        <p:spPr>
          <a:xfrm>
            <a:off x="3926239" y="3202244"/>
            <a:ext cx="269790" cy="292641"/>
          </a:xfrm>
          <a:prstGeom prst="rect">
            <a:avLst/>
          </a:prstGeom>
          <a:noFill/>
          <a:ln w="19050">
            <a:solidFill>
              <a:srgbClr val="FF0000"/>
            </a:solidFill>
          </a:ln>
        </p:spPr>
        <p:txBody>
          <a:bodyPr spcFirstLastPara="1" wrap="square" lIns="91425" tIns="8227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 sz="1400" dirty="0">
                <a:solidFill>
                  <a:srgbClr val="FF0000"/>
                </a:solidFill>
              </a:rPr>
              <a:t>2</a:t>
            </a:r>
          </a:p>
        </p:txBody>
      </p:sp>
      <p:sp>
        <p:nvSpPr>
          <p:cNvPr id="21" name="Google Shape;1578;p81"/>
          <p:cNvSpPr txBox="1">
            <a:spLocks/>
          </p:cNvSpPr>
          <p:nvPr/>
        </p:nvSpPr>
        <p:spPr>
          <a:xfrm>
            <a:off x="3927046" y="3537881"/>
            <a:ext cx="291843" cy="302380"/>
          </a:xfrm>
          <a:prstGeom prst="rect">
            <a:avLst/>
          </a:prstGeom>
          <a:noFill/>
          <a:ln w="19050">
            <a:solidFill>
              <a:srgbClr val="FF0000"/>
            </a:solidFill>
          </a:ln>
        </p:spPr>
        <p:txBody>
          <a:bodyPr spcFirstLastPara="1" wrap="square" lIns="91425" tIns="8227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 sz="1400" dirty="0">
                <a:solidFill>
                  <a:srgbClr val="FF0000"/>
                </a:solidFill>
              </a:rPr>
              <a:t>3</a:t>
            </a:r>
          </a:p>
        </p:txBody>
      </p:sp>
      <p:sp>
        <p:nvSpPr>
          <p:cNvPr id="22" name="Google Shape;1578;p81"/>
          <p:cNvSpPr txBox="1">
            <a:spLocks/>
          </p:cNvSpPr>
          <p:nvPr/>
        </p:nvSpPr>
        <p:spPr>
          <a:xfrm>
            <a:off x="3893668" y="4100791"/>
            <a:ext cx="308775" cy="290023"/>
          </a:xfrm>
          <a:prstGeom prst="rect">
            <a:avLst/>
          </a:prstGeom>
          <a:noFill/>
          <a:ln w="19050">
            <a:solidFill>
              <a:srgbClr val="FF0000"/>
            </a:solidFill>
          </a:ln>
        </p:spPr>
        <p:txBody>
          <a:bodyPr spcFirstLastPara="1" wrap="square" lIns="91425" tIns="8227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 sz="1400" dirty="0">
                <a:solidFill>
                  <a:srgbClr val="FF0000"/>
                </a:solidFill>
              </a:rPr>
              <a:t>4</a:t>
            </a:r>
          </a:p>
        </p:txBody>
      </p:sp>
      <p:cxnSp>
        <p:nvCxnSpPr>
          <p:cNvPr id="23" name="Elbow Connector 22"/>
          <p:cNvCxnSpPr/>
          <p:nvPr/>
        </p:nvCxnSpPr>
        <p:spPr>
          <a:xfrm flipV="1">
            <a:off x="6755320" y="3202244"/>
            <a:ext cx="729040" cy="160955"/>
          </a:xfrm>
          <a:prstGeom prst="bentConnector3">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7497674" y="3006285"/>
            <a:ext cx="3454718" cy="32192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7522098" y="3540991"/>
            <a:ext cx="2444277" cy="35681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7508391" y="4140948"/>
            <a:ext cx="877943" cy="41630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7427555" y="3004220"/>
            <a:ext cx="3454718" cy="369332"/>
          </a:xfrm>
          <a:prstGeom prst="rect">
            <a:avLst/>
          </a:prstGeom>
          <a:noFill/>
        </p:spPr>
        <p:txBody>
          <a:bodyPr wrap="square" rtlCol="0">
            <a:spAutoFit/>
          </a:bodyPr>
          <a:lstStyle/>
          <a:p>
            <a:r>
              <a:rPr lang="zh-CN" altLang="en-US" dirty="0" smtClean="0"/>
              <a:t>输入新密码（必须有</a:t>
            </a:r>
            <a:r>
              <a:rPr lang="en-US" altLang="zh-CN" dirty="0" smtClean="0">
                <a:latin typeface="Times New Roma hn"/>
              </a:rPr>
              <a:t>6-20</a:t>
            </a:r>
            <a:r>
              <a:rPr lang="zh-CN" altLang="en-US" dirty="0" smtClean="0"/>
              <a:t>个字符）</a:t>
            </a:r>
            <a:endParaRPr lang="en-US" dirty="0"/>
          </a:p>
        </p:txBody>
      </p:sp>
      <p:sp>
        <p:nvSpPr>
          <p:cNvPr id="33" name="TextBox 32"/>
          <p:cNvSpPr txBox="1"/>
          <p:nvPr/>
        </p:nvSpPr>
        <p:spPr>
          <a:xfrm>
            <a:off x="7460069" y="3546984"/>
            <a:ext cx="2574936" cy="369332"/>
          </a:xfrm>
          <a:prstGeom prst="rect">
            <a:avLst/>
          </a:prstGeom>
          <a:noFill/>
        </p:spPr>
        <p:txBody>
          <a:bodyPr wrap="square" rtlCol="0">
            <a:spAutoFit/>
          </a:bodyPr>
          <a:lstStyle/>
          <a:p>
            <a:r>
              <a:rPr lang="zh-CN" altLang="en-US" dirty="0"/>
              <a:t>重</a:t>
            </a:r>
            <a:r>
              <a:rPr lang="zh-CN" altLang="en-US" dirty="0" smtClean="0"/>
              <a:t>新输入刚设定新密码</a:t>
            </a:r>
            <a:endParaRPr lang="en-US" dirty="0"/>
          </a:p>
        </p:txBody>
      </p:sp>
      <p:sp>
        <p:nvSpPr>
          <p:cNvPr id="34" name="TextBox 33"/>
          <p:cNvSpPr txBox="1"/>
          <p:nvPr/>
        </p:nvSpPr>
        <p:spPr>
          <a:xfrm>
            <a:off x="7460069" y="4150158"/>
            <a:ext cx="1194118" cy="369332"/>
          </a:xfrm>
          <a:prstGeom prst="rect">
            <a:avLst/>
          </a:prstGeom>
          <a:noFill/>
        </p:spPr>
        <p:txBody>
          <a:bodyPr wrap="square" rtlCol="0">
            <a:spAutoFit/>
          </a:bodyPr>
          <a:lstStyle/>
          <a:p>
            <a:r>
              <a:rPr lang="zh-CN" altLang="en-US" dirty="0" smtClean="0"/>
              <a:t>按认证</a:t>
            </a:r>
            <a:endParaRPr lang="en-US" dirty="0"/>
          </a:p>
        </p:txBody>
      </p:sp>
      <p:cxnSp>
        <p:nvCxnSpPr>
          <p:cNvPr id="35" name="Elbow Connector 34"/>
          <p:cNvCxnSpPr/>
          <p:nvPr/>
        </p:nvCxnSpPr>
        <p:spPr>
          <a:xfrm>
            <a:off x="6750877" y="3665569"/>
            <a:ext cx="757514" cy="95374"/>
          </a:xfrm>
          <a:prstGeom prst="bentConnector3">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35"/>
          <p:cNvCxnSpPr/>
          <p:nvPr/>
        </p:nvCxnSpPr>
        <p:spPr>
          <a:xfrm>
            <a:off x="6746316" y="4318009"/>
            <a:ext cx="775782" cy="107071"/>
          </a:xfrm>
          <a:prstGeom prst="bentConnector3">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Flowchart: Alternate Process 23"/>
          <p:cNvSpPr/>
          <p:nvPr/>
        </p:nvSpPr>
        <p:spPr>
          <a:xfrm>
            <a:off x="741797" y="1606290"/>
            <a:ext cx="3160372" cy="593583"/>
          </a:xfrm>
          <a:prstGeom prst="flowChartAlternateProcess">
            <a:avLst/>
          </a:prstGeom>
          <a:no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3" name="TextBox 2"/>
          <p:cNvSpPr txBox="1"/>
          <p:nvPr/>
        </p:nvSpPr>
        <p:spPr>
          <a:xfrm>
            <a:off x="841048" y="1602759"/>
            <a:ext cx="3031525" cy="584775"/>
          </a:xfrm>
          <a:prstGeom prst="rect">
            <a:avLst/>
          </a:prstGeom>
          <a:noFill/>
        </p:spPr>
        <p:txBody>
          <a:bodyPr wrap="square" rtlCol="0">
            <a:spAutoFit/>
          </a:bodyPr>
          <a:lstStyle/>
          <a:p>
            <a:r>
              <a:rPr lang="zh-CN" altLang="en-US" sz="3200" dirty="0"/>
              <a:t>设定登录新密码</a:t>
            </a:r>
            <a:endParaRPr lang="en-US" sz="3200" dirty="0"/>
          </a:p>
        </p:txBody>
      </p:sp>
      <p:pic>
        <p:nvPicPr>
          <p:cNvPr id="7" name="Picture 6"/>
          <p:cNvPicPr>
            <a:picLocks noChangeAspect="1"/>
          </p:cNvPicPr>
          <p:nvPr/>
        </p:nvPicPr>
        <p:blipFill>
          <a:blip r:embed="rId2"/>
          <a:stretch>
            <a:fillRect/>
          </a:stretch>
        </p:blipFill>
        <p:spPr>
          <a:xfrm>
            <a:off x="4241750" y="2027590"/>
            <a:ext cx="2519844" cy="4339994"/>
          </a:xfrm>
          <a:prstGeom prst="rect">
            <a:avLst/>
          </a:prstGeom>
        </p:spPr>
      </p:pic>
    </p:spTree>
    <p:extLst>
      <p:ext uri="{BB962C8B-B14F-4D97-AF65-F5344CB8AC3E}">
        <p14:creationId xmlns:p14="http://schemas.microsoft.com/office/powerpoint/2010/main" val="31844729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740" y="171447"/>
            <a:ext cx="10515600" cy="1163466"/>
          </a:xfrm>
        </p:spPr>
        <p:txBody>
          <a:bodyPr>
            <a:normAutofit fontScale="90000"/>
          </a:bodyPr>
          <a:lstStyle/>
          <a:p>
            <a:r>
              <a:rPr lang="en-US" dirty="0">
                <a:ln>
                  <a:solidFill>
                    <a:srgbClr val="0070C0"/>
                  </a:solidFill>
                </a:ln>
                <a:solidFill>
                  <a:srgbClr val="1B6B93"/>
                </a:solidFill>
              </a:rPr>
              <a:t>2.</a:t>
            </a:r>
            <a:r>
              <a:rPr lang="vi-VN" dirty="0">
                <a:ln>
                  <a:solidFill>
                    <a:srgbClr val="0070C0"/>
                  </a:solidFill>
                </a:ln>
                <a:solidFill>
                  <a:srgbClr val="1B6B93"/>
                </a:solidFill>
              </a:rPr>
              <a:t> </a:t>
            </a:r>
            <a:r>
              <a:rPr lang="zh-CN" altLang="en-US" dirty="0" smtClean="0">
                <a:ln>
                  <a:solidFill>
                    <a:srgbClr val="0070C0"/>
                  </a:solidFill>
                </a:ln>
                <a:solidFill>
                  <a:srgbClr val="1B6B93"/>
                </a:solidFill>
              </a:rPr>
              <a:t>登录</a:t>
            </a:r>
            <a:r>
              <a:rPr lang="zh-CN" altLang="en-US" dirty="0">
                <a:ln>
                  <a:solidFill>
                    <a:srgbClr val="0070C0"/>
                  </a:solidFill>
                </a:ln>
                <a:solidFill>
                  <a:srgbClr val="1B6B93"/>
                </a:solidFill>
              </a:rPr>
              <a:t>操</a:t>
            </a:r>
            <a:r>
              <a:rPr lang="zh-CN" altLang="en-US" dirty="0" smtClean="0">
                <a:ln>
                  <a:solidFill>
                    <a:srgbClr val="0070C0"/>
                  </a:solidFill>
                </a:ln>
                <a:solidFill>
                  <a:srgbClr val="1B6B93"/>
                </a:solidFill>
              </a:rPr>
              <a:t>作指南</a:t>
            </a:r>
            <a:r>
              <a:rPr lang="en-US" altLang="zh-CN" dirty="0">
                <a:ln>
                  <a:solidFill>
                    <a:srgbClr val="0070C0"/>
                  </a:solidFill>
                </a:ln>
                <a:solidFill>
                  <a:srgbClr val="1B6B93"/>
                </a:solidFill>
              </a:rPr>
              <a:t/>
            </a:r>
            <a:br>
              <a:rPr lang="en-US" altLang="zh-CN" dirty="0">
                <a:ln>
                  <a:solidFill>
                    <a:srgbClr val="0070C0"/>
                  </a:solidFill>
                </a:ln>
                <a:solidFill>
                  <a:srgbClr val="1B6B93"/>
                </a:solidFill>
              </a:rPr>
            </a:br>
            <a:r>
              <a:rPr lang="en-US" altLang="zh-CN" sz="3600" dirty="0" smtClean="0">
                <a:solidFill>
                  <a:srgbClr val="1B6B93"/>
                </a:solidFill>
              </a:rPr>
              <a:t>2.2 </a:t>
            </a:r>
            <a:r>
              <a:rPr lang="zh-CN" altLang="en-US" sz="3600" dirty="0" smtClean="0">
                <a:solidFill>
                  <a:srgbClr val="1B6B93"/>
                </a:solidFill>
              </a:rPr>
              <a:t>忘记密码</a:t>
            </a:r>
            <a:endParaRPr lang="en-US" sz="3600" dirty="0">
              <a:solidFill>
                <a:srgbClr val="1B6B93"/>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100485987"/>
              </p:ext>
            </p:extLst>
          </p:nvPr>
        </p:nvGraphicFramePr>
        <p:xfrm>
          <a:off x="2347784" y="1639330"/>
          <a:ext cx="6178378" cy="4624465"/>
        </p:xfrm>
        <a:graphic>
          <a:graphicData uri="http://schemas.openxmlformats.org/drawingml/2006/table">
            <a:tbl>
              <a:tblPr firstRow="1" bandRow="1">
                <a:tableStyleId>{2D5ABB26-0587-4C30-8999-92F81FD0307C}</a:tableStyleId>
              </a:tblPr>
              <a:tblGrid>
                <a:gridCol w="3105665">
                  <a:extLst>
                    <a:ext uri="{9D8B030D-6E8A-4147-A177-3AD203B41FA5}">
                      <a16:colId xmlns:a16="http://schemas.microsoft.com/office/drawing/2014/main" val="20000"/>
                    </a:ext>
                  </a:extLst>
                </a:gridCol>
                <a:gridCol w="3072713">
                  <a:extLst>
                    <a:ext uri="{9D8B030D-6E8A-4147-A177-3AD203B41FA5}">
                      <a16:colId xmlns:a16="http://schemas.microsoft.com/office/drawing/2014/main" val="20001"/>
                    </a:ext>
                  </a:extLst>
                </a:gridCol>
              </a:tblGrid>
              <a:tr h="659027">
                <a:tc gridSpan="2">
                  <a:txBody>
                    <a:bodyPr/>
                    <a:lstStyle/>
                    <a:p>
                      <a:r>
                        <a:rPr lang="zh-CN" altLang="en-US" dirty="0" smtClean="0"/>
                        <a:t>若是客户忘记密码的时候，客户可以按照下面的指南以为可以设定新密，客户先输入验证码然后设定新密码。</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96543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6" name="Picture 5"/>
          <p:cNvPicPr>
            <a:picLocks noChangeAspect="1"/>
          </p:cNvPicPr>
          <p:nvPr/>
        </p:nvPicPr>
        <p:blipFill rotWithShape="1">
          <a:blip r:embed="rId2"/>
          <a:srcRect t="3480" b="5872"/>
          <a:stretch/>
        </p:blipFill>
        <p:spPr>
          <a:xfrm>
            <a:off x="5997540" y="2393904"/>
            <a:ext cx="1873078" cy="3773130"/>
          </a:xfrm>
          <a:prstGeom prst="rect">
            <a:avLst/>
          </a:prstGeom>
          <a:ln>
            <a:noFill/>
          </a:ln>
          <a:effectLst>
            <a:outerShdw blurRad="292100" dist="139700" dir="2700000" algn="tl" rotWithShape="0">
              <a:srgbClr val="333333">
                <a:alpha val="65000"/>
              </a:srgbClr>
            </a:outerShdw>
          </a:effectLst>
        </p:spPr>
      </p:pic>
      <p:sp>
        <p:nvSpPr>
          <p:cNvPr id="11" name="Right Arrow 10"/>
          <p:cNvSpPr/>
          <p:nvPr/>
        </p:nvSpPr>
        <p:spPr>
          <a:xfrm rot="8603618">
            <a:off x="4779446" y="3976814"/>
            <a:ext cx="1082107" cy="11414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06C94EDD-DB9D-46ED-BCA1-6E4AE7FA3280}" type="slidenum">
              <a:rPr lang="en-US" smtClean="0"/>
              <a:t>7</a:t>
            </a:fld>
            <a:endParaRPr lang="en-US"/>
          </a:p>
        </p:txBody>
      </p:sp>
      <p:pic>
        <p:nvPicPr>
          <p:cNvPr id="4" name="Picture 3"/>
          <p:cNvPicPr>
            <a:picLocks noChangeAspect="1"/>
          </p:cNvPicPr>
          <p:nvPr/>
        </p:nvPicPr>
        <p:blipFill>
          <a:blip r:embed="rId3"/>
          <a:stretch>
            <a:fillRect/>
          </a:stretch>
        </p:blipFill>
        <p:spPr>
          <a:xfrm>
            <a:off x="2726574" y="2388258"/>
            <a:ext cx="2125562" cy="3778776"/>
          </a:xfrm>
          <a:prstGeom prst="rect">
            <a:avLst/>
          </a:prstGeom>
        </p:spPr>
      </p:pic>
    </p:spTree>
    <p:extLst>
      <p:ext uri="{BB962C8B-B14F-4D97-AF65-F5344CB8AC3E}">
        <p14:creationId xmlns:p14="http://schemas.microsoft.com/office/powerpoint/2010/main" val="20364391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671" y="280025"/>
            <a:ext cx="10414686" cy="1055570"/>
          </a:xfrm>
        </p:spPr>
        <p:txBody>
          <a:bodyPr>
            <a:normAutofit fontScale="90000"/>
          </a:bodyPr>
          <a:lstStyle/>
          <a:p>
            <a:r>
              <a:rPr lang="en-US" dirty="0">
                <a:ln>
                  <a:solidFill>
                    <a:srgbClr val="0070C0"/>
                  </a:solidFill>
                </a:ln>
                <a:solidFill>
                  <a:srgbClr val="1B6B93"/>
                </a:solidFill>
              </a:rPr>
              <a:t>2.</a:t>
            </a:r>
            <a:r>
              <a:rPr lang="vi-VN" dirty="0">
                <a:ln>
                  <a:solidFill>
                    <a:srgbClr val="0070C0"/>
                  </a:solidFill>
                </a:ln>
                <a:solidFill>
                  <a:srgbClr val="1B6B93"/>
                </a:solidFill>
              </a:rPr>
              <a:t> </a:t>
            </a:r>
            <a:r>
              <a:rPr lang="zh-CN" altLang="en-US" dirty="0" smtClean="0">
                <a:ln>
                  <a:solidFill>
                    <a:srgbClr val="0070C0"/>
                  </a:solidFill>
                </a:ln>
                <a:solidFill>
                  <a:srgbClr val="1B6B93"/>
                </a:solidFill>
              </a:rPr>
              <a:t>登</a:t>
            </a:r>
            <a:r>
              <a:rPr lang="zh-CN" altLang="en-US" dirty="0">
                <a:ln>
                  <a:solidFill>
                    <a:srgbClr val="0070C0"/>
                  </a:solidFill>
                </a:ln>
                <a:solidFill>
                  <a:srgbClr val="1B6B93"/>
                </a:solidFill>
              </a:rPr>
              <a:t>录操作指南</a:t>
            </a:r>
            <a:r>
              <a:rPr lang="en-US" altLang="zh-CN" dirty="0">
                <a:ln>
                  <a:solidFill>
                    <a:srgbClr val="0070C0"/>
                  </a:solidFill>
                </a:ln>
                <a:solidFill>
                  <a:srgbClr val="1B6B93"/>
                </a:solidFill>
              </a:rPr>
              <a:t/>
            </a:r>
            <a:br>
              <a:rPr lang="en-US" altLang="zh-CN" dirty="0">
                <a:ln>
                  <a:solidFill>
                    <a:srgbClr val="0070C0"/>
                  </a:solidFill>
                </a:ln>
                <a:solidFill>
                  <a:srgbClr val="1B6B93"/>
                </a:solidFill>
              </a:rPr>
            </a:br>
            <a:r>
              <a:rPr lang="en-US" altLang="zh-CN" sz="3600" dirty="0" smtClean="0">
                <a:solidFill>
                  <a:srgbClr val="1B6B93"/>
                </a:solidFill>
              </a:rPr>
              <a:t>2.3 </a:t>
            </a:r>
            <a:r>
              <a:rPr lang="zh-CN" altLang="en-US" sz="3600" dirty="0">
                <a:solidFill>
                  <a:srgbClr val="1B6B93"/>
                </a:solidFill>
              </a:rPr>
              <a:t>修</a:t>
            </a:r>
            <a:r>
              <a:rPr lang="zh-CN" altLang="en-US" sz="3600" dirty="0" smtClean="0">
                <a:solidFill>
                  <a:srgbClr val="1B6B93"/>
                </a:solidFill>
              </a:rPr>
              <a:t>改密码</a:t>
            </a:r>
            <a:endParaRPr lang="en-US" sz="3600" dirty="0">
              <a:solidFill>
                <a:srgbClr val="1B6B93"/>
              </a:solidFill>
            </a:endParaRPr>
          </a:p>
        </p:txBody>
      </p:sp>
      <p:pic>
        <p:nvPicPr>
          <p:cNvPr id="4" name="Content Placeholder 3"/>
          <p:cNvPicPr>
            <a:picLocks noGrp="1" noChangeAspect="1"/>
          </p:cNvPicPr>
          <p:nvPr>
            <p:ph idx="1"/>
          </p:nvPr>
        </p:nvPicPr>
        <p:blipFill rotWithShape="1">
          <a:blip r:embed="rId3"/>
          <a:srcRect t="3102" b="5687"/>
          <a:stretch/>
        </p:blipFill>
        <p:spPr>
          <a:xfrm>
            <a:off x="883835" y="2690062"/>
            <a:ext cx="1640603" cy="3325345"/>
          </a:xfrm>
          <a:prstGeom prst="rect">
            <a:avLst/>
          </a:prstGeom>
        </p:spPr>
      </p:pic>
      <p:pic>
        <p:nvPicPr>
          <p:cNvPr id="5" name="Picture 4"/>
          <p:cNvPicPr>
            <a:picLocks noChangeAspect="1"/>
          </p:cNvPicPr>
          <p:nvPr/>
        </p:nvPicPr>
        <p:blipFill rotWithShape="1">
          <a:blip r:embed="rId4"/>
          <a:srcRect t="3220" b="6087"/>
          <a:stretch/>
        </p:blipFill>
        <p:spPr>
          <a:xfrm>
            <a:off x="3642312" y="2558440"/>
            <a:ext cx="1709814" cy="3456967"/>
          </a:xfrm>
          <a:prstGeom prst="rect">
            <a:avLst/>
          </a:prstGeom>
        </p:spPr>
      </p:pic>
      <p:pic>
        <p:nvPicPr>
          <p:cNvPr id="6" name="Picture 5"/>
          <p:cNvPicPr>
            <a:picLocks noChangeAspect="1"/>
          </p:cNvPicPr>
          <p:nvPr/>
        </p:nvPicPr>
        <p:blipFill rotWithShape="1">
          <a:blip r:embed="rId5"/>
          <a:srcRect t="3328" b="39733"/>
          <a:stretch/>
        </p:blipFill>
        <p:spPr>
          <a:xfrm>
            <a:off x="6293517" y="2989390"/>
            <a:ext cx="2391565" cy="3026017"/>
          </a:xfrm>
          <a:prstGeom prst="rect">
            <a:avLst/>
          </a:prstGeom>
        </p:spPr>
      </p:pic>
      <p:pic>
        <p:nvPicPr>
          <p:cNvPr id="7" name="Picture 6"/>
          <p:cNvPicPr>
            <a:picLocks noChangeAspect="1"/>
          </p:cNvPicPr>
          <p:nvPr/>
        </p:nvPicPr>
        <p:blipFill>
          <a:blip r:embed="rId6"/>
          <a:stretch>
            <a:fillRect/>
          </a:stretch>
        </p:blipFill>
        <p:spPr>
          <a:xfrm>
            <a:off x="9499600" y="2954686"/>
            <a:ext cx="2172375" cy="3227821"/>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1779209076"/>
              </p:ext>
            </p:extLst>
          </p:nvPr>
        </p:nvGraphicFramePr>
        <p:xfrm>
          <a:off x="304801" y="2025931"/>
          <a:ext cx="11747049" cy="3841469"/>
        </p:xfrm>
        <a:graphic>
          <a:graphicData uri="http://schemas.openxmlformats.org/drawingml/2006/table">
            <a:tbl>
              <a:tblPr firstRow="1" bandRow="1">
                <a:tableStyleId>{2D5ABB26-0587-4C30-8999-92F81FD0307C}</a:tableStyleId>
              </a:tblPr>
              <a:tblGrid>
                <a:gridCol w="2815413">
                  <a:extLst>
                    <a:ext uri="{9D8B030D-6E8A-4147-A177-3AD203B41FA5}">
                      <a16:colId xmlns:a16="http://schemas.microsoft.com/office/drawing/2014/main" val="20000"/>
                    </a:ext>
                  </a:extLst>
                </a:gridCol>
                <a:gridCol w="2977212">
                  <a:extLst>
                    <a:ext uri="{9D8B030D-6E8A-4147-A177-3AD203B41FA5}">
                      <a16:colId xmlns:a16="http://schemas.microsoft.com/office/drawing/2014/main" val="20001"/>
                    </a:ext>
                  </a:extLst>
                </a:gridCol>
                <a:gridCol w="2977212">
                  <a:extLst>
                    <a:ext uri="{9D8B030D-6E8A-4147-A177-3AD203B41FA5}">
                      <a16:colId xmlns:a16="http://schemas.microsoft.com/office/drawing/2014/main" val="20002"/>
                    </a:ext>
                  </a:extLst>
                </a:gridCol>
                <a:gridCol w="2977212">
                  <a:extLst>
                    <a:ext uri="{9D8B030D-6E8A-4147-A177-3AD203B41FA5}">
                      <a16:colId xmlns:a16="http://schemas.microsoft.com/office/drawing/2014/main" val="20003"/>
                    </a:ext>
                  </a:extLst>
                </a:gridCol>
              </a:tblGrid>
              <a:tr h="942690">
                <a:tc>
                  <a:txBody>
                    <a:bodyPr/>
                    <a:lstStyle/>
                    <a:p>
                      <a:r>
                        <a:rPr lang="zh-CN" altLang="en-US" dirty="0" smtClean="0"/>
                        <a:t>在服务屏幕点击在图标</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CN" altLang="en-US" dirty="0" smtClean="0"/>
                        <a:t>选择修改密码</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zh-CN" altLang="en-US" dirty="0" smtClean="0"/>
                        <a:t>首先输入当前的密码然后输入新密码（密码包括大小写，字母，数字，至少又六个）</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zh-CN" altLang="en-US" dirty="0" smtClean="0"/>
                        <a:t>输入验证码就可以修改密码</a:t>
                      </a:r>
                      <a:endParaRPr lang="en-US" altLang="zh-CN" dirty="0" smtClean="0"/>
                    </a:p>
                    <a:p>
                      <a:r>
                        <a:rPr lang="zh-CN" altLang="en-US" dirty="0" smtClean="0"/>
                        <a:t>（验证码在手机的短信或者邮箱里）</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898779">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9" name="Oval 8"/>
          <p:cNvSpPr/>
          <p:nvPr/>
        </p:nvSpPr>
        <p:spPr>
          <a:xfrm>
            <a:off x="883835" y="2679199"/>
            <a:ext cx="484762" cy="363742"/>
          </a:xfrm>
          <a:prstGeom prst="ellipse">
            <a:avLst/>
          </a:prstGeom>
          <a:noFill/>
          <a:ln w="222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a:off x="1405496" y="2324469"/>
            <a:ext cx="1030003" cy="536601"/>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Google Shape;1578;p81"/>
          <p:cNvSpPr txBox="1">
            <a:spLocks/>
          </p:cNvSpPr>
          <p:nvPr/>
        </p:nvSpPr>
        <p:spPr>
          <a:xfrm>
            <a:off x="1471636" y="1690688"/>
            <a:ext cx="365186" cy="335243"/>
          </a:xfrm>
          <a:prstGeom prst="rect">
            <a:avLst/>
          </a:prstGeom>
          <a:solidFill>
            <a:schemeClr val="bg1"/>
          </a:solidFill>
          <a:ln w="19050">
            <a:solidFill>
              <a:srgbClr val="FF0000"/>
            </a:solidFill>
          </a:ln>
        </p:spPr>
        <p:txBody>
          <a:bodyPr spcFirstLastPara="1" wrap="square" lIns="91425" tIns="8227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 sz="2400" dirty="0" smtClean="0">
                <a:solidFill>
                  <a:srgbClr val="FF0000"/>
                </a:solidFill>
              </a:rPr>
              <a:t>1</a:t>
            </a:r>
            <a:endParaRPr lang="en" sz="2400" dirty="0">
              <a:solidFill>
                <a:srgbClr val="FF0000"/>
              </a:solidFill>
            </a:endParaRPr>
          </a:p>
        </p:txBody>
      </p:sp>
      <p:sp>
        <p:nvSpPr>
          <p:cNvPr id="15" name="Google Shape;1578;p81"/>
          <p:cNvSpPr txBox="1">
            <a:spLocks/>
          </p:cNvSpPr>
          <p:nvPr/>
        </p:nvSpPr>
        <p:spPr>
          <a:xfrm>
            <a:off x="7306706" y="1644633"/>
            <a:ext cx="365186" cy="335243"/>
          </a:xfrm>
          <a:prstGeom prst="rect">
            <a:avLst/>
          </a:prstGeom>
          <a:solidFill>
            <a:schemeClr val="bg1"/>
          </a:solidFill>
          <a:ln w="19050">
            <a:solidFill>
              <a:srgbClr val="FF0000"/>
            </a:solidFill>
          </a:ln>
        </p:spPr>
        <p:txBody>
          <a:bodyPr spcFirstLastPara="1" wrap="square" lIns="91425" tIns="8227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 sz="2400" dirty="0">
                <a:solidFill>
                  <a:srgbClr val="FF0000"/>
                </a:solidFill>
              </a:rPr>
              <a:t>3</a:t>
            </a:r>
          </a:p>
        </p:txBody>
      </p:sp>
      <p:sp>
        <p:nvSpPr>
          <p:cNvPr id="16" name="Google Shape;1578;p81"/>
          <p:cNvSpPr txBox="1">
            <a:spLocks/>
          </p:cNvSpPr>
          <p:nvPr/>
        </p:nvSpPr>
        <p:spPr>
          <a:xfrm>
            <a:off x="10073769" y="1644632"/>
            <a:ext cx="365186" cy="335243"/>
          </a:xfrm>
          <a:prstGeom prst="rect">
            <a:avLst/>
          </a:prstGeom>
          <a:solidFill>
            <a:schemeClr val="bg1"/>
          </a:solidFill>
          <a:ln w="19050">
            <a:solidFill>
              <a:srgbClr val="FF0000"/>
            </a:solidFill>
          </a:ln>
        </p:spPr>
        <p:txBody>
          <a:bodyPr spcFirstLastPara="1" wrap="square" lIns="91425" tIns="8227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 sz="2400" dirty="0">
                <a:solidFill>
                  <a:srgbClr val="FF0000"/>
                </a:solidFill>
              </a:rPr>
              <a:t>4</a:t>
            </a:r>
          </a:p>
        </p:txBody>
      </p:sp>
      <p:sp>
        <p:nvSpPr>
          <p:cNvPr id="17" name="Google Shape;1578;p81"/>
          <p:cNvSpPr txBox="1">
            <a:spLocks/>
          </p:cNvSpPr>
          <p:nvPr/>
        </p:nvSpPr>
        <p:spPr>
          <a:xfrm>
            <a:off x="4206578" y="1667660"/>
            <a:ext cx="365186" cy="335243"/>
          </a:xfrm>
          <a:prstGeom prst="rect">
            <a:avLst/>
          </a:prstGeom>
          <a:solidFill>
            <a:schemeClr val="bg1"/>
          </a:solidFill>
          <a:ln w="19050">
            <a:solidFill>
              <a:srgbClr val="FF0000"/>
            </a:solidFill>
          </a:ln>
        </p:spPr>
        <p:txBody>
          <a:bodyPr spcFirstLastPara="1" wrap="square" lIns="91425" tIns="8227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 sz="2400" dirty="0" smtClean="0">
                <a:solidFill>
                  <a:srgbClr val="FF0000"/>
                </a:solidFill>
              </a:rPr>
              <a:t>2</a:t>
            </a:r>
            <a:endParaRPr lang="en" sz="2400" dirty="0">
              <a:solidFill>
                <a:srgbClr val="FF0000"/>
              </a:solidFill>
            </a:endParaRPr>
          </a:p>
        </p:txBody>
      </p:sp>
      <p:sp>
        <p:nvSpPr>
          <p:cNvPr id="19" name="Right Arrow 18"/>
          <p:cNvSpPr/>
          <p:nvPr/>
        </p:nvSpPr>
        <p:spPr>
          <a:xfrm rot="10800000" flipH="1">
            <a:off x="2888282" y="3745379"/>
            <a:ext cx="498385" cy="37979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rot="10800000" flipH="1">
            <a:off x="8811645" y="3764223"/>
            <a:ext cx="498385" cy="37979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10800000" flipH="1">
            <a:off x="5573629" y="3764223"/>
            <a:ext cx="498385" cy="37979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06C94EDD-DB9D-46ED-BCA1-6E4AE7FA3280}" type="slidenum">
              <a:rPr lang="en-US" smtClean="0"/>
              <a:t>8</a:t>
            </a:fld>
            <a:endParaRPr lang="en-US"/>
          </a:p>
        </p:txBody>
      </p:sp>
    </p:spTree>
    <p:extLst>
      <p:ext uri="{BB962C8B-B14F-4D97-AF65-F5344CB8AC3E}">
        <p14:creationId xmlns:p14="http://schemas.microsoft.com/office/powerpoint/2010/main" val="7796447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925" y="123819"/>
            <a:ext cx="10515600" cy="883957"/>
          </a:xfrm>
        </p:spPr>
        <p:txBody>
          <a:bodyPr>
            <a:normAutofit/>
          </a:bodyPr>
          <a:lstStyle/>
          <a:p>
            <a:r>
              <a:rPr lang="en-US" sz="4000" dirty="0" smtClean="0">
                <a:ln>
                  <a:solidFill>
                    <a:srgbClr val="0070C0"/>
                  </a:solidFill>
                </a:ln>
                <a:solidFill>
                  <a:srgbClr val="1B6B93"/>
                </a:solidFill>
              </a:rPr>
              <a:t>3. </a:t>
            </a:r>
            <a:r>
              <a:rPr lang="zh-CN" altLang="en-US" sz="4000" dirty="0" smtClean="0">
                <a:ln>
                  <a:solidFill>
                    <a:srgbClr val="0070C0"/>
                  </a:solidFill>
                </a:ln>
                <a:solidFill>
                  <a:srgbClr val="1B6B93"/>
                </a:solidFill>
              </a:rPr>
              <a:t>交易</a:t>
            </a:r>
            <a:r>
              <a:rPr lang="zh-CN" altLang="en-US" sz="4000" dirty="0">
                <a:ln>
                  <a:solidFill>
                    <a:srgbClr val="0070C0"/>
                  </a:solidFill>
                </a:ln>
                <a:solidFill>
                  <a:srgbClr val="1B6B93"/>
                </a:solidFill>
              </a:rPr>
              <a:t>屏</a:t>
            </a:r>
            <a:r>
              <a:rPr lang="zh-CN" altLang="en-US" sz="4000" dirty="0" smtClean="0">
                <a:ln>
                  <a:solidFill>
                    <a:srgbClr val="0070C0"/>
                  </a:solidFill>
                </a:ln>
                <a:solidFill>
                  <a:srgbClr val="1B6B93"/>
                </a:solidFill>
              </a:rPr>
              <a:t>幕</a:t>
            </a:r>
            <a:r>
              <a:rPr lang="zh-CN" altLang="en-US" sz="4000" dirty="0">
                <a:ln>
                  <a:solidFill>
                    <a:srgbClr val="0070C0"/>
                  </a:solidFill>
                </a:ln>
                <a:solidFill>
                  <a:srgbClr val="1B6B93"/>
                </a:solidFill>
              </a:rPr>
              <a:t>注</a:t>
            </a:r>
            <a:r>
              <a:rPr lang="zh-CN" altLang="en-US" sz="4000" dirty="0" smtClean="0">
                <a:ln>
                  <a:solidFill>
                    <a:srgbClr val="0070C0"/>
                  </a:solidFill>
                </a:ln>
                <a:solidFill>
                  <a:srgbClr val="1B6B93"/>
                </a:solidFill>
              </a:rPr>
              <a:t>解说明</a:t>
            </a:r>
            <a:endParaRPr lang="en-US" sz="4000" dirty="0">
              <a:ln>
                <a:solidFill>
                  <a:srgbClr val="0070C0"/>
                </a:solidFill>
              </a:ln>
              <a:solidFill>
                <a:srgbClr val="1B6B93"/>
              </a:solidFill>
            </a:endParaRPr>
          </a:p>
        </p:txBody>
      </p:sp>
      <p:cxnSp>
        <p:nvCxnSpPr>
          <p:cNvPr id="7" name="Elbow Connector 6"/>
          <p:cNvCxnSpPr/>
          <p:nvPr/>
        </p:nvCxnSpPr>
        <p:spPr>
          <a:xfrm>
            <a:off x="6520322" y="3354014"/>
            <a:ext cx="862611" cy="347414"/>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382933" y="3423179"/>
            <a:ext cx="3161551" cy="613670"/>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382933" y="3443934"/>
            <a:ext cx="3197411" cy="523220"/>
          </a:xfrm>
          <a:prstGeom prst="rect">
            <a:avLst/>
          </a:prstGeom>
          <a:noFill/>
        </p:spPr>
        <p:txBody>
          <a:bodyPr wrap="square" rtlCol="0">
            <a:spAutoFit/>
          </a:bodyPr>
          <a:lstStyle/>
          <a:p>
            <a:r>
              <a:rPr lang="zh-CN" altLang="en-US" sz="1400" dirty="0" smtClean="0"/>
              <a:t>手机版的屏幕上只能显示最多三个证券波动率指数</a:t>
            </a:r>
            <a:endParaRPr lang="en-US" sz="1400" dirty="0"/>
          </a:p>
        </p:txBody>
      </p:sp>
      <p:cxnSp>
        <p:nvCxnSpPr>
          <p:cNvPr id="13" name="Elbow Connector 12"/>
          <p:cNvCxnSpPr>
            <a:endCxn id="14" idx="1"/>
          </p:cNvCxnSpPr>
          <p:nvPr/>
        </p:nvCxnSpPr>
        <p:spPr>
          <a:xfrm>
            <a:off x="6299555" y="2429802"/>
            <a:ext cx="1452222" cy="351348"/>
          </a:xfrm>
          <a:prstGeom prst="bentConnector3">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7751777" y="2534811"/>
            <a:ext cx="2516094" cy="4926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751777" y="2591261"/>
            <a:ext cx="2247153" cy="369332"/>
          </a:xfrm>
          <a:prstGeom prst="rect">
            <a:avLst/>
          </a:prstGeom>
          <a:noFill/>
        </p:spPr>
        <p:txBody>
          <a:bodyPr wrap="square" rtlCol="0">
            <a:spAutoFit/>
          </a:bodyPr>
          <a:lstStyle/>
          <a:p>
            <a:r>
              <a:rPr lang="zh-CN" altLang="en-US" dirty="0"/>
              <a:t>波</a:t>
            </a:r>
            <a:r>
              <a:rPr lang="zh-CN" altLang="en-US" dirty="0" smtClean="0"/>
              <a:t>动率指数的线图</a:t>
            </a:r>
            <a:endParaRPr lang="en-US" dirty="0"/>
          </a:p>
        </p:txBody>
      </p:sp>
      <p:sp>
        <p:nvSpPr>
          <p:cNvPr id="28" name="Rectangle 27"/>
          <p:cNvSpPr/>
          <p:nvPr/>
        </p:nvSpPr>
        <p:spPr>
          <a:xfrm>
            <a:off x="1021495" y="1591266"/>
            <a:ext cx="2912788" cy="1815882"/>
          </a:xfrm>
          <a:prstGeom prst="rect">
            <a:avLst/>
          </a:prstGeom>
        </p:spPr>
        <p:txBody>
          <a:bodyPr wrap="square">
            <a:spAutoFit/>
          </a:bodyPr>
          <a:lstStyle/>
          <a:p>
            <a:r>
              <a:rPr lang="zh-CN" altLang="en-US" sz="1400" dirty="0" smtClean="0"/>
              <a:t>越南有五个</a:t>
            </a:r>
            <a:r>
              <a:rPr lang="zh-CN" altLang="en-US" sz="1400" dirty="0"/>
              <a:t>证</a:t>
            </a:r>
            <a:r>
              <a:rPr lang="zh-CN" altLang="en-US" sz="1400" dirty="0" smtClean="0"/>
              <a:t>券</a:t>
            </a:r>
            <a:r>
              <a:rPr lang="zh-CN" altLang="en-US" sz="1400" dirty="0"/>
              <a:t>交</a:t>
            </a:r>
            <a:r>
              <a:rPr lang="zh-CN" altLang="en-US" sz="1400" dirty="0" smtClean="0"/>
              <a:t>易所指</a:t>
            </a:r>
            <a:r>
              <a:rPr lang="zh-CN" altLang="en-US" sz="1400" dirty="0"/>
              <a:t>数，包括：</a:t>
            </a:r>
            <a:r>
              <a:rPr lang="en-US" altLang="zh-CN" sz="1400" dirty="0"/>
              <a:t/>
            </a:r>
            <a:br>
              <a:rPr lang="en-US" altLang="zh-CN" sz="1400" dirty="0"/>
            </a:br>
            <a:r>
              <a:rPr lang="en-US" altLang="zh-CN" sz="1400" dirty="0"/>
              <a:t>VNI: </a:t>
            </a:r>
            <a:r>
              <a:rPr lang="zh-CN" altLang="en-US" sz="1400" dirty="0"/>
              <a:t>胡志明市证券交易所</a:t>
            </a:r>
            <a:r>
              <a:rPr lang="zh-CN" altLang="en-US" sz="1400" dirty="0" smtClean="0"/>
              <a:t>的指数</a:t>
            </a:r>
            <a:endParaRPr lang="en-US" altLang="zh-CN" sz="1400" dirty="0" smtClean="0"/>
          </a:p>
          <a:p>
            <a:r>
              <a:rPr lang="en-US" altLang="zh-CN" sz="1400" dirty="0" smtClean="0"/>
              <a:t>VN30: </a:t>
            </a:r>
            <a:r>
              <a:rPr lang="zh-CN" altLang="en-US" sz="1400" dirty="0" smtClean="0"/>
              <a:t>胡志明市证</a:t>
            </a:r>
            <a:r>
              <a:rPr lang="zh-CN" altLang="en-US" sz="1400" dirty="0"/>
              <a:t>券交易所前</a:t>
            </a:r>
            <a:r>
              <a:rPr lang="en-US" altLang="zh-CN" sz="1400" dirty="0"/>
              <a:t>30</a:t>
            </a:r>
            <a:r>
              <a:rPr lang="zh-CN" altLang="en-US" sz="1400" dirty="0"/>
              <a:t>大上市公司指数</a:t>
            </a:r>
            <a:endParaRPr lang="en-US" altLang="zh-CN" sz="1400" dirty="0"/>
          </a:p>
          <a:p>
            <a:r>
              <a:rPr lang="en-US" sz="1400" dirty="0"/>
              <a:t>HNX: </a:t>
            </a:r>
            <a:r>
              <a:rPr lang="zh-CN" altLang="en-US" sz="1400" dirty="0"/>
              <a:t>河内证券交易所</a:t>
            </a:r>
            <a:r>
              <a:rPr lang="zh-CN" altLang="en-US" sz="1400" dirty="0" smtClean="0"/>
              <a:t>的指数</a:t>
            </a:r>
            <a:endParaRPr lang="en-US" altLang="zh-CN" sz="1400" dirty="0" smtClean="0"/>
          </a:p>
          <a:p>
            <a:r>
              <a:rPr lang="en-US" altLang="zh-CN" sz="1400" dirty="0" smtClean="0"/>
              <a:t>HNX30:</a:t>
            </a:r>
            <a:r>
              <a:rPr lang="zh-CN" altLang="en-US" sz="1400" dirty="0"/>
              <a:t>河内证券交易</a:t>
            </a:r>
            <a:r>
              <a:rPr lang="zh-CN" altLang="en-US" sz="1400" dirty="0" smtClean="0"/>
              <a:t>所前</a:t>
            </a:r>
            <a:r>
              <a:rPr lang="en-US" altLang="zh-CN" sz="1400" dirty="0" smtClean="0"/>
              <a:t>30</a:t>
            </a:r>
            <a:r>
              <a:rPr lang="zh-CN" altLang="en-US" sz="1400" dirty="0" smtClean="0"/>
              <a:t>大上市公司指</a:t>
            </a:r>
            <a:r>
              <a:rPr lang="zh-CN" altLang="en-US" sz="1400" dirty="0"/>
              <a:t>数</a:t>
            </a:r>
            <a:endParaRPr lang="en-US" altLang="zh-CN" sz="1400" dirty="0"/>
          </a:p>
          <a:p>
            <a:r>
              <a:rPr lang="en-US" sz="1400" dirty="0"/>
              <a:t>UPCOM: </a:t>
            </a:r>
            <a:r>
              <a:rPr lang="zh-CN" altLang="en-US" sz="1400" dirty="0"/>
              <a:t>河内交易所</a:t>
            </a:r>
            <a:r>
              <a:rPr lang="zh-CN" altLang="en-US" sz="1400" dirty="0" smtClean="0"/>
              <a:t>的</a:t>
            </a:r>
            <a:r>
              <a:rPr lang="zh-CN" altLang="en-US" sz="1400" dirty="0"/>
              <a:t>副板</a:t>
            </a:r>
            <a:r>
              <a:rPr lang="zh-CN" altLang="en-US" sz="1400" dirty="0" smtClean="0"/>
              <a:t>指</a:t>
            </a:r>
            <a:r>
              <a:rPr lang="zh-CN" altLang="en-US" sz="1400" dirty="0"/>
              <a:t>数</a:t>
            </a:r>
            <a:endParaRPr lang="en-US" sz="1400" dirty="0"/>
          </a:p>
        </p:txBody>
      </p:sp>
      <p:sp>
        <p:nvSpPr>
          <p:cNvPr id="38" name="Rectangle 37"/>
          <p:cNvSpPr/>
          <p:nvPr/>
        </p:nvSpPr>
        <p:spPr>
          <a:xfrm>
            <a:off x="901451" y="1606494"/>
            <a:ext cx="3032832" cy="186754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2"/>
          <a:srcRect t="3428" b="5184"/>
          <a:stretch/>
        </p:blipFill>
        <p:spPr>
          <a:xfrm>
            <a:off x="4162504" y="1301973"/>
            <a:ext cx="2466365" cy="5008765"/>
          </a:xfrm>
          <a:prstGeom prst="rect">
            <a:avLst/>
          </a:prstGeom>
        </p:spPr>
      </p:pic>
      <p:sp>
        <p:nvSpPr>
          <p:cNvPr id="24" name="Rounded Rectangle 23"/>
          <p:cNvSpPr/>
          <p:nvPr/>
        </p:nvSpPr>
        <p:spPr>
          <a:xfrm>
            <a:off x="4267353" y="3235307"/>
            <a:ext cx="2361516" cy="512459"/>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5715000" y="1335499"/>
            <a:ext cx="913869" cy="270993"/>
          </a:xfrm>
          <a:prstGeom prst="roundRect">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Elbow Connector 28"/>
          <p:cNvCxnSpPr/>
          <p:nvPr/>
        </p:nvCxnSpPr>
        <p:spPr>
          <a:xfrm flipV="1">
            <a:off x="6628869" y="1335499"/>
            <a:ext cx="583192" cy="182726"/>
          </a:xfrm>
          <a:prstGeom prst="bentConnector3">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3"/>
          <a:stretch>
            <a:fillRect/>
          </a:stretch>
        </p:blipFill>
        <p:spPr>
          <a:xfrm>
            <a:off x="7322302" y="657622"/>
            <a:ext cx="472201" cy="407273"/>
          </a:xfrm>
          <a:prstGeom prst="rect">
            <a:avLst/>
          </a:prstGeom>
        </p:spPr>
      </p:pic>
      <p:pic>
        <p:nvPicPr>
          <p:cNvPr id="25" name="Picture 24"/>
          <p:cNvPicPr>
            <a:picLocks noChangeAspect="1"/>
          </p:cNvPicPr>
          <p:nvPr/>
        </p:nvPicPr>
        <p:blipFill>
          <a:blip r:embed="rId4"/>
          <a:stretch>
            <a:fillRect/>
          </a:stretch>
        </p:blipFill>
        <p:spPr>
          <a:xfrm>
            <a:off x="7306637" y="1156140"/>
            <a:ext cx="472201" cy="472201"/>
          </a:xfrm>
          <a:prstGeom prst="rect">
            <a:avLst/>
          </a:prstGeom>
        </p:spPr>
      </p:pic>
      <p:pic>
        <p:nvPicPr>
          <p:cNvPr id="26" name="Picture 25"/>
          <p:cNvPicPr>
            <a:picLocks noChangeAspect="1"/>
          </p:cNvPicPr>
          <p:nvPr/>
        </p:nvPicPr>
        <p:blipFill>
          <a:blip r:embed="rId5"/>
          <a:stretch>
            <a:fillRect/>
          </a:stretch>
        </p:blipFill>
        <p:spPr>
          <a:xfrm>
            <a:off x="7294707" y="1839816"/>
            <a:ext cx="509698" cy="482147"/>
          </a:xfrm>
          <a:prstGeom prst="rect">
            <a:avLst/>
          </a:prstGeom>
        </p:spPr>
      </p:pic>
      <p:sp>
        <p:nvSpPr>
          <p:cNvPr id="32" name="TextBox 31"/>
          <p:cNvSpPr txBox="1"/>
          <p:nvPr/>
        </p:nvSpPr>
        <p:spPr>
          <a:xfrm>
            <a:off x="7849998" y="689016"/>
            <a:ext cx="2599834" cy="369332"/>
          </a:xfrm>
          <a:prstGeom prst="rect">
            <a:avLst/>
          </a:prstGeom>
          <a:noFill/>
        </p:spPr>
        <p:txBody>
          <a:bodyPr wrap="square" rtlCol="0">
            <a:spAutoFit/>
          </a:bodyPr>
          <a:lstStyle/>
          <a:p>
            <a:r>
              <a:rPr lang="zh-CN" altLang="en-US" dirty="0"/>
              <a:t>显</a:t>
            </a:r>
            <a:r>
              <a:rPr lang="zh-CN" altLang="en-US" dirty="0" smtClean="0"/>
              <a:t>示交易所指数的选项</a:t>
            </a:r>
            <a:endParaRPr lang="en-US" dirty="0"/>
          </a:p>
        </p:txBody>
      </p:sp>
      <p:sp>
        <p:nvSpPr>
          <p:cNvPr id="33" name="TextBox 32"/>
          <p:cNvSpPr txBox="1"/>
          <p:nvPr/>
        </p:nvSpPr>
        <p:spPr>
          <a:xfrm>
            <a:off x="7849999" y="1116196"/>
            <a:ext cx="3181542" cy="646331"/>
          </a:xfrm>
          <a:prstGeom prst="rect">
            <a:avLst/>
          </a:prstGeom>
          <a:noFill/>
        </p:spPr>
        <p:txBody>
          <a:bodyPr wrap="square" rtlCol="0">
            <a:spAutoFit/>
          </a:bodyPr>
          <a:lstStyle/>
          <a:p>
            <a:r>
              <a:rPr lang="zh-CN" altLang="en-US" dirty="0" smtClean="0"/>
              <a:t>客户可以寻找所需的股票代码或者其他服务功能</a:t>
            </a:r>
            <a:endParaRPr lang="en-US" dirty="0"/>
          </a:p>
        </p:txBody>
      </p:sp>
      <p:sp>
        <p:nvSpPr>
          <p:cNvPr id="34" name="TextBox 33"/>
          <p:cNvSpPr txBox="1"/>
          <p:nvPr/>
        </p:nvSpPr>
        <p:spPr>
          <a:xfrm>
            <a:off x="7849999" y="1813567"/>
            <a:ext cx="2392987" cy="646331"/>
          </a:xfrm>
          <a:prstGeom prst="rect">
            <a:avLst/>
          </a:prstGeom>
          <a:noFill/>
        </p:spPr>
        <p:txBody>
          <a:bodyPr wrap="square" rtlCol="0">
            <a:spAutoFit/>
          </a:bodyPr>
          <a:lstStyle/>
          <a:p>
            <a:r>
              <a:rPr lang="zh-CN" altLang="en-US" dirty="0" smtClean="0"/>
              <a:t>客户查看自己的订单和现金交易的通知</a:t>
            </a:r>
            <a:endParaRPr lang="en-US" dirty="0"/>
          </a:p>
        </p:txBody>
      </p:sp>
      <p:sp>
        <p:nvSpPr>
          <p:cNvPr id="39" name="Rectangle 38"/>
          <p:cNvSpPr/>
          <p:nvPr/>
        </p:nvSpPr>
        <p:spPr>
          <a:xfrm rot="16200000">
            <a:off x="6671693" y="1202767"/>
            <a:ext cx="1773419" cy="5831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901451" y="3657600"/>
            <a:ext cx="3006506" cy="255783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rot="5400000">
            <a:off x="4809121" y="4453525"/>
            <a:ext cx="1456266" cy="1354556"/>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1272918" y="3732948"/>
            <a:ext cx="2263572" cy="369332"/>
          </a:xfrm>
          <a:prstGeom prst="rect">
            <a:avLst/>
          </a:prstGeom>
          <a:noFill/>
        </p:spPr>
        <p:txBody>
          <a:bodyPr wrap="square" rtlCol="0">
            <a:spAutoFit/>
          </a:bodyPr>
          <a:lstStyle/>
          <a:p>
            <a:r>
              <a:rPr lang="zh-CN" altLang="en-US" dirty="0"/>
              <a:t>红</a:t>
            </a:r>
            <a:r>
              <a:rPr lang="zh-CN" altLang="en-US" dirty="0" smtClean="0"/>
              <a:t>色的数据表示跌价</a:t>
            </a:r>
            <a:endParaRPr lang="en-US" dirty="0"/>
          </a:p>
        </p:txBody>
      </p:sp>
      <p:grpSp>
        <p:nvGrpSpPr>
          <p:cNvPr id="50" name="Google Shape;4208;p92"/>
          <p:cNvGrpSpPr/>
          <p:nvPr/>
        </p:nvGrpSpPr>
        <p:grpSpPr>
          <a:xfrm>
            <a:off x="1021494" y="3747766"/>
            <a:ext cx="193543" cy="275990"/>
            <a:chOff x="8304647" y="3738687"/>
            <a:chExt cx="225076" cy="320956"/>
          </a:xfrm>
          <a:solidFill>
            <a:srgbClr val="FF0000"/>
          </a:solidFill>
        </p:grpSpPr>
        <p:sp>
          <p:nvSpPr>
            <p:cNvPr id="51" name="Google Shape;4209;p92"/>
            <p:cNvSpPr/>
            <p:nvPr/>
          </p:nvSpPr>
          <p:spPr>
            <a:xfrm>
              <a:off x="8335725" y="3738687"/>
              <a:ext cx="12248" cy="309245"/>
            </a:xfrm>
            <a:custGeom>
              <a:avLst/>
              <a:gdLst/>
              <a:ahLst/>
              <a:cxnLst/>
              <a:rect l="l" t="t" r="r" b="b"/>
              <a:pathLst>
                <a:path w="1347" h="34011" extrusionOk="0">
                  <a:moveTo>
                    <a:pt x="0" y="0"/>
                  </a:moveTo>
                  <a:lnTo>
                    <a:pt x="0" y="34010"/>
                  </a:lnTo>
                  <a:lnTo>
                    <a:pt x="1347" y="34010"/>
                  </a:lnTo>
                  <a:lnTo>
                    <a:pt x="1347" y="0"/>
                  </a:lnTo>
                  <a:close/>
                </a:path>
              </a:pathLst>
            </a:custGeom>
            <a:grpFill/>
            <a:ln>
              <a:solidFill>
                <a:srgbClr val="FF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210;p92"/>
            <p:cNvSpPr/>
            <p:nvPr/>
          </p:nvSpPr>
          <p:spPr>
            <a:xfrm>
              <a:off x="8337943" y="3738687"/>
              <a:ext cx="191779" cy="86151"/>
            </a:xfrm>
            <a:custGeom>
              <a:avLst/>
              <a:gdLst/>
              <a:ahLst/>
              <a:cxnLst/>
              <a:rect l="l" t="t" r="r" b="b"/>
              <a:pathLst>
                <a:path w="21092" h="9475" extrusionOk="0">
                  <a:moveTo>
                    <a:pt x="1" y="0"/>
                  </a:moveTo>
                  <a:lnTo>
                    <a:pt x="432" y="9475"/>
                  </a:lnTo>
                  <a:lnTo>
                    <a:pt x="21092" y="9475"/>
                  </a:lnTo>
                  <a:lnTo>
                    <a:pt x="17648" y="4524"/>
                  </a:lnTo>
                  <a:lnTo>
                    <a:pt x="21092" y="0"/>
                  </a:lnTo>
                  <a:close/>
                </a:path>
              </a:pathLst>
            </a:custGeom>
            <a:grpFill/>
            <a:ln>
              <a:solidFill>
                <a:srgbClr val="FF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211;p92"/>
            <p:cNvSpPr/>
            <p:nvPr/>
          </p:nvSpPr>
          <p:spPr>
            <a:xfrm>
              <a:off x="8304647" y="4044004"/>
              <a:ext cx="76341" cy="15639"/>
            </a:xfrm>
            <a:custGeom>
              <a:avLst/>
              <a:gdLst/>
              <a:ahLst/>
              <a:cxnLst/>
              <a:rect l="l" t="t" r="r" b="b"/>
              <a:pathLst>
                <a:path w="8396" h="1720" extrusionOk="0">
                  <a:moveTo>
                    <a:pt x="4200" y="0"/>
                  </a:moveTo>
                  <a:cubicBezTo>
                    <a:pt x="1881" y="0"/>
                    <a:pt x="1" y="382"/>
                    <a:pt x="1" y="862"/>
                  </a:cubicBezTo>
                  <a:cubicBezTo>
                    <a:pt x="1" y="1338"/>
                    <a:pt x="1881" y="1720"/>
                    <a:pt x="4200" y="1720"/>
                  </a:cubicBezTo>
                  <a:cubicBezTo>
                    <a:pt x="6516" y="1720"/>
                    <a:pt x="8395" y="1338"/>
                    <a:pt x="8395" y="862"/>
                  </a:cubicBezTo>
                  <a:cubicBezTo>
                    <a:pt x="8395" y="382"/>
                    <a:pt x="6516" y="0"/>
                    <a:pt x="4200" y="0"/>
                  </a:cubicBezTo>
                  <a:close/>
                </a:path>
              </a:pathLst>
            </a:custGeom>
            <a:grpFill/>
            <a:ln>
              <a:solidFill>
                <a:srgbClr val="FF00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4208;p92"/>
          <p:cNvGrpSpPr/>
          <p:nvPr/>
        </p:nvGrpSpPr>
        <p:grpSpPr>
          <a:xfrm>
            <a:off x="1029789" y="4263483"/>
            <a:ext cx="193543" cy="275990"/>
            <a:chOff x="8304647" y="3738687"/>
            <a:chExt cx="225076" cy="320956"/>
          </a:xfrm>
          <a:solidFill>
            <a:srgbClr val="FFFF00"/>
          </a:solidFill>
        </p:grpSpPr>
        <p:sp>
          <p:nvSpPr>
            <p:cNvPr id="55" name="Google Shape;4209;p92"/>
            <p:cNvSpPr/>
            <p:nvPr/>
          </p:nvSpPr>
          <p:spPr>
            <a:xfrm>
              <a:off x="8335725" y="3738687"/>
              <a:ext cx="12248" cy="309245"/>
            </a:xfrm>
            <a:custGeom>
              <a:avLst/>
              <a:gdLst/>
              <a:ahLst/>
              <a:cxnLst/>
              <a:rect l="l" t="t" r="r" b="b"/>
              <a:pathLst>
                <a:path w="1347" h="34011" extrusionOk="0">
                  <a:moveTo>
                    <a:pt x="0" y="0"/>
                  </a:moveTo>
                  <a:lnTo>
                    <a:pt x="0" y="34010"/>
                  </a:lnTo>
                  <a:lnTo>
                    <a:pt x="1347" y="34010"/>
                  </a:lnTo>
                  <a:lnTo>
                    <a:pt x="1347" y="0"/>
                  </a:lnTo>
                  <a:close/>
                </a:path>
              </a:pathLst>
            </a:custGeom>
            <a:grpFill/>
            <a:ln>
              <a:solidFill>
                <a:srgbClr val="FFFF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210;p92"/>
            <p:cNvSpPr/>
            <p:nvPr/>
          </p:nvSpPr>
          <p:spPr>
            <a:xfrm>
              <a:off x="8337943" y="3738687"/>
              <a:ext cx="191779" cy="86151"/>
            </a:xfrm>
            <a:custGeom>
              <a:avLst/>
              <a:gdLst/>
              <a:ahLst/>
              <a:cxnLst/>
              <a:rect l="l" t="t" r="r" b="b"/>
              <a:pathLst>
                <a:path w="21092" h="9475" extrusionOk="0">
                  <a:moveTo>
                    <a:pt x="1" y="0"/>
                  </a:moveTo>
                  <a:lnTo>
                    <a:pt x="432" y="9475"/>
                  </a:lnTo>
                  <a:lnTo>
                    <a:pt x="21092" y="9475"/>
                  </a:lnTo>
                  <a:lnTo>
                    <a:pt x="17648" y="4524"/>
                  </a:lnTo>
                  <a:lnTo>
                    <a:pt x="21092" y="0"/>
                  </a:lnTo>
                  <a:close/>
                </a:path>
              </a:pathLst>
            </a:custGeom>
            <a:grpFill/>
            <a:ln>
              <a:solidFill>
                <a:srgbClr val="FFFF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211;p92"/>
            <p:cNvSpPr/>
            <p:nvPr/>
          </p:nvSpPr>
          <p:spPr>
            <a:xfrm>
              <a:off x="8304647" y="4044004"/>
              <a:ext cx="76341" cy="15639"/>
            </a:xfrm>
            <a:custGeom>
              <a:avLst/>
              <a:gdLst/>
              <a:ahLst/>
              <a:cxnLst/>
              <a:rect l="l" t="t" r="r" b="b"/>
              <a:pathLst>
                <a:path w="8396" h="1720" extrusionOk="0">
                  <a:moveTo>
                    <a:pt x="4200" y="0"/>
                  </a:moveTo>
                  <a:cubicBezTo>
                    <a:pt x="1881" y="0"/>
                    <a:pt x="1" y="382"/>
                    <a:pt x="1" y="862"/>
                  </a:cubicBezTo>
                  <a:cubicBezTo>
                    <a:pt x="1" y="1338"/>
                    <a:pt x="1881" y="1720"/>
                    <a:pt x="4200" y="1720"/>
                  </a:cubicBezTo>
                  <a:cubicBezTo>
                    <a:pt x="6516" y="1720"/>
                    <a:pt x="8395" y="1338"/>
                    <a:pt x="8395" y="862"/>
                  </a:cubicBezTo>
                  <a:cubicBezTo>
                    <a:pt x="8395" y="382"/>
                    <a:pt x="6516" y="0"/>
                    <a:pt x="4200" y="0"/>
                  </a:cubicBezTo>
                  <a:close/>
                </a:path>
              </a:pathLst>
            </a:custGeom>
            <a:grpFill/>
            <a:ln>
              <a:solidFill>
                <a:srgbClr val="FFFF0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4208;p92"/>
          <p:cNvGrpSpPr/>
          <p:nvPr/>
        </p:nvGrpSpPr>
        <p:grpSpPr>
          <a:xfrm>
            <a:off x="1004157" y="4815336"/>
            <a:ext cx="193539" cy="275990"/>
            <a:chOff x="8304647" y="3738687"/>
            <a:chExt cx="225071" cy="320956"/>
          </a:xfrm>
          <a:solidFill>
            <a:srgbClr val="D60093"/>
          </a:solidFill>
        </p:grpSpPr>
        <p:sp>
          <p:nvSpPr>
            <p:cNvPr id="59" name="Google Shape;4209;p92"/>
            <p:cNvSpPr/>
            <p:nvPr/>
          </p:nvSpPr>
          <p:spPr>
            <a:xfrm>
              <a:off x="8335725" y="3738687"/>
              <a:ext cx="12248" cy="309245"/>
            </a:xfrm>
            <a:custGeom>
              <a:avLst/>
              <a:gdLst/>
              <a:ahLst/>
              <a:cxnLst/>
              <a:rect l="l" t="t" r="r" b="b"/>
              <a:pathLst>
                <a:path w="1347" h="34011" extrusionOk="0">
                  <a:moveTo>
                    <a:pt x="0" y="0"/>
                  </a:moveTo>
                  <a:lnTo>
                    <a:pt x="0" y="34010"/>
                  </a:lnTo>
                  <a:lnTo>
                    <a:pt x="1347" y="34010"/>
                  </a:lnTo>
                  <a:lnTo>
                    <a:pt x="1347" y="0"/>
                  </a:lnTo>
                  <a:close/>
                </a:path>
              </a:pathLst>
            </a:custGeom>
            <a:grpFill/>
            <a:ln>
              <a:solidFill>
                <a:srgbClr val="D60093"/>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210;p92"/>
            <p:cNvSpPr/>
            <p:nvPr/>
          </p:nvSpPr>
          <p:spPr>
            <a:xfrm>
              <a:off x="8337939" y="3738688"/>
              <a:ext cx="191779" cy="86151"/>
            </a:xfrm>
            <a:custGeom>
              <a:avLst/>
              <a:gdLst/>
              <a:ahLst/>
              <a:cxnLst/>
              <a:rect l="l" t="t" r="r" b="b"/>
              <a:pathLst>
                <a:path w="21092" h="9475" extrusionOk="0">
                  <a:moveTo>
                    <a:pt x="1" y="0"/>
                  </a:moveTo>
                  <a:lnTo>
                    <a:pt x="432" y="9475"/>
                  </a:lnTo>
                  <a:lnTo>
                    <a:pt x="21092" y="9475"/>
                  </a:lnTo>
                  <a:lnTo>
                    <a:pt x="17648" y="4524"/>
                  </a:lnTo>
                  <a:lnTo>
                    <a:pt x="21092" y="0"/>
                  </a:lnTo>
                  <a:close/>
                </a:path>
              </a:pathLst>
            </a:custGeom>
            <a:grpFill/>
            <a:ln>
              <a:solidFill>
                <a:srgbClr val="D60093"/>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211;p92"/>
            <p:cNvSpPr/>
            <p:nvPr/>
          </p:nvSpPr>
          <p:spPr>
            <a:xfrm>
              <a:off x="8304647" y="4044004"/>
              <a:ext cx="76341" cy="15639"/>
            </a:xfrm>
            <a:custGeom>
              <a:avLst/>
              <a:gdLst/>
              <a:ahLst/>
              <a:cxnLst/>
              <a:rect l="l" t="t" r="r" b="b"/>
              <a:pathLst>
                <a:path w="8396" h="1720" extrusionOk="0">
                  <a:moveTo>
                    <a:pt x="4200" y="0"/>
                  </a:moveTo>
                  <a:cubicBezTo>
                    <a:pt x="1881" y="0"/>
                    <a:pt x="1" y="382"/>
                    <a:pt x="1" y="862"/>
                  </a:cubicBezTo>
                  <a:cubicBezTo>
                    <a:pt x="1" y="1338"/>
                    <a:pt x="1881" y="1720"/>
                    <a:pt x="4200" y="1720"/>
                  </a:cubicBezTo>
                  <a:cubicBezTo>
                    <a:pt x="6516" y="1720"/>
                    <a:pt x="8395" y="1338"/>
                    <a:pt x="8395" y="862"/>
                  </a:cubicBezTo>
                  <a:cubicBezTo>
                    <a:pt x="8395" y="382"/>
                    <a:pt x="6516" y="0"/>
                    <a:pt x="4200" y="0"/>
                  </a:cubicBezTo>
                  <a:close/>
                </a:path>
              </a:pathLst>
            </a:custGeom>
            <a:grpFill/>
            <a:ln>
              <a:solidFill>
                <a:srgbClr val="D60093"/>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4208;p92"/>
          <p:cNvGrpSpPr/>
          <p:nvPr/>
        </p:nvGrpSpPr>
        <p:grpSpPr>
          <a:xfrm>
            <a:off x="990373" y="5866090"/>
            <a:ext cx="193534" cy="275994"/>
            <a:chOff x="8304647" y="3738683"/>
            <a:chExt cx="225065" cy="320960"/>
          </a:xfrm>
          <a:solidFill>
            <a:schemeClr val="accent6"/>
          </a:solidFill>
        </p:grpSpPr>
        <p:sp>
          <p:nvSpPr>
            <p:cNvPr id="63" name="Google Shape;4209;p92"/>
            <p:cNvSpPr/>
            <p:nvPr/>
          </p:nvSpPr>
          <p:spPr>
            <a:xfrm>
              <a:off x="8335725" y="3738687"/>
              <a:ext cx="12248" cy="309245"/>
            </a:xfrm>
            <a:custGeom>
              <a:avLst/>
              <a:gdLst/>
              <a:ahLst/>
              <a:cxnLst/>
              <a:rect l="l" t="t" r="r" b="b"/>
              <a:pathLst>
                <a:path w="1347" h="34011" extrusionOk="0">
                  <a:moveTo>
                    <a:pt x="0" y="0"/>
                  </a:moveTo>
                  <a:lnTo>
                    <a:pt x="0" y="34010"/>
                  </a:lnTo>
                  <a:lnTo>
                    <a:pt x="1347" y="34010"/>
                  </a:lnTo>
                  <a:lnTo>
                    <a:pt x="1347" y="0"/>
                  </a:lnTo>
                  <a:close/>
                </a:path>
              </a:pathLst>
            </a:custGeom>
            <a:grpFill/>
            <a:ln>
              <a:solidFill>
                <a:schemeClr val="accent6">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210;p92"/>
            <p:cNvSpPr/>
            <p:nvPr/>
          </p:nvSpPr>
          <p:spPr>
            <a:xfrm>
              <a:off x="8337933" y="3738683"/>
              <a:ext cx="191779" cy="86151"/>
            </a:xfrm>
            <a:custGeom>
              <a:avLst/>
              <a:gdLst/>
              <a:ahLst/>
              <a:cxnLst/>
              <a:rect l="l" t="t" r="r" b="b"/>
              <a:pathLst>
                <a:path w="21092" h="9475" extrusionOk="0">
                  <a:moveTo>
                    <a:pt x="1" y="0"/>
                  </a:moveTo>
                  <a:lnTo>
                    <a:pt x="432" y="9475"/>
                  </a:lnTo>
                  <a:lnTo>
                    <a:pt x="21092" y="9475"/>
                  </a:lnTo>
                  <a:lnTo>
                    <a:pt x="17648" y="4524"/>
                  </a:lnTo>
                  <a:lnTo>
                    <a:pt x="21092" y="0"/>
                  </a:lnTo>
                  <a:close/>
                </a:path>
              </a:pathLst>
            </a:custGeom>
            <a:grpFill/>
            <a:ln>
              <a:solidFill>
                <a:schemeClr val="accent6">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211;p92"/>
            <p:cNvSpPr/>
            <p:nvPr/>
          </p:nvSpPr>
          <p:spPr>
            <a:xfrm>
              <a:off x="8304647" y="4044004"/>
              <a:ext cx="76341" cy="15639"/>
            </a:xfrm>
            <a:custGeom>
              <a:avLst/>
              <a:gdLst/>
              <a:ahLst/>
              <a:cxnLst/>
              <a:rect l="l" t="t" r="r" b="b"/>
              <a:pathLst>
                <a:path w="8396" h="1720" extrusionOk="0">
                  <a:moveTo>
                    <a:pt x="4200" y="0"/>
                  </a:moveTo>
                  <a:cubicBezTo>
                    <a:pt x="1881" y="0"/>
                    <a:pt x="1" y="382"/>
                    <a:pt x="1" y="862"/>
                  </a:cubicBezTo>
                  <a:cubicBezTo>
                    <a:pt x="1" y="1338"/>
                    <a:pt x="1881" y="1720"/>
                    <a:pt x="4200" y="1720"/>
                  </a:cubicBezTo>
                  <a:cubicBezTo>
                    <a:pt x="6516" y="1720"/>
                    <a:pt x="8395" y="1338"/>
                    <a:pt x="8395" y="862"/>
                  </a:cubicBezTo>
                  <a:cubicBezTo>
                    <a:pt x="8395" y="382"/>
                    <a:pt x="6516" y="0"/>
                    <a:pt x="4200" y="0"/>
                  </a:cubicBezTo>
                  <a:close/>
                </a:path>
              </a:pathLst>
            </a:custGeom>
            <a:grpFill/>
            <a:ln>
              <a:solidFill>
                <a:schemeClr val="accent6">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TextBox 65"/>
          <p:cNvSpPr txBox="1"/>
          <p:nvPr/>
        </p:nvSpPr>
        <p:spPr>
          <a:xfrm>
            <a:off x="1232297" y="4161771"/>
            <a:ext cx="2635038" cy="646331"/>
          </a:xfrm>
          <a:prstGeom prst="rect">
            <a:avLst/>
          </a:prstGeom>
          <a:noFill/>
        </p:spPr>
        <p:txBody>
          <a:bodyPr wrap="square" rtlCol="0">
            <a:spAutoFit/>
          </a:bodyPr>
          <a:lstStyle/>
          <a:p>
            <a:r>
              <a:rPr lang="zh-CN" altLang="en-US" dirty="0" smtClean="0"/>
              <a:t>黄色的数据表示跟昨收价相比不变价</a:t>
            </a:r>
            <a:endParaRPr lang="en-US" dirty="0"/>
          </a:p>
        </p:txBody>
      </p:sp>
      <p:sp>
        <p:nvSpPr>
          <p:cNvPr id="67" name="TextBox 66"/>
          <p:cNvSpPr txBox="1"/>
          <p:nvPr/>
        </p:nvSpPr>
        <p:spPr>
          <a:xfrm>
            <a:off x="1227951" y="4782467"/>
            <a:ext cx="2705966" cy="369332"/>
          </a:xfrm>
          <a:prstGeom prst="rect">
            <a:avLst/>
          </a:prstGeom>
          <a:noFill/>
        </p:spPr>
        <p:txBody>
          <a:bodyPr wrap="square" rtlCol="0">
            <a:spAutoFit/>
          </a:bodyPr>
          <a:lstStyle/>
          <a:p>
            <a:r>
              <a:rPr lang="zh-CN" altLang="en-US" dirty="0" smtClean="0"/>
              <a:t>粉红色的数据表示涨停价</a:t>
            </a:r>
            <a:endParaRPr lang="en-US" dirty="0"/>
          </a:p>
        </p:txBody>
      </p:sp>
      <p:sp>
        <p:nvSpPr>
          <p:cNvPr id="68" name="TextBox 67"/>
          <p:cNvSpPr txBox="1"/>
          <p:nvPr/>
        </p:nvSpPr>
        <p:spPr>
          <a:xfrm>
            <a:off x="1183907" y="5846099"/>
            <a:ext cx="2262092" cy="369332"/>
          </a:xfrm>
          <a:prstGeom prst="rect">
            <a:avLst/>
          </a:prstGeom>
          <a:noFill/>
        </p:spPr>
        <p:txBody>
          <a:bodyPr wrap="square" rtlCol="0">
            <a:spAutoFit/>
          </a:bodyPr>
          <a:lstStyle/>
          <a:p>
            <a:r>
              <a:rPr lang="zh-CN" altLang="en-US" dirty="0" smtClean="0"/>
              <a:t>绿色的数据表示涨价</a:t>
            </a:r>
            <a:endParaRPr lang="en-US" dirty="0"/>
          </a:p>
        </p:txBody>
      </p:sp>
      <p:grpSp>
        <p:nvGrpSpPr>
          <p:cNvPr id="69" name="Google Shape;4208;p92"/>
          <p:cNvGrpSpPr/>
          <p:nvPr/>
        </p:nvGrpSpPr>
        <p:grpSpPr>
          <a:xfrm>
            <a:off x="995889" y="5330277"/>
            <a:ext cx="193539" cy="275990"/>
            <a:chOff x="8304647" y="3738687"/>
            <a:chExt cx="225071" cy="320956"/>
          </a:xfrm>
          <a:solidFill>
            <a:srgbClr val="D60093"/>
          </a:solidFill>
        </p:grpSpPr>
        <p:sp>
          <p:nvSpPr>
            <p:cNvPr id="70" name="Google Shape;4209;p92"/>
            <p:cNvSpPr/>
            <p:nvPr/>
          </p:nvSpPr>
          <p:spPr>
            <a:xfrm>
              <a:off x="8335725" y="3738687"/>
              <a:ext cx="12248" cy="309245"/>
            </a:xfrm>
            <a:custGeom>
              <a:avLst/>
              <a:gdLst/>
              <a:ahLst/>
              <a:cxnLst/>
              <a:rect l="l" t="t" r="r" b="b"/>
              <a:pathLst>
                <a:path w="1347" h="34011" extrusionOk="0">
                  <a:moveTo>
                    <a:pt x="0" y="0"/>
                  </a:moveTo>
                  <a:lnTo>
                    <a:pt x="0" y="34010"/>
                  </a:lnTo>
                  <a:lnTo>
                    <a:pt x="1347" y="34010"/>
                  </a:lnTo>
                  <a:lnTo>
                    <a:pt x="1347" y="0"/>
                  </a:lnTo>
                  <a:close/>
                </a:path>
              </a:pathLst>
            </a:custGeom>
            <a:grpFill/>
            <a:ln>
              <a:solidFill>
                <a:srgbClr val="00B0F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210;p92"/>
            <p:cNvSpPr/>
            <p:nvPr/>
          </p:nvSpPr>
          <p:spPr>
            <a:xfrm>
              <a:off x="8337939" y="3738688"/>
              <a:ext cx="191779" cy="86151"/>
            </a:xfrm>
            <a:custGeom>
              <a:avLst/>
              <a:gdLst/>
              <a:ahLst/>
              <a:cxnLst/>
              <a:rect l="l" t="t" r="r" b="b"/>
              <a:pathLst>
                <a:path w="21092" h="9475" extrusionOk="0">
                  <a:moveTo>
                    <a:pt x="1" y="0"/>
                  </a:moveTo>
                  <a:lnTo>
                    <a:pt x="432" y="9475"/>
                  </a:lnTo>
                  <a:lnTo>
                    <a:pt x="21092" y="9475"/>
                  </a:lnTo>
                  <a:lnTo>
                    <a:pt x="17648" y="4524"/>
                  </a:lnTo>
                  <a:lnTo>
                    <a:pt x="21092" y="0"/>
                  </a:lnTo>
                  <a:close/>
                </a:path>
              </a:pathLst>
            </a:custGeom>
            <a:solidFill>
              <a:srgbClr val="00B0F0"/>
            </a:solidFill>
            <a:ln>
              <a:solidFill>
                <a:srgbClr val="00B0F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211;p92"/>
            <p:cNvSpPr/>
            <p:nvPr/>
          </p:nvSpPr>
          <p:spPr>
            <a:xfrm>
              <a:off x="8304647" y="4044004"/>
              <a:ext cx="76341" cy="15639"/>
            </a:xfrm>
            <a:custGeom>
              <a:avLst/>
              <a:gdLst/>
              <a:ahLst/>
              <a:cxnLst/>
              <a:rect l="l" t="t" r="r" b="b"/>
              <a:pathLst>
                <a:path w="8396" h="1720" extrusionOk="0">
                  <a:moveTo>
                    <a:pt x="4200" y="0"/>
                  </a:moveTo>
                  <a:cubicBezTo>
                    <a:pt x="1881" y="0"/>
                    <a:pt x="1" y="382"/>
                    <a:pt x="1" y="862"/>
                  </a:cubicBezTo>
                  <a:cubicBezTo>
                    <a:pt x="1" y="1338"/>
                    <a:pt x="1881" y="1720"/>
                    <a:pt x="4200" y="1720"/>
                  </a:cubicBezTo>
                  <a:cubicBezTo>
                    <a:pt x="6516" y="1720"/>
                    <a:pt x="8395" y="1338"/>
                    <a:pt x="8395" y="862"/>
                  </a:cubicBezTo>
                  <a:cubicBezTo>
                    <a:pt x="8395" y="382"/>
                    <a:pt x="6516" y="0"/>
                    <a:pt x="4200" y="0"/>
                  </a:cubicBezTo>
                  <a:close/>
                </a:path>
              </a:pathLst>
            </a:custGeom>
            <a:grpFill/>
            <a:ln>
              <a:solidFill>
                <a:srgbClr val="00B0F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 name="TextBox 72"/>
          <p:cNvSpPr txBox="1"/>
          <p:nvPr/>
        </p:nvSpPr>
        <p:spPr>
          <a:xfrm>
            <a:off x="1272918" y="5330277"/>
            <a:ext cx="2418549" cy="369332"/>
          </a:xfrm>
          <a:prstGeom prst="rect">
            <a:avLst/>
          </a:prstGeom>
          <a:noFill/>
        </p:spPr>
        <p:txBody>
          <a:bodyPr wrap="square" rtlCol="0">
            <a:spAutoFit/>
          </a:bodyPr>
          <a:lstStyle/>
          <a:p>
            <a:r>
              <a:rPr lang="zh-CN" altLang="en-US" dirty="0" smtClean="0"/>
              <a:t>蓝色数据表示跌停价</a:t>
            </a:r>
            <a:endParaRPr lang="en-US" dirty="0"/>
          </a:p>
        </p:txBody>
      </p:sp>
      <p:pic>
        <p:nvPicPr>
          <p:cNvPr id="74" name="Picture 73"/>
          <p:cNvPicPr>
            <a:picLocks noChangeAspect="1"/>
          </p:cNvPicPr>
          <p:nvPr/>
        </p:nvPicPr>
        <p:blipFill rotWithShape="1">
          <a:blip r:embed="rId6"/>
          <a:srcRect r="11366"/>
          <a:stretch/>
        </p:blipFill>
        <p:spPr>
          <a:xfrm>
            <a:off x="7326341" y="4115675"/>
            <a:ext cx="1439317" cy="2195063"/>
          </a:xfrm>
          <a:prstGeom prst="rect">
            <a:avLst/>
          </a:prstGeom>
        </p:spPr>
      </p:pic>
      <p:sp>
        <p:nvSpPr>
          <p:cNvPr id="76" name="Rounded Rectangle 75"/>
          <p:cNvSpPr/>
          <p:nvPr/>
        </p:nvSpPr>
        <p:spPr>
          <a:xfrm>
            <a:off x="4216550" y="3778519"/>
            <a:ext cx="2358271" cy="270993"/>
          </a:xfrm>
          <a:prstGeom prst="roundRect">
            <a:avLst/>
          </a:prstGeom>
          <a:noFill/>
          <a:ln w="222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Elbow Connector 76"/>
          <p:cNvCxnSpPr/>
          <p:nvPr/>
        </p:nvCxnSpPr>
        <p:spPr>
          <a:xfrm>
            <a:off x="6608135" y="3920232"/>
            <a:ext cx="751520" cy="382706"/>
          </a:xfrm>
          <a:prstGeom prst="bentConnector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1" name="Oval 80"/>
          <p:cNvSpPr/>
          <p:nvPr/>
        </p:nvSpPr>
        <p:spPr>
          <a:xfrm>
            <a:off x="4267353" y="1778000"/>
            <a:ext cx="2252969" cy="124948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06C94EDD-DB9D-46ED-BCA1-6E4AE7FA3280}" type="slidenum">
              <a:rPr lang="en-US" smtClean="0"/>
              <a:t>9</a:t>
            </a:fld>
            <a:endParaRPr lang="en-US"/>
          </a:p>
        </p:txBody>
      </p:sp>
      <p:sp>
        <p:nvSpPr>
          <p:cNvPr id="5" name="TextBox 4"/>
          <p:cNvSpPr txBox="1"/>
          <p:nvPr/>
        </p:nvSpPr>
        <p:spPr>
          <a:xfrm>
            <a:off x="9046492" y="5085655"/>
            <a:ext cx="2265883" cy="369332"/>
          </a:xfrm>
          <a:prstGeom prst="rect">
            <a:avLst/>
          </a:prstGeom>
          <a:noFill/>
        </p:spPr>
        <p:txBody>
          <a:bodyPr wrap="square" rtlCol="0">
            <a:spAutoFit/>
          </a:bodyPr>
          <a:lstStyle/>
          <a:p>
            <a:r>
              <a:rPr lang="zh-CN" altLang="en-US" dirty="0" smtClean="0"/>
              <a:t>前外国净购买量</a:t>
            </a:r>
            <a:endParaRPr lang="en-US" dirty="0"/>
          </a:p>
        </p:txBody>
      </p:sp>
      <p:sp>
        <p:nvSpPr>
          <p:cNvPr id="6" name="Right Arrow 5"/>
          <p:cNvSpPr/>
          <p:nvPr/>
        </p:nvSpPr>
        <p:spPr>
          <a:xfrm>
            <a:off x="8823291" y="5184517"/>
            <a:ext cx="280834" cy="19115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7322302" y="4947834"/>
            <a:ext cx="3555248" cy="56710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1493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4511</TotalTime>
  <Words>2100</Words>
  <Application>Microsoft Office PowerPoint</Application>
  <PresentationFormat>Widescreen</PresentationFormat>
  <Paragraphs>260</Paragraphs>
  <Slides>24</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ＭＳ Ｐゴシック</vt:lpstr>
      <vt:lpstr>宋体</vt:lpstr>
      <vt:lpstr>宋体</vt:lpstr>
      <vt:lpstr>Times New Roma hn</vt:lpstr>
      <vt:lpstr>Arial</vt:lpstr>
      <vt:lpstr>Calibri</vt:lpstr>
      <vt:lpstr>Calibri Light</vt:lpstr>
      <vt:lpstr>Times New Roman</vt:lpstr>
      <vt:lpstr>Office Theme</vt:lpstr>
      <vt:lpstr>PowerPoint Presentation</vt:lpstr>
      <vt:lpstr>手机版本交易指南的目录</vt:lpstr>
      <vt:lpstr>1. CSI Mobile下载指南</vt:lpstr>
      <vt:lpstr>2. 登录操作指南</vt:lpstr>
      <vt:lpstr>2. 登录操作指南 2.1 首次登录</vt:lpstr>
      <vt:lpstr>2. 登录操作指南 2.1 首次登录 </vt:lpstr>
      <vt:lpstr>2. 登录操作指南 2.2 忘记密码</vt:lpstr>
      <vt:lpstr>2. 登录操作指南 2.3 修改密码</vt:lpstr>
      <vt:lpstr>3. 交易屏幕注解说明</vt:lpstr>
      <vt:lpstr>3.交易屏幕注解说明</vt:lpstr>
      <vt:lpstr>3. 交易屏幕注解说明</vt:lpstr>
      <vt:lpstr>4.下单交易</vt:lpstr>
      <vt:lpstr>4.下单交易</vt:lpstr>
      <vt:lpstr>4.下单交易</vt:lpstr>
      <vt:lpstr>4.下单交易</vt:lpstr>
      <vt:lpstr>5.BIDV在线银行 5.1 从间接投资账户存款至证券账户</vt:lpstr>
      <vt:lpstr>5.BIDV在线银行 5.2 证券账户转到间接投资账户</vt:lpstr>
      <vt:lpstr>6. 其他功能 6.1 查看账户的指令记录 </vt:lpstr>
      <vt:lpstr>6. 其他功能 6.2 查看账户的交易记录 </vt:lpstr>
      <vt:lpstr>6. 其他功能 6.3 投资组合</vt:lpstr>
      <vt:lpstr>6. 其他功能  6.4 增发股认购 </vt:lpstr>
      <vt:lpstr>6. 其他功能 6.6 创造自己关注的股票名单 </vt:lpstr>
      <vt:lpstr>6. 其他功能 6.7 应用功能设置 </vt:lpstr>
      <vt:lpstr>越南建设证券（ CSI ） 联系方式</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HCM_Client01</dc:creator>
  <cp:lastModifiedBy>Noah_Live</cp:lastModifiedBy>
  <cp:revision>195</cp:revision>
  <dcterms:created xsi:type="dcterms:W3CDTF">2023-04-12T03:04:53Z</dcterms:created>
  <dcterms:modified xsi:type="dcterms:W3CDTF">2023-11-08T02:09:55Z</dcterms:modified>
</cp:coreProperties>
</file>